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408" r:id="rId3"/>
    <p:sldId id="257" r:id="rId4"/>
    <p:sldId id="297" r:id="rId5"/>
    <p:sldId id="409" r:id="rId6"/>
    <p:sldId id="410" r:id="rId7"/>
    <p:sldId id="411" r:id="rId8"/>
    <p:sldId id="268" r:id="rId9"/>
    <p:sldId id="270" r:id="rId10"/>
    <p:sldId id="384" r:id="rId11"/>
    <p:sldId id="385" r:id="rId12"/>
    <p:sldId id="386" r:id="rId13"/>
    <p:sldId id="387" r:id="rId14"/>
    <p:sldId id="388" r:id="rId15"/>
    <p:sldId id="389" r:id="rId16"/>
    <p:sldId id="390" r:id="rId17"/>
    <p:sldId id="391" r:id="rId18"/>
    <p:sldId id="395" r:id="rId19"/>
    <p:sldId id="392" r:id="rId20"/>
    <p:sldId id="396" r:id="rId21"/>
    <p:sldId id="379" r:id="rId22"/>
    <p:sldId id="376" r:id="rId23"/>
    <p:sldId id="380" r:id="rId24"/>
    <p:sldId id="378" r:id="rId25"/>
    <p:sldId id="377" r:id="rId26"/>
    <p:sldId id="300" r:id="rId27"/>
    <p:sldId id="412" r:id="rId28"/>
    <p:sldId id="314" r:id="rId29"/>
    <p:sldId id="413" r:id="rId30"/>
    <p:sldId id="308" r:id="rId31"/>
    <p:sldId id="415" r:id="rId32"/>
    <p:sldId id="310" r:id="rId33"/>
    <p:sldId id="311" r:id="rId34"/>
    <p:sldId id="416" r:id="rId35"/>
    <p:sldId id="298" r:id="rId36"/>
    <p:sldId id="291" r:id="rId37"/>
    <p:sldId id="302" r:id="rId38"/>
    <p:sldId id="304" r:id="rId39"/>
    <p:sldId id="301" r:id="rId40"/>
    <p:sldId id="303" r:id="rId41"/>
    <p:sldId id="264" r:id="rId42"/>
    <p:sldId id="290" r:id="rId43"/>
    <p:sldId id="403" r:id="rId44"/>
    <p:sldId id="404" r:id="rId45"/>
    <p:sldId id="325" r:id="rId46"/>
    <p:sldId id="261" r:id="rId47"/>
    <p:sldId id="333" r:id="rId48"/>
    <p:sldId id="317" r:id="rId49"/>
    <p:sldId id="259" r:id="rId50"/>
    <p:sldId id="316" r:id="rId51"/>
    <p:sldId id="262" r:id="rId52"/>
    <p:sldId id="318" r:id="rId53"/>
    <p:sldId id="319" r:id="rId54"/>
    <p:sldId id="331" r:id="rId55"/>
    <p:sldId id="313" r:id="rId56"/>
    <p:sldId id="324" r:id="rId57"/>
    <p:sldId id="405" r:id="rId58"/>
    <p:sldId id="327" r:id="rId59"/>
    <p:sldId id="323" r:id="rId60"/>
    <p:sldId id="332" r:id="rId61"/>
    <p:sldId id="266" r:id="rId62"/>
    <p:sldId id="320" r:id="rId63"/>
    <p:sldId id="328" r:id="rId64"/>
    <p:sldId id="406" r:id="rId65"/>
    <p:sldId id="321" r:id="rId66"/>
    <p:sldId id="309" r:id="rId67"/>
    <p:sldId id="312" r:id="rId68"/>
    <p:sldId id="329" r:id="rId69"/>
    <p:sldId id="265" r:id="rId70"/>
    <p:sldId id="267" r:id="rId71"/>
    <p:sldId id="315" r:id="rId72"/>
    <p:sldId id="269" r:id="rId73"/>
    <p:sldId id="407" r:id="rId74"/>
  </p:sldIdLst>
  <p:sldSz cx="12192000" cy="6858000"/>
  <p:notesSz cx="6858000" cy="9144000"/>
  <p:custDataLst>
    <p:tags r:id="rId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27DD3B-2294-86B5-9F62-DF2CBCA90302}" name="Bennett, Charis" initials="CB" userId="S::GSCCBEN@gov.im::d39a235f-9d53-4c0f-a5d4-cfc435261462" providerId="AD"/>
  <p188:author id="{4CF2B363-C30E-1E39-3ED2-22876CF04EC7}" name="Reid, Shannon" initials="SR" userId="S::GSCSREI@gov.im::2deb375a-6f8f-4467-ab2a-d47bb98d6a1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DC4D1"/>
    <a:srgbClr val="3D2332"/>
    <a:srgbClr val="A0A5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93" autoAdjust="0"/>
    <p:restoredTop sz="61990" autoAdjust="0"/>
  </p:normalViewPr>
  <p:slideViewPr>
    <p:cSldViewPr snapToGrid="0">
      <p:cViewPr varScale="1">
        <p:scale>
          <a:sx n="69" d="100"/>
          <a:sy n="69" d="100"/>
        </p:scale>
        <p:origin x="220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Drop-Ins</c:v>
                </c:pt>
              </c:strCache>
            </c:strRef>
          </c:tx>
          <c:dPt>
            <c:idx val="0"/>
            <c:bubble3D val="0"/>
            <c:spPr>
              <a:solidFill>
                <a:srgbClr val="A0A538"/>
              </a:solidFill>
              <a:ln w="19050">
                <a:solidFill>
                  <a:schemeClr val="lt1"/>
                </a:solidFill>
              </a:ln>
              <a:effectLst/>
            </c:spPr>
            <c:extLst>
              <c:ext xmlns:c16="http://schemas.microsoft.com/office/drawing/2014/chart" uri="{C3380CC4-5D6E-409C-BE32-E72D297353CC}">
                <c16:uniqueId val="{00000002-F9F0-4641-BF35-EEBF9F29A009}"/>
              </c:ext>
            </c:extLst>
          </c:dPt>
          <c:dPt>
            <c:idx val="1"/>
            <c:bubble3D val="0"/>
            <c:spPr>
              <a:solidFill>
                <a:srgbClr val="DDC4D1"/>
              </a:solidFill>
              <a:ln w="19050">
                <a:solidFill>
                  <a:schemeClr val="lt1"/>
                </a:solidFill>
              </a:ln>
              <a:effectLst/>
            </c:spPr>
            <c:extLst>
              <c:ext xmlns:c16="http://schemas.microsoft.com/office/drawing/2014/chart" uri="{C3380CC4-5D6E-409C-BE32-E72D297353CC}">
                <c16:uniqueId val="{00000003-F9F0-4641-BF35-EEBF9F29A009}"/>
              </c:ext>
            </c:extLst>
          </c:dPt>
          <c:dPt>
            <c:idx val="2"/>
            <c:bubble3D val="0"/>
            <c:explosion val="1"/>
            <c:spPr>
              <a:solidFill>
                <a:srgbClr val="3D2332"/>
              </a:solidFill>
              <a:ln w="19050">
                <a:solidFill>
                  <a:schemeClr val="lt1"/>
                </a:solidFill>
              </a:ln>
              <a:effectLst/>
            </c:spPr>
            <c:extLst>
              <c:ext xmlns:c16="http://schemas.microsoft.com/office/drawing/2014/chart" uri="{C3380CC4-5D6E-409C-BE32-E72D297353CC}">
                <c16:uniqueId val="{00000000-3F9F-4502-A35C-DD741106846F}"/>
              </c:ext>
            </c:extLst>
          </c:dPt>
          <c:cat>
            <c:strRef>
              <c:f>Sheet1!$A$2:$A$4</c:f>
              <c:strCache>
                <c:ptCount val="3"/>
                <c:pt idx="0">
                  <c:v>Yes</c:v>
                </c:pt>
                <c:pt idx="1">
                  <c:v>No</c:v>
                </c:pt>
                <c:pt idx="2">
                  <c:v>Already Satisfactory</c:v>
                </c:pt>
              </c:strCache>
            </c:strRef>
          </c:cat>
          <c:val>
            <c:numRef>
              <c:f>Sheet1!$B$2:$B$4</c:f>
              <c:numCache>
                <c:formatCode>General</c:formatCode>
                <c:ptCount val="3"/>
                <c:pt idx="0">
                  <c:v>75</c:v>
                </c:pt>
                <c:pt idx="1">
                  <c:v>5</c:v>
                </c:pt>
                <c:pt idx="2">
                  <c:v>20</c:v>
                </c:pt>
              </c:numCache>
            </c:numRef>
          </c:val>
          <c:extLst>
            <c:ext xmlns:c16="http://schemas.microsoft.com/office/drawing/2014/chart" uri="{C3380CC4-5D6E-409C-BE32-E72D297353CC}">
              <c16:uniqueId val="{00000000-F9F0-4641-BF35-EEBF9F29A009}"/>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Drop-Ins</c:v>
                </c:pt>
              </c:strCache>
            </c:strRef>
          </c:tx>
          <c:dPt>
            <c:idx val="0"/>
            <c:bubble3D val="0"/>
            <c:spPr>
              <a:solidFill>
                <a:srgbClr val="A0A538"/>
              </a:solidFill>
              <a:ln w="19050">
                <a:solidFill>
                  <a:schemeClr val="lt1"/>
                </a:solidFill>
              </a:ln>
              <a:effectLst/>
            </c:spPr>
            <c:extLst>
              <c:ext xmlns:c16="http://schemas.microsoft.com/office/drawing/2014/chart" uri="{C3380CC4-5D6E-409C-BE32-E72D297353CC}">
                <c16:uniqueId val="{00000002-F9F0-4641-BF35-EEBF9F29A009}"/>
              </c:ext>
            </c:extLst>
          </c:dPt>
          <c:dPt>
            <c:idx val="1"/>
            <c:bubble3D val="0"/>
            <c:spPr>
              <a:solidFill>
                <a:srgbClr val="3D2332"/>
              </a:solidFill>
              <a:ln w="19050">
                <a:solidFill>
                  <a:schemeClr val="lt1"/>
                </a:solidFill>
              </a:ln>
              <a:effectLst/>
            </c:spPr>
            <c:extLst>
              <c:ext xmlns:c16="http://schemas.microsoft.com/office/drawing/2014/chart" uri="{C3380CC4-5D6E-409C-BE32-E72D297353CC}">
                <c16:uniqueId val="{00000003-F9F0-4641-BF35-EEBF9F29A009}"/>
              </c:ext>
            </c:extLst>
          </c:dPt>
          <c:cat>
            <c:strRef>
              <c:f>Sheet1!$A$2:$A$3</c:f>
              <c:strCache>
                <c:ptCount val="2"/>
                <c:pt idx="0">
                  <c:v>Yes</c:v>
                </c:pt>
                <c:pt idx="1">
                  <c:v>No</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0-F9F0-4641-BF35-EEBF9F29A009}"/>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F44A11-77EF-4FEF-BE0C-8B9A7EBFDECD}"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5DE4B87D-278B-4DD8-8E4E-6829C0CC012C}">
      <dgm:prSet phldrT="[Text]" custT="1"/>
      <dgm:spPr>
        <a:solidFill>
          <a:srgbClr val="DDC4D1"/>
        </a:solidFill>
      </dgm:spPr>
      <dgm:t>
        <a:bodyPr/>
        <a:lstStyle/>
        <a:p>
          <a:r>
            <a:rPr lang="en-GB" sz="1800" b="1" dirty="0">
              <a:solidFill>
                <a:srgbClr val="886579"/>
              </a:solidFill>
            </a:rPr>
            <a:t>When must EDD be conducted</a:t>
          </a:r>
        </a:p>
      </dgm:t>
    </dgm:pt>
    <dgm:pt modelId="{1C215268-078E-4445-81EB-7D3E5262BA46}" type="parTrans" cxnId="{5B415085-393C-4475-909C-AFC50CEC9A0A}">
      <dgm:prSet/>
      <dgm:spPr/>
      <dgm:t>
        <a:bodyPr/>
        <a:lstStyle/>
        <a:p>
          <a:endParaRPr lang="en-GB" sz="2000">
            <a:solidFill>
              <a:srgbClr val="3D2332"/>
            </a:solidFill>
          </a:endParaRPr>
        </a:p>
      </dgm:t>
    </dgm:pt>
    <dgm:pt modelId="{A95D70B3-63DD-4F5B-B250-7836AF22C802}" type="sibTrans" cxnId="{5B415085-393C-4475-909C-AFC50CEC9A0A}">
      <dgm:prSet/>
      <dgm:spPr/>
      <dgm:t>
        <a:bodyPr/>
        <a:lstStyle/>
        <a:p>
          <a:endParaRPr lang="en-GB" sz="2000">
            <a:solidFill>
              <a:srgbClr val="3D2332"/>
            </a:solidFill>
          </a:endParaRPr>
        </a:p>
      </dgm:t>
    </dgm:pt>
    <dgm:pt modelId="{81116624-CE93-4C51-B9DE-DBF981810E8B}">
      <dgm:prSet phldrT="[Text]" custT="1"/>
      <dgm:spPr>
        <a:solidFill>
          <a:srgbClr val="DDC4D1"/>
        </a:solidFill>
      </dgm:spPr>
      <dgm:t>
        <a:bodyPr/>
        <a:lstStyle/>
        <a:p>
          <a:r>
            <a:rPr lang="en-GB" sz="1000" b="0" dirty="0">
              <a:solidFill>
                <a:srgbClr val="3D2332"/>
              </a:solidFill>
            </a:rPr>
            <a:t>Any customer identified as high risk must be subject to enhanced customer due diligence</a:t>
          </a:r>
        </a:p>
      </dgm:t>
    </dgm:pt>
    <dgm:pt modelId="{1F931676-4A9C-433B-ADD9-707BCA69BE66}" type="parTrans" cxnId="{5310D528-C854-48F5-A8F7-FDDEB37E64D5}">
      <dgm:prSet custT="1"/>
      <dgm:spPr>
        <a:ln>
          <a:solidFill>
            <a:srgbClr val="3D2332"/>
          </a:solidFill>
        </a:ln>
      </dgm:spPr>
      <dgm:t>
        <a:bodyPr/>
        <a:lstStyle/>
        <a:p>
          <a:endParaRPr lang="en-GB" sz="600">
            <a:solidFill>
              <a:srgbClr val="3D2332"/>
            </a:solidFill>
          </a:endParaRPr>
        </a:p>
      </dgm:t>
    </dgm:pt>
    <dgm:pt modelId="{1142A706-B4A4-46DA-87A2-19B24819D1BD}" type="sibTrans" cxnId="{5310D528-C854-48F5-A8F7-FDDEB37E64D5}">
      <dgm:prSet/>
      <dgm:spPr/>
      <dgm:t>
        <a:bodyPr/>
        <a:lstStyle/>
        <a:p>
          <a:endParaRPr lang="en-GB" sz="2000">
            <a:solidFill>
              <a:srgbClr val="3D2332"/>
            </a:solidFill>
          </a:endParaRPr>
        </a:p>
      </dgm:t>
    </dgm:pt>
    <dgm:pt modelId="{30F7388E-D24A-4F12-8931-0D2DE392710F}">
      <dgm:prSet phldrT="[Text]" custT="1"/>
      <dgm:spPr>
        <a:solidFill>
          <a:srgbClr val="DDC4D1"/>
        </a:solidFill>
      </dgm:spPr>
      <dgm:t>
        <a:bodyPr/>
        <a:lstStyle/>
        <a:p>
          <a:r>
            <a:rPr lang="en-GB" sz="1000" b="0" dirty="0">
              <a:solidFill>
                <a:srgbClr val="3D2332"/>
              </a:solidFill>
            </a:rPr>
            <a:t>In the event of unusual activity</a:t>
          </a:r>
        </a:p>
      </dgm:t>
    </dgm:pt>
    <dgm:pt modelId="{385D6B5F-0AD0-4C77-A08D-89666CB0AA61}" type="parTrans" cxnId="{AAC7E32A-98AC-4E17-B221-BB2B17D092A8}">
      <dgm:prSet custT="1"/>
      <dgm:spPr>
        <a:ln>
          <a:solidFill>
            <a:srgbClr val="3D2332"/>
          </a:solidFill>
        </a:ln>
      </dgm:spPr>
      <dgm:t>
        <a:bodyPr/>
        <a:lstStyle/>
        <a:p>
          <a:endParaRPr lang="en-GB" sz="600">
            <a:solidFill>
              <a:srgbClr val="3D2332"/>
            </a:solidFill>
          </a:endParaRPr>
        </a:p>
      </dgm:t>
    </dgm:pt>
    <dgm:pt modelId="{BEA1D324-3E97-4FFB-B9DB-F7B7069D7282}" type="sibTrans" cxnId="{AAC7E32A-98AC-4E17-B221-BB2B17D092A8}">
      <dgm:prSet/>
      <dgm:spPr/>
      <dgm:t>
        <a:bodyPr/>
        <a:lstStyle/>
        <a:p>
          <a:endParaRPr lang="en-GB" sz="2000">
            <a:solidFill>
              <a:srgbClr val="3D2332"/>
            </a:solidFill>
          </a:endParaRPr>
        </a:p>
      </dgm:t>
    </dgm:pt>
    <dgm:pt modelId="{5B906A43-F285-4DAB-A803-76DD6CD1397A}">
      <dgm:prSet phldrT="[Text]" custT="1"/>
      <dgm:spPr>
        <a:solidFill>
          <a:srgbClr val="DDC4D1"/>
        </a:solidFill>
      </dgm:spPr>
      <dgm:t>
        <a:bodyPr/>
        <a:lstStyle/>
        <a:p>
          <a:r>
            <a:rPr lang="en-GB" sz="1000" b="0">
              <a:solidFill>
                <a:srgbClr val="3D2332"/>
              </a:solidFill>
            </a:rPr>
            <a:t>PEP </a:t>
          </a:r>
          <a:endParaRPr lang="en-GB" sz="1000" b="0" dirty="0">
            <a:solidFill>
              <a:srgbClr val="3D2332"/>
            </a:solidFill>
          </a:endParaRPr>
        </a:p>
      </dgm:t>
    </dgm:pt>
    <dgm:pt modelId="{EF22303B-B86F-44F7-AE43-81BAC5FBF07F}" type="parTrans" cxnId="{163ED9F4-05DE-4584-8896-87AC6D94F4ED}">
      <dgm:prSet custT="1"/>
      <dgm:spPr>
        <a:ln>
          <a:solidFill>
            <a:srgbClr val="3D2332"/>
          </a:solidFill>
        </a:ln>
      </dgm:spPr>
      <dgm:t>
        <a:bodyPr/>
        <a:lstStyle/>
        <a:p>
          <a:endParaRPr lang="en-GB" sz="600">
            <a:solidFill>
              <a:srgbClr val="3D2332"/>
            </a:solidFill>
          </a:endParaRPr>
        </a:p>
      </dgm:t>
    </dgm:pt>
    <dgm:pt modelId="{96A217F2-EBEA-4C01-B4A8-3CA62CC8330C}" type="sibTrans" cxnId="{163ED9F4-05DE-4584-8896-87AC6D94F4ED}">
      <dgm:prSet/>
      <dgm:spPr/>
      <dgm:t>
        <a:bodyPr/>
        <a:lstStyle/>
        <a:p>
          <a:endParaRPr lang="en-GB" sz="2000">
            <a:solidFill>
              <a:srgbClr val="3D2332"/>
            </a:solidFill>
          </a:endParaRPr>
        </a:p>
      </dgm:t>
    </dgm:pt>
    <dgm:pt modelId="{CCD28D12-B376-47C6-9B12-0E1A07CB0EAD}">
      <dgm:prSet custT="1"/>
      <dgm:spPr>
        <a:solidFill>
          <a:srgbClr val="DDC4D1"/>
        </a:solidFill>
      </dgm:spPr>
      <dgm:t>
        <a:bodyPr/>
        <a:lstStyle/>
        <a:p>
          <a:r>
            <a:rPr lang="en-GB" sz="1000" b="0">
              <a:solidFill>
                <a:srgbClr val="3D2332"/>
              </a:solidFill>
            </a:rPr>
            <a:t>In the event of any suspicious activity, unless the operator reasonably believes conducting enhanced customer due diligence will tip-off the customer</a:t>
          </a:r>
        </a:p>
      </dgm:t>
    </dgm:pt>
    <dgm:pt modelId="{F808333A-74B4-42BC-ABAF-729CF7A3B50E}" type="parTrans" cxnId="{D38E2C73-0BB2-4EEB-98C3-9E68373A60E8}">
      <dgm:prSet custT="1"/>
      <dgm:spPr>
        <a:ln>
          <a:solidFill>
            <a:srgbClr val="3D2332"/>
          </a:solidFill>
        </a:ln>
      </dgm:spPr>
      <dgm:t>
        <a:bodyPr/>
        <a:lstStyle/>
        <a:p>
          <a:endParaRPr lang="en-GB" sz="600">
            <a:solidFill>
              <a:srgbClr val="3D2332"/>
            </a:solidFill>
          </a:endParaRPr>
        </a:p>
      </dgm:t>
    </dgm:pt>
    <dgm:pt modelId="{55D1A685-209D-4BD4-9555-1CEC9049B272}" type="sibTrans" cxnId="{D38E2C73-0BB2-4EEB-98C3-9E68373A60E8}">
      <dgm:prSet/>
      <dgm:spPr/>
      <dgm:t>
        <a:bodyPr/>
        <a:lstStyle/>
        <a:p>
          <a:endParaRPr lang="en-GB" sz="2000">
            <a:solidFill>
              <a:srgbClr val="3D2332"/>
            </a:solidFill>
          </a:endParaRPr>
        </a:p>
      </dgm:t>
    </dgm:pt>
    <dgm:pt modelId="{FDFE96D2-96BE-4F38-9AB6-CE32BAD42FC3}">
      <dgm:prSet custT="1"/>
      <dgm:spPr>
        <a:solidFill>
          <a:srgbClr val="DDC4D1"/>
        </a:solidFill>
      </dgm:spPr>
      <dgm:t>
        <a:bodyPr/>
        <a:lstStyle/>
        <a:p>
          <a:r>
            <a:rPr lang="en-GB" sz="1000" b="0" dirty="0">
              <a:solidFill>
                <a:srgbClr val="3D2332"/>
              </a:solidFill>
            </a:rPr>
            <a:t>A customer who poses a higher risk of ML/</a:t>
          </a:r>
          <a:br>
            <a:rPr lang="en-GB" sz="1000" b="0" dirty="0">
              <a:solidFill>
                <a:srgbClr val="3D2332"/>
              </a:solidFill>
            </a:rPr>
          </a:br>
          <a:r>
            <a:rPr lang="en-GB" sz="1000" b="0" dirty="0">
              <a:solidFill>
                <a:srgbClr val="3D2332"/>
              </a:solidFill>
            </a:rPr>
            <a:t>TF  </a:t>
          </a:r>
          <a:r>
            <a:rPr lang="en-GB" sz="1000" b="0" dirty="0">
              <a:solidFill>
                <a:srgbClr val="3D2332"/>
              </a:solidFill>
              <a:latin typeface="Tahoma" panose="020B0604030504040204" pitchFamily="34" charset="0"/>
              <a:ea typeface="Tahoma" panose="020B0604030504040204" pitchFamily="34" charset="0"/>
              <a:cs typeface="Tahoma" panose="020B0604030504040204" pitchFamily="34" charset="0"/>
            </a:rPr>
            <a:t>as assessed by the CRA</a:t>
          </a:r>
          <a:endParaRPr lang="en-GB" sz="1000" b="0" dirty="0">
            <a:solidFill>
              <a:srgbClr val="3D2332"/>
            </a:solidFill>
          </a:endParaRPr>
        </a:p>
      </dgm:t>
    </dgm:pt>
    <dgm:pt modelId="{CA278FA0-01D1-4E60-A8C7-4BF42C9A8961}" type="parTrans" cxnId="{F4D43F0D-B8D2-45C9-8956-EF98A841FF42}">
      <dgm:prSet custT="1"/>
      <dgm:spPr>
        <a:ln>
          <a:solidFill>
            <a:srgbClr val="3D2332"/>
          </a:solidFill>
        </a:ln>
      </dgm:spPr>
      <dgm:t>
        <a:bodyPr/>
        <a:lstStyle/>
        <a:p>
          <a:endParaRPr lang="en-GB" sz="600">
            <a:solidFill>
              <a:srgbClr val="3D2332"/>
            </a:solidFill>
          </a:endParaRPr>
        </a:p>
      </dgm:t>
    </dgm:pt>
    <dgm:pt modelId="{FC94435E-9A74-4D16-9461-6120FD0847AD}" type="sibTrans" cxnId="{F4D43F0D-B8D2-45C9-8956-EF98A841FF42}">
      <dgm:prSet/>
      <dgm:spPr/>
      <dgm:t>
        <a:bodyPr/>
        <a:lstStyle/>
        <a:p>
          <a:endParaRPr lang="en-GB" sz="2000">
            <a:solidFill>
              <a:srgbClr val="3D2332"/>
            </a:solidFill>
          </a:endParaRPr>
        </a:p>
      </dgm:t>
    </dgm:pt>
    <dgm:pt modelId="{B7C2E87B-3DC1-4001-AA96-F7796D6FD0C5}">
      <dgm:prSet phldrT="[Text]" custT="1"/>
      <dgm:spPr>
        <a:solidFill>
          <a:srgbClr val="DDC4D1"/>
        </a:solidFill>
      </dgm:spPr>
      <dgm:t>
        <a:bodyPr/>
        <a:lstStyle/>
        <a:p>
          <a:r>
            <a:rPr lang="en-GB" sz="1000" b="0">
              <a:solidFill>
                <a:srgbClr val="3D2332"/>
              </a:solidFill>
            </a:rPr>
            <a:t>Customers resident in “List A” jurisdiction </a:t>
          </a:r>
          <a:endParaRPr lang="en-GB" sz="1000" b="0" dirty="0">
            <a:solidFill>
              <a:srgbClr val="3D2332"/>
            </a:solidFill>
          </a:endParaRPr>
        </a:p>
      </dgm:t>
    </dgm:pt>
    <dgm:pt modelId="{D4A58513-3E01-4E4F-9057-1402CA6E1EBA}" type="parTrans" cxnId="{800B3A67-7043-4E28-8E64-05CD169A97B0}">
      <dgm:prSet custT="1"/>
      <dgm:spPr>
        <a:ln>
          <a:solidFill>
            <a:srgbClr val="3D2332"/>
          </a:solidFill>
        </a:ln>
      </dgm:spPr>
      <dgm:t>
        <a:bodyPr/>
        <a:lstStyle/>
        <a:p>
          <a:endParaRPr lang="en-GB" sz="600">
            <a:solidFill>
              <a:srgbClr val="3D2332"/>
            </a:solidFill>
          </a:endParaRPr>
        </a:p>
      </dgm:t>
    </dgm:pt>
    <dgm:pt modelId="{2B19BB66-0BF2-4048-94FC-417F18380058}" type="sibTrans" cxnId="{800B3A67-7043-4E28-8E64-05CD169A97B0}">
      <dgm:prSet/>
      <dgm:spPr/>
      <dgm:t>
        <a:bodyPr/>
        <a:lstStyle/>
        <a:p>
          <a:endParaRPr lang="en-GB" sz="2000">
            <a:solidFill>
              <a:srgbClr val="3D2332"/>
            </a:solidFill>
          </a:endParaRPr>
        </a:p>
      </dgm:t>
    </dgm:pt>
    <dgm:pt modelId="{4D1D6CB5-53B9-4608-A7A6-E33B8A4CD36B}">
      <dgm:prSet phldrT="[Text]" custT="1"/>
      <dgm:spPr>
        <a:solidFill>
          <a:srgbClr val="DDC4D1"/>
        </a:solidFill>
      </dgm:spPr>
      <dgm:t>
        <a:bodyPr/>
        <a:lstStyle/>
        <a:p>
          <a:r>
            <a:rPr lang="en-GB" sz="1000" b="0">
              <a:solidFill>
                <a:srgbClr val="3D2332"/>
              </a:solidFill>
            </a:rPr>
            <a:t>Customer that are the subject of an AML/CFT warning</a:t>
          </a:r>
          <a:endParaRPr lang="en-GB" sz="1000" b="0" dirty="0">
            <a:solidFill>
              <a:srgbClr val="3D2332"/>
            </a:solidFill>
          </a:endParaRPr>
        </a:p>
      </dgm:t>
    </dgm:pt>
    <dgm:pt modelId="{E2488C96-E08C-4BBD-AF20-B0A9C3BBF5D2}" type="parTrans" cxnId="{6CF9F3CE-E665-40D8-A221-8002ED0F2716}">
      <dgm:prSet custT="1"/>
      <dgm:spPr>
        <a:ln>
          <a:solidFill>
            <a:srgbClr val="3C2130"/>
          </a:solidFill>
        </a:ln>
      </dgm:spPr>
      <dgm:t>
        <a:bodyPr/>
        <a:lstStyle/>
        <a:p>
          <a:endParaRPr lang="en-GB" sz="600">
            <a:solidFill>
              <a:srgbClr val="3D2332"/>
            </a:solidFill>
          </a:endParaRPr>
        </a:p>
      </dgm:t>
    </dgm:pt>
    <dgm:pt modelId="{180FD5CD-F49F-4A1D-8E33-97E7FA83131D}" type="sibTrans" cxnId="{6CF9F3CE-E665-40D8-A221-8002ED0F2716}">
      <dgm:prSet/>
      <dgm:spPr/>
      <dgm:t>
        <a:bodyPr/>
        <a:lstStyle/>
        <a:p>
          <a:endParaRPr lang="en-GB" sz="2000">
            <a:solidFill>
              <a:srgbClr val="3D2332"/>
            </a:solidFill>
          </a:endParaRPr>
        </a:p>
      </dgm:t>
    </dgm:pt>
    <dgm:pt modelId="{F9F8C524-322C-4A20-96AD-999E88FF642E}" type="pres">
      <dgm:prSet presAssocID="{CFF44A11-77EF-4FEF-BE0C-8B9A7EBFDECD}" presName="cycle" presStyleCnt="0">
        <dgm:presLayoutVars>
          <dgm:chMax val="1"/>
          <dgm:dir/>
          <dgm:animLvl val="ctr"/>
          <dgm:resizeHandles val="exact"/>
        </dgm:presLayoutVars>
      </dgm:prSet>
      <dgm:spPr/>
    </dgm:pt>
    <dgm:pt modelId="{F2DE48F4-AD14-457D-AE91-457728AF9B75}" type="pres">
      <dgm:prSet presAssocID="{5DE4B87D-278B-4DD8-8E4E-6829C0CC012C}" presName="centerShape" presStyleLbl="node0" presStyleIdx="0" presStyleCnt="1" custLinFactNeighborX="2146" custLinFactNeighborY="254"/>
      <dgm:spPr/>
    </dgm:pt>
    <dgm:pt modelId="{D022A01C-3FEB-49C2-9B9B-23D9EB212699}" type="pres">
      <dgm:prSet presAssocID="{1F931676-4A9C-433B-ADD9-707BCA69BE66}" presName="Name9" presStyleLbl="parChTrans1D2" presStyleIdx="0" presStyleCnt="7"/>
      <dgm:spPr/>
    </dgm:pt>
    <dgm:pt modelId="{006097C7-76FC-48DF-A818-FF61F0663FFB}" type="pres">
      <dgm:prSet presAssocID="{1F931676-4A9C-433B-ADD9-707BCA69BE66}" presName="connTx" presStyleLbl="parChTrans1D2" presStyleIdx="0" presStyleCnt="7"/>
      <dgm:spPr/>
    </dgm:pt>
    <dgm:pt modelId="{5C3B6078-1D79-4D92-A1DD-DC4D4FF278B8}" type="pres">
      <dgm:prSet presAssocID="{81116624-CE93-4C51-B9DE-DBF981810E8B}" presName="node" presStyleLbl="node1" presStyleIdx="0" presStyleCnt="7">
        <dgm:presLayoutVars>
          <dgm:bulletEnabled val="1"/>
        </dgm:presLayoutVars>
      </dgm:prSet>
      <dgm:spPr/>
    </dgm:pt>
    <dgm:pt modelId="{40BF10A2-1B09-4C41-80D2-43FC4A4E77CE}" type="pres">
      <dgm:prSet presAssocID="{D4A58513-3E01-4E4F-9057-1402CA6E1EBA}" presName="Name9" presStyleLbl="parChTrans1D2" presStyleIdx="1" presStyleCnt="7"/>
      <dgm:spPr/>
    </dgm:pt>
    <dgm:pt modelId="{6DE503B6-A81F-49D0-8EBC-C67C0A87E6F2}" type="pres">
      <dgm:prSet presAssocID="{D4A58513-3E01-4E4F-9057-1402CA6E1EBA}" presName="connTx" presStyleLbl="parChTrans1D2" presStyleIdx="1" presStyleCnt="7"/>
      <dgm:spPr/>
    </dgm:pt>
    <dgm:pt modelId="{9C6BBEB2-8705-4F67-91E2-972C94F92C66}" type="pres">
      <dgm:prSet presAssocID="{B7C2E87B-3DC1-4001-AA96-F7796D6FD0C5}" presName="node" presStyleLbl="node1" presStyleIdx="1" presStyleCnt="7">
        <dgm:presLayoutVars>
          <dgm:bulletEnabled val="1"/>
        </dgm:presLayoutVars>
      </dgm:prSet>
      <dgm:spPr/>
    </dgm:pt>
    <dgm:pt modelId="{D8560970-EAC7-4E3F-BD0A-C54C48A622FB}" type="pres">
      <dgm:prSet presAssocID="{E2488C96-E08C-4BBD-AF20-B0A9C3BBF5D2}" presName="Name9" presStyleLbl="parChTrans1D2" presStyleIdx="2" presStyleCnt="7"/>
      <dgm:spPr/>
    </dgm:pt>
    <dgm:pt modelId="{301C99E1-A9D2-4AA3-B4A5-05993DF2F8E3}" type="pres">
      <dgm:prSet presAssocID="{E2488C96-E08C-4BBD-AF20-B0A9C3BBF5D2}" presName="connTx" presStyleLbl="parChTrans1D2" presStyleIdx="2" presStyleCnt="7"/>
      <dgm:spPr/>
    </dgm:pt>
    <dgm:pt modelId="{1F168F0E-A2F8-40D3-89E7-3AD3EA984A07}" type="pres">
      <dgm:prSet presAssocID="{4D1D6CB5-53B9-4608-A7A6-E33B8A4CD36B}" presName="node" presStyleLbl="node1" presStyleIdx="2" presStyleCnt="7">
        <dgm:presLayoutVars>
          <dgm:bulletEnabled val="1"/>
        </dgm:presLayoutVars>
      </dgm:prSet>
      <dgm:spPr/>
    </dgm:pt>
    <dgm:pt modelId="{FF23CF1E-6ACB-46E3-A361-3A410005AF99}" type="pres">
      <dgm:prSet presAssocID="{EF22303B-B86F-44F7-AE43-81BAC5FBF07F}" presName="Name9" presStyleLbl="parChTrans1D2" presStyleIdx="3" presStyleCnt="7"/>
      <dgm:spPr/>
    </dgm:pt>
    <dgm:pt modelId="{19A6360D-56B6-453F-9C00-864FBD925115}" type="pres">
      <dgm:prSet presAssocID="{EF22303B-B86F-44F7-AE43-81BAC5FBF07F}" presName="connTx" presStyleLbl="parChTrans1D2" presStyleIdx="3" presStyleCnt="7"/>
      <dgm:spPr/>
    </dgm:pt>
    <dgm:pt modelId="{79FF57E5-4109-4E13-8677-8ABCFE2200A8}" type="pres">
      <dgm:prSet presAssocID="{5B906A43-F285-4DAB-A803-76DD6CD1397A}" presName="node" presStyleLbl="node1" presStyleIdx="3" presStyleCnt="7" custRadScaleRad="102833" custRadScaleInc="191506">
        <dgm:presLayoutVars>
          <dgm:bulletEnabled val="1"/>
        </dgm:presLayoutVars>
      </dgm:prSet>
      <dgm:spPr/>
    </dgm:pt>
    <dgm:pt modelId="{61DA6D51-C4B6-44E2-A7A6-A460C28B57C4}" type="pres">
      <dgm:prSet presAssocID="{CA278FA0-01D1-4E60-A8C7-4BF42C9A8961}" presName="Name9" presStyleLbl="parChTrans1D2" presStyleIdx="4" presStyleCnt="7"/>
      <dgm:spPr/>
    </dgm:pt>
    <dgm:pt modelId="{0F45FACC-3B17-40A4-B6C2-DB8772F2CE59}" type="pres">
      <dgm:prSet presAssocID="{CA278FA0-01D1-4E60-A8C7-4BF42C9A8961}" presName="connTx" presStyleLbl="parChTrans1D2" presStyleIdx="4" presStyleCnt="7"/>
      <dgm:spPr/>
    </dgm:pt>
    <dgm:pt modelId="{5180EC58-801E-4B63-AA61-91233E124C6C}" type="pres">
      <dgm:prSet presAssocID="{FDFE96D2-96BE-4F38-9AB6-CE32BAD42FC3}" presName="node" presStyleLbl="node1" presStyleIdx="4" presStyleCnt="7" custRadScaleRad="126940" custRadScaleInc="-188838">
        <dgm:presLayoutVars>
          <dgm:bulletEnabled val="1"/>
        </dgm:presLayoutVars>
      </dgm:prSet>
      <dgm:spPr/>
    </dgm:pt>
    <dgm:pt modelId="{0FB58207-387B-4C70-8253-09ED31EEA012}" type="pres">
      <dgm:prSet presAssocID="{F808333A-74B4-42BC-ABAF-729CF7A3B50E}" presName="Name9" presStyleLbl="parChTrans1D2" presStyleIdx="5" presStyleCnt="7"/>
      <dgm:spPr/>
    </dgm:pt>
    <dgm:pt modelId="{69ED389C-05A3-4ADD-AE91-10D41CECE3EA}" type="pres">
      <dgm:prSet presAssocID="{F808333A-74B4-42BC-ABAF-729CF7A3B50E}" presName="connTx" presStyleLbl="parChTrans1D2" presStyleIdx="5" presStyleCnt="7"/>
      <dgm:spPr/>
    </dgm:pt>
    <dgm:pt modelId="{EFCBDEB1-2AEF-4A7A-970F-21B8456BC06C}" type="pres">
      <dgm:prSet presAssocID="{CCD28D12-B376-47C6-9B12-0E1A07CB0EAD}" presName="node" presStyleLbl="node1" presStyleIdx="5" presStyleCnt="7">
        <dgm:presLayoutVars>
          <dgm:bulletEnabled val="1"/>
        </dgm:presLayoutVars>
      </dgm:prSet>
      <dgm:spPr/>
    </dgm:pt>
    <dgm:pt modelId="{3C0BEE84-F7F8-4C46-B211-CA10C07313C5}" type="pres">
      <dgm:prSet presAssocID="{385D6B5F-0AD0-4C77-A08D-89666CB0AA61}" presName="Name9" presStyleLbl="parChTrans1D2" presStyleIdx="6" presStyleCnt="7"/>
      <dgm:spPr/>
    </dgm:pt>
    <dgm:pt modelId="{5A07C008-3FFE-4838-ADA7-9454800CC144}" type="pres">
      <dgm:prSet presAssocID="{385D6B5F-0AD0-4C77-A08D-89666CB0AA61}" presName="connTx" presStyleLbl="parChTrans1D2" presStyleIdx="6" presStyleCnt="7"/>
      <dgm:spPr/>
    </dgm:pt>
    <dgm:pt modelId="{BBC2F19E-3E6D-44B9-9856-D3A9425D470C}" type="pres">
      <dgm:prSet presAssocID="{30F7388E-D24A-4F12-8931-0D2DE392710F}" presName="node" presStyleLbl="node1" presStyleIdx="6" presStyleCnt="7">
        <dgm:presLayoutVars>
          <dgm:bulletEnabled val="1"/>
        </dgm:presLayoutVars>
      </dgm:prSet>
      <dgm:spPr/>
    </dgm:pt>
  </dgm:ptLst>
  <dgm:cxnLst>
    <dgm:cxn modelId="{F4D43F0D-B8D2-45C9-8956-EF98A841FF42}" srcId="{5DE4B87D-278B-4DD8-8E4E-6829C0CC012C}" destId="{FDFE96D2-96BE-4F38-9AB6-CE32BAD42FC3}" srcOrd="4" destOrd="0" parTransId="{CA278FA0-01D1-4E60-A8C7-4BF42C9A8961}" sibTransId="{FC94435E-9A74-4D16-9461-6120FD0847AD}"/>
    <dgm:cxn modelId="{D528B81E-DE2E-40E9-B4CA-19119288DDBB}" type="presOf" srcId="{385D6B5F-0AD0-4C77-A08D-89666CB0AA61}" destId="{5A07C008-3FFE-4838-ADA7-9454800CC144}" srcOrd="1" destOrd="0" presId="urn:microsoft.com/office/officeart/2005/8/layout/radial1"/>
    <dgm:cxn modelId="{5310D528-C854-48F5-A8F7-FDDEB37E64D5}" srcId="{5DE4B87D-278B-4DD8-8E4E-6829C0CC012C}" destId="{81116624-CE93-4C51-B9DE-DBF981810E8B}" srcOrd="0" destOrd="0" parTransId="{1F931676-4A9C-433B-ADD9-707BCA69BE66}" sibTransId="{1142A706-B4A4-46DA-87A2-19B24819D1BD}"/>
    <dgm:cxn modelId="{AAC7E32A-98AC-4E17-B221-BB2B17D092A8}" srcId="{5DE4B87D-278B-4DD8-8E4E-6829C0CC012C}" destId="{30F7388E-D24A-4F12-8931-0D2DE392710F}" srcOrd="6" destOrd="0" parTransId="{385D6B5F-0AD0-4C77-A08D-89666CB0AA61}" sibTransId="{BEA1D324-3E97-4FFB-B9DB-F7B7069D7282}"/>
    <dgm:cxn modelId="{5816B63F-7AA3-4E80-893B-65437387C0C8}" type="presOf" srcId="{F808333A-74B4-42BC-ABAF-729CF7A3B50E}" destId="{69ED389C-05A3-4ADD-AE91-10D41CECE3EA}" srcOrd="1" destOrd="0" presId="urn:microsoft.com/office/officeart/2005/8/layout/radial1"/>
    <dgm:cxn modelId="{26650B40-374B-4771-A55C-387E4DAA8E0E}" type="presOf" srcId="{D4A58513-3E01-4E4F-9057-1402CA6E1EBA}" destId="{40BF10A2-1B09-4C41-80D2-43FC4A4E77CE}" srcOrd="0" destOrd="0" presId="urn:microsoft.com/office/officeart/2005/8/layout/radial1"/>
    <dgm:cxn modelId="{1C7E4243-1492-4D9F-9754-FBE77C0C7F8A}" type="presOf" srcId="{E2488C96-E08C-4BBD-AF20-B0A9C3BBF5D2}" destId="{D8560970-EAC7-4E3F-BD0A-C54C48A622FB}" srcOrd="0" destOrd="0" presId="urn:microsoft.com/office/officeart/2005/8/layout/radial1"/>
    <dgm:cxn modelId="{689C0144-670C-4FAA-B2D8-3F2503DF310E}" type="presOf" srcId="{FDFE96D2-96BE-4F38-9AB6-CE32BAD42FC3}" destId="{5180EC58-801E-4B63-AA61-91233E124C6C}" srcOrd="0" destOrd="0" presId="urn:microsoft.com/office/officeart/2005/8/layout/radial1"/>
    <dgm:cxn modelId="{800B3A67-7043-4E28-8E64-05CD169A97B0}" srcId="{5DE4B87D-278B-4DD8-8E4E-6829C0CC012C}" destId="{B7C2E87B-3DC1-4001-AA96-F7796D6FD0C5}" srcOrd="1" destOrd="0" parTransId="{D4A58513-3E01-4E4F-9057-1402CA6E1EBA}" sibTransId="{2B19BB66-0BF2-4048-94FC-417F18380058}"/>
    <dgm:cxn modelId="{FE62746A-7C02-4AD8-AD81-54D94AE02B83}" type="presOf" srcId="{CA278FA0-01D1-4E60-A8C7-4BF42C9A8961}" destId="{0F45FACC-3B17-40A4-B6C2-DB8772F2CE59}" srcOrd="1" destOrd="0" presId="urn:microsoft.com/office/officeart/2005/8/layout/radial1"/>
    <dgm:cxn modelId="{BE03F950-6305-4EF2-A511-D777756D4488}" type="presOf" srcId="{CFF44A11-77EF-4FEF-BE0C-8B9A7EBFDECD}" destId="{F9F8C524-322C-4A20-96AD-999E88FF642E}" srcOrd="0" destOrd="0" presId="urn:microsoft.com/office/officeart/2005/8/layout/radial1"/>
    <dgm:cxn modelId="{985A8652-2099-43FB-8B6A-75CA8812C35C}" type="presOf" srcId="{4D1D6CB5-53B9-4608-A7A6-E33B8A4CD36B}" destId="{1F168F0E-A2F8-40D3-89E7-3AD3EA984A07}" srcOrd="0" destOrd="0" presId="urn:microsoft.com/office/officeart/2005/8/layout/radial1"/>
    <dgm:cxn modelId="{D38E2C73-0BB2-4EEB-98C3-9E68373A60E8}" srcId="{5DE4B87D-278B-4DD8-8E4E-6829C0CC012C}" destId="{CCD28D12-B376-47C6-9B12-0E1A07CB0EAD}" srcOrd="5" destOrd="0" parTransId="{F808333A-74B4-42BC-ABAF-729CF7A3B50E}" sibTransId="{55D1A685-209D-4BD4-9555-1CEC9049B272}"/>
    <dgm:cxn modelId="{EBBB2656-42D9-457A-BBB1-6511E5D706AF}" type="presOf" srcId="{D4A58513-3E01-4E4F-9057-1402CA6E1EBA}" destId="{6DE503B6-A81F-49D0-8EBC-C67C0A87E6F2}" srcOrd="1" destOrd="0" presId="urn:microsoft.com/office/officeart/2005/8/layout/radial1"/>
    <dgm:cxn modelId="{A2B84778-7382-42F0-B919-E25BED191CD4}" type="presOf" srcId="{B7C2E87B-3DC1-4001-AA96-F7796D6FD0C5}" destId="{9C6BBEB2-8705-4F67-91E2-972C94F92C66}" srcOrd="0" destOrd="0" presId="urn:microsoft.com/office/officeart/2005/8/layout/radial1"/>
    <dgm:cxn modelId="{5B415085-393C-4475-909C-AFC50CEC9A0A}" srcId="{CFF44A11-77EF-4FEF-BE0C-8B9A7EBFDECD}" destId="{5DE4B87D-278B-4DD8-8E4E-6829C0CC012C}" srcOrd="0" destOrd="0" parTransId="{1C215268-078E-4445-81EB-7D3E5262BA46}" sibTransId="{A95D70B3-63DD-4F5B-B250-7836AF22C802}"/>
    <dgm:cxn modelId="{2916A795-712C-4B88-B9BB-DE41F0CA5AB2}" type="presOf" srcId="{EF22303B-B86F-44F7-AE43-81BAC5FBF07F}" destId="{19A6360D-56B6-453F-9C00-864FBD925115}" srcOrd="1" destOrd="0" presId="urn:microsoft.com/office/officeart/2005/8/layout/radial1"/>
    <dgm:cxn modelId="{F35B8996-B12C-483A-8D98-E84CA56F20FB}" type="presOf" srcId="{1F931676-4A9C-433B-ADD9-707BCA69BE66}" destId="{D022A01C-3FEB-49C2-9B9B-23D9EB212699}" srcOrd="0" destOrd="0" presId="urn:microsoft.com/office/officeart/2005/8/layout/radial1"/>
    <dgm:cxn modelId="{AED28EA3-660B-4A8A-A277-A28CE859360E}" type="presOf" srcId="{1F931676-4A9C-433B-ADD9-707BCA69BE66}" destId="{006097C7-76FC-48DF-A818-FF61F0663FFB}" srcOrd="1" destOrd="0" presId="urn:microsoft.com/office/officeart/2005/8/layout/radial1"/>
    <dgm:cxn modelId="{B31A1CAC-CC9A-4970-A5DC-E86AC9F5EFE9}" type="presOf" srcId="{F808333A-74B4-42BC-ABAF-729CF7A3B50E}" destId="{0FB58207-387B-4C70-8253-09ED31EEA012}" srcOrd="0" destOrd="0" presId="urn:microsoft.com/office/officeart/2005/8/layout/radial1"/>
    <dgm:cxn modelId="{E94B88B6-0CF9-407F-A276-5947A9DC94CB}" type="presOf" srcId="{CCD28D12-B376-47C6-9B12-0E1A07CB0EAD}" destId="{EFCBDEB1-2AEF-4A7A-970F-21B8456BC06C}" srcOrd="0" destOrd="0" presId="urn:microsoft.com/office/officeart/2005/8/layout/radial1"/>
    <dgm:cxn modelId="{C0B10FBA-42AA-4B8A-9AAC-F6DEE7D61F3A}" type="presOf" srcId="{E2488C96-E08C-4BBD-AF20-B0A9C3BBF5D2}" destId="{301C99E1-A9D2-4AA3-B4A5-05993DF2F8E3}" srcOrd="1" destOrd="0" presId="urn:microsoft.com/office/officeart/2005/8/layout/radial1"/>
    <dgm:cxn modelId="{458228BF-1246-4C85-A09B-DCF3C5C2E8A6}" type="presOf" srcId="{81116624-CE93-4C51-B9DE-DBF981810E8B}" destId="{5C3B6078-1D79-4D92-A1DD-DC4D4FF278B8}" srcOrd="0" destOrd="0" presId="urn:microsoft.com/office/officeart/2005/8/layout/radial1"/>
    <dgm:cxn modelId="{A3401CC8-9BCB-42FB-9789-121DD8D8C77A}" type="presOf" srcId="{30F7388E-D24A-4F12-8931-0D2DE392710F}" destId="{BBC2F19E-3E6D-44B9-9856-D3A9425D470C}" srcOrd="0" destOrd="0" presId="urn:microsoft.com/office/officeart/2005/8/layout/radial1"/>
    <dgm:cxn modelId="{306356CE-889F-4C13-806E-9803E9FCD093}" type="presOf" srcId="{EF22303B-B86F-44F7-AE43-81BAC5FBF07F}" destId="{FF23CF1E-6ACB-46E3-A361-3A410005AF99}" srcOrd="0" destOrd="0" presId="urn:microsoft.com/office/officeart/2005/8/layout/radial1"/>
    <dgm:cxn modelId="{6CF9F3CE-E665-40D8-A221-8002ED0F2716}" srcId="{5DE4B87D-278B-4DD8-8E4E-6829C0CC012C}" destId="{4D1D6CB5-53B9-4608-A7A6-E33B8A4CD36B}" srcOrd="2" destOrd="0" parTransId="{E2488C96-E08C-4BBD-AF20-B0A9C3BBF5D2}" sibTransId="{180FD5CD-F49F-4A1D-8E33-97E7FA83131D}"/>
    <dgm:cxn modelId="{C06945D0-D890-4B28-ADF2-1268468C2C8B}" type="presOf" srcId="{5B906A43-F285-4DAB-A803-76DD6CD1397A}" destId="{79FF57E5-4109-4E13-8677-8ABCFE2200A8}" srcOrd="0" destOrd="0" presId="urn:microsoft.com/office/officeart/2005/8/layout/radial1"/>
    <dgm:cxn modelId="{435DD5DF-DB69-48C1-8EEB-37B3441E1FDC}" type="presOf" srcId="{CA278FA0-01D1-4E60-A8C7-4BF42C9A8961}" destId="{61DA6D51-C4B6-44E2-A7A6-A460C28B57C4}" srcOrd="0" destOrd="0" presId="urn:microsoft.com/office/officeart/2005/8/layout/radial1"/>
    <dgm:cxn modelId="{163ED9F4-05DE-4584-8896-87AC6D94F4ED}" srcId="{5DE4B87D-278B-4DD8-8E4E-6829C0CC012C}" destId="{5B906A43-F285-4DAB-A803-76DD6CD1397A}" srcOrd="3" destOrd="0" parTransId="{EF22303B-B86F-44F7-AE43-81BAC5FBF07F}" sibTransId="{96A217F2-EBEA-4C01-B4A8-3CA62CC8330C}"/>
    <dgm:cxn modelId="{02EA37F7-766D-4D31-87C3-148A85383453}" type="presOf" srcId="{5DE4B87D-278B-4DD8-8E4E-6829C0CC012C}" destId="{F2DE48F4-AD14-457D-AE91-457728AF9B75}" srcOrd="0" destOrd="0" presId="urn:microsoft.com/office/officeart/2005/8/layout/radial1"/>
    <dgm:cxn modelId="{DAAB07FA-B6CA-4742-9C56-278ACAA62AF8}" type="presOf" srcId="{385D6B5F-0AD0-4C77-A08D-89666CB0AA61}" destId="{3C0BEE84-F7F8-4C46-B211-CA10C07313C5}" srcOrd="0" destOrd="0" presId="urn:microsoft.com/office/officeart/2005/8/layout/radial1"/>
    <dgm:cxn modelId="{87EE822C-888E-40C9-9C2F-163000E45572}" type="presParOf" srcId="{F9F8C524-322C-4A20-96AD-999E88FF642E}" destId="{F2DE48F4-AD14-457D-AE91-457728AF9B75}" srcOrd="0" destOrd="0" presId="urn:microsoft.com/office/officeart/2005/8/layout/radial1"/>
    <dgm:cxn modelId="{E2FD93E0-BE08-47DB-99F3-2488BE1A82B3}" type="presParOf" srcId="{F9F8C524-322C-4A20-96AD-999E88FF642E}" destId="{D022A01C-3FEB-49C2-9B9B-23D9EB212699}" srcOrd="1" destOrd="0" presId="urn:microsoft.com/office/officeart/2005/8/layout/radial1"/>
    <dgm:cxn modelId="{FF1C5718-4129-4525-AD43-7C5D614FB359}" type="presParOf" srcId="{D022A01C-3FEB-49C2-9B9B-23D9EB212699}" destId="{006097C7-76FC-48DF-A818-FF61F0663FFB}" srcOrd="0" destOrd="0" presId="urn:microsoft.com/office/officeart/2005/8/layout/radial1"/>
    <dgm:cxn modelId="{B2D71DA0-AB1E-4280-8375-B8879113265A}" type="presParOf" srcId="{F9F8C524-322C-4A20-96AD-999E88FF642E}" destId="{5C3B6078-1D79-4D92-A1DD-DC4D4FF278B8}" srcOrd="2" destOrd="0" presId="urn:microsoft.com/office/officeart/2005/8/layout/radial1"/>
    <dgm:cxn modelId="{48C5E487-19AF-4BEA-BD06-514053329E0E}" type="presParOf" srcId="{F9F8C524-322C-4A20-96AD-999E88FF642E}" destId="{40BF10A2-1B09-4C41-80D2-43FC4A4E77CE}" srcOrd="3" destOrd="0" presId="urn:microsoft.com/office/officeart/2005/8/layout/radial1"/>
    <dgm:cxn modelId="{FA91163A-55FE-45B3-81F6-2687C3FD8866}" type="presParOf" srcId="{40BF10A2-1B09-4C41-80D2-43FC4A4E77CE}" destId="{6DE503B6-A81F-49D0-8EBC-C67C0A87E6F2}" srcOrd="0" destOrd="0" presId="urn:microsoft.com/office/officeart/2005/8/layout/radial1"/>
    <dgm:cxn modelId="{35A327B4-DF3C-4D2A-A9A4-1DE92C8099AA}" type="presParOf" srcId="{F9F8C524-322C-4A20-96AD-999E88FF642E}" destId="{9C6BBEB2-8705-4F67-91E2-972C94F92C66}" srcOrd="4" destOrd="0" presId="urn:microsoft.com/office/officeart/2005/8/layout/radial1"/>
    <dgm:cxn modelId="{41A0CFD1-1E44-43DA-A0C6-7AEF9D1005A7}" type="presParOf" srcId="{F9F8C524-322C-4A20-96AD-999E88FF642E}" destId="{D8560970-EAC7-4E3F-BD0A-C54C48A622FB}" srcOrd="5" destOrd="0" presId="urn:microsoft.com/office/officeart/2005/8/layout/radial1"/>
    <dgm:cxn modelId="{6A54708D-DF26-4E9A-AF48-A27F83390297}" type="presParOf" srcId="{D8560970-EAC7-4E3F-BD0A-C54C48A622FB}" destId="{301C99E1-A9D2-4AA3-B4A5-05993DF2F8E3}" srcOrd="0" destOrd="0" presId="urn:microsoft.com/office/officeart/2005/8/layout/radial1"/>
    <dgm:cxn modelId="{BCC14568-2DF2-4004-B168-CE3992B7A299}" type="presParOf" srcId="{F9F8C524-322C-4A20-96AD-999E88FF642E}" destId="{1F168F0E-A2F8-40D3-89E7-3AD3EA984A07}" srcOrd="6" destOrd="0" presId="urn:microsoft.com/office/officeart/2005/8/layout/radial1"/>
    <dgm:cxn modelId="{4BE8DBE8-B05C-4876-8952-489C3E8F7195}" type="presParOf" srcId="{F9F8C524-322C-4A20-96AD-999E88FF642E}" destId="{FF23CF1E-6ACB-46E3-A361-3A410005AF99}" srcOrd="7" destOrd="0" presId="urn:microsoft.com/office/officeart/2005/8/layout/radial1"/>
    <dgm:cxn modelId="{781694F8-9A50-4C38-BFC3-2D2A4E65D26E}" type="presParOf" srcId="{FF23CF1E-6ACB-46E3-A361-3A410005AF99}" destId="{19A6360D-56B6-453F-9C00-864FBD925115}" srcOrd="0" destOrd="0" presId="urn:microsoft.com/office/officeart/2005/8/layout/radial1"/>
    <dgm:cxn modelId="{E8CB52EC-C330-423C-8DFF-DA9042237511}" type="presParOf" srcId="{F9F8C524-322C-4A20-96AD-999E88FF642E}" destId="{79FF57E5-4109-4E13-8677-8ABCFE2200A8}" srcOrd="8" destOrd="0" presId="urn:microsoft.com/office/officeart/2005/8/layout/radial1"/>
    <dgm:cxn modelId="{707EBEC8-6179-40FB-A0F3-BCB53105E562}" type="presParOf" srcId="{F9F8C524-322C-4A20-96AD-999E88FF642E}" destId="{61DA6D51-C4B6-44E2-A7A6-A460C28B57C4}" srcOrd="9" destOrd="0" presId="urn:microsoft.com/office/officeart/2005/8/layout/radial1"/>
    <dgm:cxn modelId="{CBE0E6F6-6D66-4A1B-9CB6-FB95E874E584}" type="presParOf" srcId="{61DA6D51-C4B6-44E2-A7A6-A460C28B57C4}" destId="{0F45FACC-3B17-40A4-B6C2-DB8772F2CE59}" srcOrd="0" destOrd="0" presId="urn:microsoft.com/office/officeart/2005/8/layout/radial1"/>
    <dgm:cxn modelId="{07C3043D-5478-446E-9075-C702195CDA6B}" type="presParOf" srcId="{F9F8C524-322C-4A20-96AD-999E88FF642E}" destId="{5180EC58-801E-4B63-AA61-91233E124C6C}" srcOrd="10" destOrd="0" presId="urn:microsoft.com/office/officeart/2005/8/layout/radial1"/>
    <dgm:cxn modelId="{BD90AD3D-514F-4412-97A9-1EECA3DCCC79}" type="presParOf" srcId="{F9F8C524-322C-4A20-96AD-999E88FF642E}" destId="{0FB58207-387B-4C70-8253-09ED31EEA012}" srcOrd="11" destOrd="0" presId="urn:microsoft.com/office/officeart/2005/8/layout/radial1"/>
    <dgm:cxn modelId="{57F1AF9F-2554-4B4E-84DD-918A5A958461}" type="presParOf" srcId="{0FB58207-387B-4C70-8253-09ED31EEA012}" destId="{69ED389C-05A3-4ADD-AE91-10D41CECE3EA}" srcOrd="0" destOrd="0" presId="urn:microsoft.com/office/officeart/2005/8/layout/radial1"/>
    <dgm:cxn modelId="{1CAB260B-B2F6-4D7D-8C55-A7EB1E1E104F}" type="presParOf" srcId="{F9F8C524-322C-4A20-96AD-999E88FF642E}" destId="{EFCBDEB1-2AEF-4A7A-970F-21B8456BC06C}" srcOrd="12" destOrd="0" presId="urn:microsoft.com/office/officeart/2005/8/layout/radial1"/>
    <dgm:cxn modelId="{E0EBBE08-4CC6-447A-A629-D79B1A76C880}" type="presParOf" srcId="{F9F8C524-322C-4A20-96AD-999E88FF642E}" destId="{3C0BEE84-F7F8-4C46-B211-CA10C07313C5}" srcOrd="13" destOrd="0" presId="urn:microsoft.com/office/officeart/2005/8/layout/radial1"/>
    <dgm:cxn modelId="{032C8142-31C2-4F98-A7B1-6B042AC90209}" type="presParOf" srcId="{3C0BEE84-F7F8-4C46-B211-CA10C07313C5}" destId="{5A07C008-3FFE-4838-ADA7-9454800CC144}" srcOrd="0" destOrd="0" presId="urn:microsoft.com/office/officeart/2005/8/layout/radial1"/>
    <dgm:cxn modelId="{B7F70AB3-1A57-4391-B2D4-D71ECC653314}" type="presParOf" srcId="{F9F8C524-322C-4A20-96AD-999E88FF642E}" destId="{BBC2F19E-3E6D-44B9-9856-D3A9425D470C}" srcOrd="14" destOrd="0" presId="urn:microsoft.com/office/officeart/2005/8/layout/radial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F44A11-77EF-4FEF-BE0C-8B9A7EBFDECD}"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5DE4B87D-278B-4DD8-8E4E-6829C0CC012C}">
      <dgm:prSet phldrT="[Text]" custT="1"/>
      <dgm:spPr>
        <a:solidFill>
          <a:srgbClr val="DDC4D1"/>
        </a:solidFill>
      </dgm:spPr>
      <dgm:t>
        <a:bodyPr/>
        <a:lstStyle/>
        <a:p>
          <a:r>
            <a:rPr lang="en-GB" sz="4400" b="1" dirty="0">
              <a:solidFill>
                <a:srgbClr val="886579"/>
              </a:solidFill>
            </a:rPr>
            <a:t>EDD</a:t>
          </a:r>
        </a:p>
      </dgm:t>
    </dgm:pt>
    <dgm:pt modelId="{A95D70B3-63DD-4F5B-B250-7836AF22C802}" type="sibTrans" cxnId="{5B415085-393C-4475-909C-AFC50CEC9A0A}">
      <dgm:prSet/>
      <dgm:spPr/>
      <dgm:t>
        <a:bodyPr/>
        <a:lstStyle/>
        <a:p>
          <a:endParaRPr lang="en-GB" sz="1100" b="0">
            <a:solidFill>
              <a:srgbClr val="3D2332"/>
            </a:solidFill>
          </a:endParaRPr>
        </a:p>
      </dgm:t>
    </dgm:pt>
    <dgm:pt modelId="{1C215268-078E-4445-81EB-7D3E5262BA46}" type="parTrans" cxnId="{5B415085-393C-4475-909C-AFC50CEC9A0A}">
      <dgm:prSet/>
      <dgm:spPr/>
      <dgm:t>
        <a:bodyPr/>
        <a:lstStyle/>
        <a:p>
          <a:endParaRPr lang="en-GB" sz="1100" b="0">
            <a:solidFill>
              <a:srgbClr val="3D2332"/>
            </a:solidFill>
          </a:endParaRPr>
        </a:p>
      </dgm:t>
    </dgm:pt>
    <dgm:pt modelId="{81116624-CE93-4C51-B9DE-DBF981810E8B}">
      <dgm:prSet phldrT="[Text]" custT="1"/>
      <dgm:spPr>
        <a:solidFill>
          <a:srgbClr val="DDC4D1"/>
        </a:solidFill>
      </dgm:spPr>
      <dgm:t>
        <a:bodyPr anchor="t"/>
        <a:lstStyle/>
        <a:p>
          <a:r>
            <a:rPr lang="en-GB" sz="1100" b="0" dirty="0">
              <a:solidFill>
                <a:srgbClr val="886579"/>
              </a:solidFill>
              <a:latin typeface="Tahoma" panose="020B0604030504040204" pitchFamily="34" charset="0"/>
              <a:ea typeface="Tahoma" panose="020B0604030504040204" pitchFamily="34" charset="0"/>
              <a:cs typeface="Tahoma" panose="020B0604030504040204" pitchFamily="34" charset="0"/>
            </a:rPr>
            <a:t>Consideration for</a:t>
          </a:r>
          <a:r>
            <a:rPr lang="en-GB" sz="1100" b="0" dirty="0">
              <a:latin typeface="Tahoma" panose="020B0604030504040204" pitchFamily="34" charset="0"/>
              <a:ea typeface="Tahoma" panose="020B0604030504040204" pitchFamily="34" charset="0"/>
              <a:cs typeface="Tahoma" panose="020B0604030504040204" pitchFamily="34" charset="0"/>
            </a:rPr>
            <a:t> </a:t>
          </a:r>
          <a:r>
            <a:rPr lang="en-GB" sz="1100" b="0" dirty="0">
              <a:solidFill>
                <a:srgbClr val="886579"/>
              </a:solidFill>
              <a:latin typeface="Tahoma" panose="020B0604030504040204" pitchFamily="34" charset="0"/>
              <a:ea typeface="Tahoma" panose="020B0604030504040204" pitchFamily="34" charset="0"/>
              <a:cs typeface="Tahoma" panose="020B0604030504040204" pitchFamily="34" charset="0"/>
            </a:rPr>
            <a:t>additional identification</a:t>
          </a:r>
          <a:endParaRPr lang="en-GB" sz="1100" b="0" dirty="0">
            <a:solidFill>
              <a:srgbClr val="3D2332"/>
            </a:solidFill>
          </a:endParaRPr>
        </a:p>
      </dgm:t>
    </dgm:pt>
    <dgm:pt modelId="{1142A706-B4A4-46DA-87A2-19B24819D1BD}" type="sibTrans" cxnId="{5310D528-C854-48F5-A8F7-FDDEB37E64D5}">
      <dgm:prSet/>
      <dgm:spPr/>
      <dgm:t>
        <a:bodyPr/>
        <a:lstStyle/>
        <a:p>
          <a:endParaRPr lang="en-GB" sz="1100" b="0">
            <a:solidFill>
              <a:srgbClr val="3D2332"/>
            </a:solidFill>
          </a:endParaRPr>
        </a:p>
      </dgm:t>
    </dgm:pt>
    <dgm:pt modelId="{1F931676-4A9C-433B-ADD9-707BCA69BE66}" type="parTrans" cxnId="{5310D528-C854-48F5-A8F7-FDDEB37E64D5}">
      <dgm:prSet custT="1"/>
      <dgm:spPr>
        <a:ln>
          <a:solidFill>
            <a:srgbClr val="3D2332"/>
          </a:solidFill>
        </a:ln>
      </dgm:spPr>
      <dgm:t>
        <a:bodyPr/>
        <a:lstStyle/>
        <a:p>
          <a:endParaRPr lang="en-GB" sz="1100" b="0">
            <a:solidFill>
              <a:srgbClr val="3D2332"/>
            </a:solidFill>
          </a:endParaRPr>
        </a:p>
      </dgm:t>
    </dgm:pt>
    <dgm:pt modelId="{B7C2E87B-3DC1-4001-AA96-F7796D6FD0C5}">
      <dgm:prSet phldrT="[Text]" custT="1"/>
      <dgm:spPr>
        <a:solidFill>
          <a:srgbClr val="DDC4D1"/>
        </a:solidFill>
      </dgm:spPr>
      <dgm:t>
        <a:bodyPr anchor="t"/>
        <a:lstStyle/>
        <a:p>
          <a:r>
            <a:rPr lang="en-GB" sz="1100" b="0" dirty="0">
              <a:solidFill>
                <a:srgbClr val="886579"/>
              </a:solidFill>
              <a:latin typeface="Tahoma" panose="020B0604030504040204" pitchFamily="34" charset="0"/>
              <a:ea typeface="Tahoma" panose="020B0604030504040204" pitchFamily="34" charset="0"/>
              <a:cs typeface="Tahoma" panose="020B0604030504040204" pitchFamily="34" charset="0"/>
            </a:rPr>
            <a:t>considering</a:t>
          </a:r>
          <a:r>
            <a:rPr lang="en-GB" sz="1100" b="0" dirty="0">
              <a:latin typeface="Tahoma" panose="020B0604030504040204" pitchFamily="34" charset="0"/>
              <a:ea typeface="Tahoma" panose="020B0604030504040204" pitchFamily="34" charset="0"/>
              <a:cs typeface="Tahoma" panose="020B0604030504040204" pitchFamily="34" charset="0"/>
            </a:rPr>
            <a:t> </a:t>
          </a:r>
          <a:r>
            <a:rPr lang="en-GB" sz="1100" b="0" dirty="0">
              <a:solidFill>
                <a:srgbClr val="886579"/>
              </a:solidFill>
              <a:latin typeface="Tahoma" panose="020B0604030504040204" pitchFamily="34" charset="0"/>
              <a:ea typeface="Tahoma" panose="020B0604030504040204" pitchFamily="34" charset="0"/>
              <a:cs typeface="Tahoma" panose="020B0604030504040204" pitchFamily="34" charset="0"/>
            </a:rPr>
            <a:t>additional aspects of the identity of the customer and any known beneficial owner need to be verified by reliable independent source</a:t>
          </a:r>
          <a:r>
            <a:rPr lang="en-GB" sz="1100" b="0" dirty="0">
              <a:latin typeface="Tahoma" panose="020B0604030504040204" pitchFamily="34" charset="0"/>
              <a:ea typeface="Tahoma" panose="020B0604030504040204" pitchFamily="34" charset="0"/>
              <a:cs typeface="Tahoma" panose="020B0604030504040204" pitchFamily="34" charset="0"/>
            </a:rPr>
            <a:t> </a:t>
          </a:r>
          <a:r>
            <a:rPr lang="en-GB" sz="1100" b="0" dirty="0">
              <a:solidFill>
                <a:srgbClr val="886579"/>
              </a:solidFill>
              <a:latin typeface="Tahoma" panose="020B0604030504040204" pitchFamily="34" charset="0"/>
              <a:ea typeface="Tahoma" panose="020B0604030504040204" pitchFamily="34" charset="0"/>
              <a:cs typeface="Tahoma" panose="020B0604030504040204" pitchFamily="34" charset="0"/>
            </a:rPr>
            <a:t>documents, data or information, and, where it is considered necessary, the taking of reasonable measures to obtain such additional verification</a:t>
          </a:r>
          <a:endParaRPr lang="en-GB" sz="1100" b="0" dirty="0">
            <a:solidFill>
              <a:srgbClr val="886579"/>
            </a:solidFill>
          </a:endParaRPr>
        </a:p>
      </dgm:t>
    </dgm:pt>
    <dgm:pt modelId="{2B19BB66-0BF2-4048-94FC-417F18380058}" type="sibTrans" cxnId="{800B3A67-7043-4E28-8E64-05CD169A97B0}">
      <dgm:prSet/>
      <dgm:spPr/>
      <dgm:t>
        <a:bodyPr/>
        <a:lstStyle/>
        <a:p>
          <a:endParaRPr lang="en-GB" sz="1100" b="0">
            <a:solidFill>
              <a:srgbClr val="3D2332"/>
            </a:solidFill>
          </a:endParaRPr>
        </a:p>
      </dgm:t>
    </dgm:pt>
    <dgm:pt modelId="{D4A58513-3E01-4E4F-9057-1402CA6E1EBA}" type="parTrans" cxnId="{800B3A67-7043-4E28-8E64-05CD169A97B0}">
      <dgm:prSet custT="1"/>
      <dgm:spPr>
        <a:ln>
          <a:solidFill>
            <a:srgbClr val="3D2332"/>
          </a:solidFill>
        </a:ln>
      </dgm:spPr>
      <dgm:t>
        <a:bodyPr/>
        <a:lstStyle/>
        <a:p>
          <a:endParaRPr lang="en-GB" sz="1100" b="0">
            <a:solidFill>
              <a:srgbClr val="3D2332"/>
            </a:solidFill>
          </a:endParaRPr>
        </a:p>
      </dgm:t>
    </dgm:pt>
    <dgm:pt modelId="{5B906A43-F285-4DAB-A803-76DD6CD1397A}">
      <dgm:prSet phldrT="[Text]" custT="1"/>
      <dgm:spPr>
        <a:solidFill>
          <a:srgbClr val="DDC4D1"/>
        </a:solidFill>
      </dgm:spPr>
      <dgm:t>
        <a:bodyPr anchor="t"/>
        <a:lstStyle/>
        <a:p>
          <a:r>
            <a:rPr lang="en-GB" sz="1100" b="0" dirty="0">
              <a:solidFill>
                <a:srgbClr val="886579"/>
              </a:solidFill>
              <a:latin typeface="Tahoma" panose="020B0604030504040204" pitchFamily="34" charset="0"/>
              <a:ea typeface="Tahoma" panose="020B0604030504040204" pitchFamily="34" charset="0"/>
              <a:cs typeface="Tahoma" panose="020B0604030504040204" pitchFamily="34" charset="0"/>
            </a:rPr>
            <a:t>reasonable measures to</a:t>
          </a:r>
          <a:r>
            <a:rPr lang="en-GB" sz="1100" b="0" dirty="0">
              <a:latin typeface="Tahoma" panose="020B0604030504040204" pitchFamily="34" charset="0"/>
              <a:ea typeface="Tahoma" panose="020B0604030504040204" pitchFamily="34" charset="0"/>
              <a:cs typeface="Tahoma" panose="020B0604030504040204" pitchFamily="34" charset="0"/>
            </a:rPr>
            <a:t> </a:t>
          </a:r>
          <a:r>
            <a:rPr lang="en-GB" sz="1100" b="0" dirty="0">
              <a:solidFill>
                <a:srgbClr val="886579"/>
              </a:solidFill>
              <a:latin typeface="Tahoma" panose="020B0604030504040204" pitchFamily="34" charset="0"/>
              <a:ea typeface="Tahoma" panose="020B0604030504040204" pitchFamily="34" charset="0"/>
              <a:cs typeface="Tahoma" panose="020B0604030504040204" pitchFamily="34" charset="0"/>
            </a:rPr>
            <a:t>establish the source of wealth</a:t>
          </a:r>
        </a:p>
        <a:p>
          <a:endParaRPr lang="en-GB" sz="1100" b="0" dirty="0">
            <a:solidFill>
              <a:srgbClr val="3D2332"/>
            </a:solidFill>
          </a:endParaRPr>
        </a:p>
      </dgm:t>
    </dgm:pt>
    <dgm:pt modelId="{96A217F2-EBEA-4C01-B4A8-3CA62CC8330C}" type="sibTrans" cxnId="{163ED9F4-05DE-4584-8896-87AC6D94F4ED}">
      <dgm:prSet/>
      <dgm:spPr/>
      <dgm:t>
        <a:bodyPr/>
        <a:lstStyle/>
        <a:p>
          <a:endParaRPr lang="en-GB" sz="1100" b="0">
            <a:solidFill>
              <a:srgbClr val="3D2332"/>
            </a:solidFill>
          </a:endParaRPr>
        </a:p>
      </dgm:t>
    </dgm:pt>
    <dgm:pt modelId="{EF22303B-B86F-44F7-AE43-81BAC5FBF07F}" type="parTrans" cxnId="{163ED9F4-05DE-4584-8896-87AC6D94F4ED}">
      <dgm:prSet custT="1"/>
      <dgm:spPr>
        <a:ln>
          <a:solidFill>
            <a:srgbClr val="3D2332"/>
          </a:solidFill>
        </a:ln>
      </dgm:spPr>
      <dgm:t>
        <a:bodyPr/>
        <a:lstStyle/>
        <a:p>
          <a:endParaRPr lang="en-GB" sz="1100" b="0">
            <a:solidFill>
              <a:srgbClr val="3D2332"/>
            </a:solidFill>
          </a:endParaRPr>
        </a:p>
      </dgm:t>
    </dgm:pt>
    <dgm:pt modelId="{30F7388E-D24A-4F12-8931-0D2DE392710F}">
      <dgm:prSet phldrT="[Text]" custT="1"/>
      <dgm:spPr>
        <a:solidFill>
          <a:srgbClr val="DDC4D1"/>
        </a:solidFill>
      </dgm:spPr>
      <dgm:t>
        <a:bodyPr anchor="t"/>
        <a:lstStyle/>
        <a:p>
          <a:r>
            <a:rPr lang="en-GB" sz="1100" b="0" dirty="0">
              <a:solidFill>
                <a:srgbClr val="886579"/>
              </a:solidFill>
              <a:latin typeface="Tahoma" panose="020B0604030504040204" pitchFamily="34" charset="0"/>
              <a:ea typeface="Tahoma" panose="020B0604030504040204" pitchFamily="34" charset="0"/>
              <a:cs typeface="Tahoma" panose="020B0604030504040204" pitchFamily="34" charset="0"/>
            </a:rPr>
            <a:t>the undertaking of further research, where considered necessary, in order to understand the background of a customer and the customer’s business; and </a:t>
          </a:r>
          <a:endParaRPr lang="en-GB" sz="1100" b="0" dirty="0">
            <a:solidFill>
              <a:srgbClr val="886579"/>
            </a:solidFill>
          </a:endParaRPr>
        </a:p>
      </dgm:t>
    </dgm:pt>
    <dgm:pt modelId="{BEA1D324-3E97-4FFB-B9DB-F7B7069D7282}" type="sibTrans" cxnId="{AAC7E32A-98AC-4E17-B221-BB2B17D092A8}">
      <dgm:prSet/>
      <dgm:spPr/>
      <dgm:t>
        <a:bodyPr/>
        <a:lstStyle/>
        <a:p>
          <a:endParaRPr lang="en-GB" sz="1100" b="0">
            <a:solidFill>
              <a:srgbClr val="3D2332"/>
            </a:solidFill>
          </a:endParaRPr>
        </a:p>
      </dgm:t>
    </dgm:pt>
    <dgm:pt modelId="{385D6B5F-0AD0-4C77-A08D-89666CB0AA61}" type="parTrans" cxnId="{AAC7E32A-98AC-4E17-B221-BB2B17D092A8}">
      <dgm:prSet custT="1"/>
      <dgm:spPr>
        <a:ln>
          <a:solidFill>
            <a:srgbClr val="3D2332"/>
          </a:solidFill>
        </a:ln>
      </dgm:spPr>
      <dgm:t>
        <a:bodyPr/>
        <a:lstStyle/>
        <a:p>
          <a:endParaRPr lang="en-GB" sz="1100" b="0">
            <a:solidFill>
              <a:srgbClr val="3D2332"/>
            </a:solidFill>
          </a:endParaRPr>
        </a:p>
      </dgm:t>
    </dgm:pt>
    <dgm:pt modelId="{878FD517-BBEA-4A95-BCD4-96DF4351F46F}">
      <dgm:prSet phldrT="[Text]" custT="1"/>
      <dgm:spPr>
        <a:solidFill>
          <a:srgbClr val="DDC4D1"/>
        </a:solidFill>
      </dgm:spPr>
      <dgm:t>
        <a:bodyPr anchor="t"/>
        <a:lstStyle/>
        <a:p>
          <a:r>
            <a:rPr lang="en-GB" sz="1100" b="0" dirty="0">
              <a:solidFill>
                <a:srgbClr val="886579"/>
              </a:solidFill>
              <a:latin typeface="Tahoma" panose="020B0604030504040204" pitchFamily="34" charset="0"/>
              <a:ea typeface="Tahoma" panose="020B0604030504040204" pitchFamily="34" charset="0"/>
              <a:cs typeface="Tahoma" panose="020B0604030504040204" pitchFamily="34" charset="0"/>
            </a:rPr>
            <a:t>considering</a:t>
          </a:r>
          <a:r>
            <a:rPr lang="en-GB" sz="1100" b="0" dirty="0">
              <a:latin typeface="Tahoma" panose="020B0604030504040204" pitchFamily="34" charset="0"/>
              <a:ea typeface="Tahoma" panose="020B0604030504040204" pitchFamily="34" charset="0"/>
              <a:cs typeface="Tahoma" panose="020B0604030504040204" pitchFamily="34" charset="0"/>
            </a:rPr>
            <a:t> </a:t>
          </a:r>
          <a:r>
            <a:rPr lang="en-GB" sz="1100" b="0" dirty="0">
              <a:solidFill>
                <a:srgbClr val="886579"/>
              </a:solidFill>
              <a:latin typeface="Tahoma" panose="020B0604030504040204" pitchFamily="34" charset="0"/>
              <a:ea typeface="Tahoma" panose="020B0604030504040204" pitchFamily="34" charset="0"/>
              <a:cs typeface="Tahoma" panose="020B0604030504040204" pitchFamily="34" charset="0"/>
            </a:rPr>
            <a:t>what</a:t>
          </a:r>
          <a:r>
            <a:rPr lang="en-GB" sz="1100" b="0" dirty="0">
              <a:latin typeface="Tahoma" panose="020B0604030504040204" pitchFamily="34" charset="0"/>
              <a:ea typeface="Tahoma" panose="020B0604030504040204" pitchFamily="34" charset="0"/>
              <a:cs typeface="Tahoma" panose="020B0604030504040204" pitchFamily="34" charset="0"/>
            </a:rPr>
            <a:t> </a:t>
          </a:r>
          <a:r>
            <a:rPr lang="en-GB" sz="1100" b="0" dirty="0">
              <a:solidFill>
                <a:srgbClr val="886579"/>
              </a:solidFill>
              <a:latin typeface="Tahoma" panose="020B0604030504040204" pitchFamily="34" charset="0"/>
              <a:ea typeface="Tahoma" panose="020B0604030504040204" pitchFamily="34" charset="0"/>
              <a:cs typeface="Tahoma" panose="020B0604030504040204" pitchFamily="34" charset="0"/>
            </a:rPr>
            <a:t>additional ongoing monitoring</a:t>
          </a:r>
          <a:endParaRPr lang="en-GB" sz="1100" b="0" dirty="0">
            <a:solidFill>
              <a:srgbClr val="3D2332"/>
            </a:solidFill>
          </a:endParaRPr>
        </a:p>
      </dgm:t>
    </dgm:pt>
    <dgm:pt modelId="{54FB0033-4C45-411C-A9DD-C5AD560499E4}" type="parTrans" cxnId="{AFBAA929-E6FD-406B-AC5F-37A5466F3810}">
      <dgm:prSet custT="1"/>
      <dgm:spPr/>
      <dgm:t>
        <a:bodyPr/>
        <a:lstStyle/>
        <a:p>
          <a:endParaRPr lang="en-GB" sz="1100" b="0"/>
        </a:p>
      </dgm:t>
    </dgm:pt>
    <dgm:pt modelId="{23B22980-FED3-44DB-94DB-53A88554BC09}" type="sibTrans" cxnId="{AFBAA929-E6FD-406B-AC5F-37A5466F3810}">
      <dgm:prSet/>
      <dgm:spPr/>
      <dgm:t>
        <a:bodyPr/>
        <a:lstStyle/>
        <a:p>
          <a:endParaRPr lang="en-GB" sz="1100" b="0"/>
        </a:p>
      </dgm:t>
    </dgm:pt>
    <dgm:pt modelId="{F9F8C524-322C-4A20-96AD-999E88FF642E}" type="pres">
      <dgm:prSet presAssocID="{CFF44A11-77EF-4FEF-BE0C-8B9A7EBFDECD}" presName="cycle" presStyleCnt="0">
        <dgm:presLayoutVars>
          <dgm:chMax val="1"/>
          <dgm:dir/>
          <dgm:animLvl val="ctr"/>
          <dgm:resizeHandles val="exact"/>
        </dgm:presLayoutVars>
      </dgm:prSet>
      <dgm:spPr/>
    </dgm:pt>
    <dgm:pt modelId="{F2DE48F4-AD14-457D-AE91-457728AF9B75}" type="pres">
      <dgm:prSet presAssocID="{5DE4B87D-278B-4DD8-8E4E-6829C0CC012C}" presName="centerShape" presStyleLbl="node0" presStyleIdx="0" presStyleCnt="1"/>
      <dgm:spPr/>
    </dgm:pt>
    <dgm:pt modelId="{D022A01C-3FEB-49C2-9B9B-23D9EB212699}" type="pres">
      <dgm:prSet presAssocID="{1F931676-4A9C-433B-ADD9-707BCA69BE66}" presName="Name9" presStyleLbl="parChTrans1D2" presStyleIdx="0" presStyleCnt="5"/>
      <dgm:spPr/>
    </dgm:pt>
    <dgm:pt modelId="{006097C7-76FC-48DF-A818-FF61F0663FFB}" type="pres">
      <dgm:prSet presAssocID="{1F931676-4A9C-433B-ADD9-707BCA69BE66}" presName="connTx" presStyleLbl="parChTrans1D2" presStyleIdx="0" presStyleCnt="5"/>
      <dgm:spPr/>
    </dgm:pt>
    <dgm:pt modelId="{5C3B6078-1D79-4D92-A1DD-DC4D4FF278B8}" type="pres">
      <dgm:prSet presAssocID="{81116624-CE93-4C51-B9DE-DBF981810E8B}" presName="node" presStyleLbl="node1" presStyleIdx="0" presStyleCnt="5" custRadScaleRad="109147" custRadScaleInc="30404">
        <dgm:presLayoutVars>
          <dgm:bulletEnabled val="1"/>
        </dgm:presLayoutVars>
      </dgm:prSet>
      <dgm:spPr/>
    </dgm:pt>
    <dgm:pt modelId="{40BF10A2-1B09-4C41-80D2-43FC4A4E77CE}" type="pres">
      <dgm:prSet presAssocID="{D4A58513-3E01-4E4F-9057-1402CA6E1EBA}" presName="Name9" presStyleLbl="parChTrans1D2" presStyleIdx="1" presStyleCnt="5"/>
      <dgm:spPr/>
    </dgm:pt>
    <dgm:pt modelId="{6DE503B6-A81F-49D0-8EBC-C67C0A87E6F2}" type="pres">
      <dgm:prSet presAssocID="{D4A58513-3E01-4E4F-9057-1402CA6E1EBA}" presName="connTx" presStyleLbl="parChTrans1D2" presStyleIdx="1" presStyleCnt="5"/>
      <dgm:spPr/>
    </dgm:pt>
    <dgm:pt modelId="{9C6BBEB2-8705-4F67-91E2-972C94F92C66}" type="pres">
      <dgm:prSet presAssocID="{B7C2E87B-3DC1-4001-AA96-F7796D6FD0C5}" presName="node" presStyleLbl="node1" presStyleIdx="1" presStyleCnt="5" custScaleX="175550" custScaleY="169691" custRadScaleRad="178189" custRadScaleInc="-28076">
        <dgm:presLayoutVars>
          <dgm:bulletEnabled val="1"/>
        </dgm:presLayoutVars>
      </dgm:prSet>
      <dgm:spPr/>
    </dgm:pt>
    <dgm:pt modelId="{81A3110C-9F0D-4CFB-91E5-F67CDB7305BE}" type="pres">
      <dgm:prSet presAssocID="{54FB0033-4C45-411C-A9DD-C5AD560499E4}" presName="Name9" presStyleLbl="parChTrans1D2" presStyleIdx="2" presStyleCnt="5"/>
      <dgm:spPr/>
    </dgm:pt>
    <dgm:pt modelId="{FB4CADFA-2800-4FB3-A461-D2CAF7DFCFD7}" type="pres">
      <dgm:prSet presAssocID="{54FB0033-4C45-411C-A9DD-C5AD560499E4}" presName="connTx" presStyleLbl="parChTrans1D2" presStyleIdx="2" presStyleCnt="5"/>
      <dgm:spPr/>
    </dgm:pt>
    <dgm:pt modelId="{8F527B72-B223-448D-B492-0BF09DD89D85}" type="pres">
      <dgm:prSet presAssocID="{878FD517-BBEA-4A95-BCD4-96DF4351F46F}" presName="node" presStyleLbl="node1" presStyleIdx="2" presStyleCnt="5" custScaleX="112012" custScaleY="109283" custRadScaleRad="163956" custRadScaleInc="359579">
        <dgm:presLayoutVars>
          <dgm:bulletEnabled val="1"/>
        </dgm:presLayoutVars>
      </dgm:prSet>
      <dgm:spPr/>
    </dgm:pt>
    <dgm:pt modelId="{FF23CF1E-6ACB-46E3-A361-3A410005AF99}" type="pres">
      <dgm:prSet presAssocID="{EF22303B-B86F-44F7-AE43-81BAC5FBF07F}" presName="Name9" presStyleLbl="parChTrans1D2" presStyleIdx="3" presStyleCnt="5"/>
      <dgm:spPr/>
    </dgm:pt>
    <dgm:pt modelId="{19A6360D-56B6-453F-9C00-864FBD925115}" type="pres">
      <dgm:prSet presAssocID="{EF22303B-B86F-44F7-AE43-81BAC5FBF07F}" presName="connTx" presStyleLbl="parChTrans1D2" presStyleIdx="3" presStyleCnt="5"/>
      <dgm:spPr/>
    </dgm:pt>
    <dgm:pt modelId="{79FF57E5-4109-4E13-8677-8ABCFE2200A8}" type="pres">
      <dgm:prSet presAssocID="{5B906A43-F285-4DAB-A803-76DD6CD1397A}" presName="node" presStyleLbl="node1" presStyleIdx="3" presStyleCnt="5" custRadScaleRad="174885" custRadScaleInc="-305372">
        <dgm:presLayoutVars>
          <dgm:bulletEnabled val="1"/>
        </dgm:presLayoutVars>
      </dgm:prSet>
      <dgm:spPr/>
    </dgm:pt>
    <dgm:pt modelId="{3C0BEE84-F7F8-4C46-B211-CA10C07313C5}" type="pres">
      <dgm:prSet presAssocID="{385D6B5F-0AD0-4C77-A08D-89666CB0AA61}" presName="Name9" presStyleLbl="parChTrans1D2" presStyleIdx="4" presStyleCnt="5"/>
      <dgm:spPr/>
    </dgm:pt>
    <dgm:pt modelId="{5A07C008-3FFE-4838-ADA7-9454800CC144}" type="pres">
      <dgm:prSet presAssocID="{385D6B5F-0AD0-4C77-A08D-89666CB0AA61}" presName="connTx" presStyleLbl="parChTrans1D2" presStyleIdx="4" presStyleCnt="5"/>
      <dgm:spPr/>
    </dgm:pt>
    <dgm:pt modelId="{BBC2F19E-3E6D-44B9-9856-D3A9425D470C}" type="pres">
      <dgm:prSet presAssocID="{30F7388E-D24A-4F12-8931-0D2DE392710F}" presName="node" presStyleLbl="node1" presStyleIdx="4" presStyleCnt="5" custScaleX="142618" custScaleY="136177" custRadScaleRad="114757" custRadScaleInc="-166561">
        <dgm:presLayoutVars>
          <dgm:bulletEnabled val="1"/>
        </dgm:presLayoutVars>
      </dgm:prSet>
      <dgm:spPr/>
    </dgm:pt>
  </dgm:ptLst>
  <dgm:cxnLst>
    <dgm:cxn modelId="{D528B81E-DE2E-40E9-B4CA-19119288DDBB}" type="presOf" srcId="{385D6B5F-0AD0-4C77-A08D-89666CB0AA61}" destId="{5A07C008-3FFE-4838-ADA7-9454800CC144}" srcOrd="1" destOrd="0" presId="urn:microsoft.com/office/officeart/2005/8/layout/radial1"/>
    <dgm:cxn modelId="{5310D528-C854-48F5-A8F7-FDDEB37E64D5}" srcId="{5DE4B87D-278B-4DD8-8E4E-6829C0CC012C}" destId="{81116624-CE93-4C51-B9DE-DBF981810E8B}" srcOrd="0" destOrd="0" parTransId="{1F931676-4A9C-433B-ADD9-707BCA69BE66}" sibTransId="{1142A706-B4A4-46DA-87A2-19B24819D1BD}"/>
    <dgm:cxn modelId="{AFBAA929-E6FD-406B-AC5F-37A5466F3810}" srcId="{5DE4B87D-278B-4DD8-8E4E-6829C0CC012C}" destId="{878FD517-BBEA-4A95-BCD4-96DF4351F46F}" srcOrd="2" destOrd="0" parTransId="{54FB0033-4C45-411C-A9DD-C5AD560499E4}" sibTransId="{23B22980-FED3-44DB-94DB-53A88554BC09}"/>
    <dgm:cxn modelId="{AAC7E32A-98AC-4E17-B221-BB2B17D092A8}" srcId="{5DE4B87D-278B-4DD8-8E4E-6829C0CC012C}" destId="{30F7388E-D24A-4F12-8931-0D2DE392710F}" srcOrd="4" destOrd="0" parTransId="{385D6B5F-0AD0-4C77-A08D-89666CB0AA61}" sibTransId="{BEA1D324-3E97-4FFB-B9DB-F7B7069D7282}"/>
    <dgm:cxn modelId="{26650B40-374B-4771-A55C-387E4DAA8E0E}" type="presOf" srcId="{D4A58513-3E01-4E4F-9057-1402CA6E1EBA}" destId="{40BF10A2-1B09-4C41-80D2-43FC4A4E77CE}" srcOrd="0" destOrd="0" presId="urn:microsoft.com/office/officeart/2005/8/layout/radial1"/>
    <dgm:cxn modelId="{800B3A67-7043-4E28-8E64-05CD169A97B0}" srcId="{5DE4B87D-278B-4DD8-8E4E-6829C0CC012C}" destId="{B7C2E87B-3DC1-4001-AA96-F7796D6FD0C5}" srcOrd="1" destOrd="0" parTransId="{D4A58513-3E01-4E4F-9057-1402CA6E1EBA}" sibTransId="{2B19BB66-0BF2-4048-94FC-417F18380058}"/>
    <dgm:cxn modelId="{BE03F950-6305-4EF2-A511-D777756D4488}" type="presOf" srcId="{CFF44A11-77EF-4FEF-BE0C-8B9A7EBFDECD}" destId="{F9F8C524-322C-4A20-96AD-999E88FF642E}" srcOrd="0" destOrd="0" presId="urn:microsoft.com/office/officeart/2005/8/layout/radial1"/>
    <dgm:cxn modelId="{EBBB2656-42D9-457A-BBB1-6511E5D706AF}" type="presOf" srcId="{D4A58513-3E01-4E4F-9057-1402CA6E1EBA}" destId="{6DE503B6-A81F-49D0-8EBC-C67C0A87E6F2}" srcOrd="1" destOrd="0" presId="urn:microsoft.com/office/officeart/2005/8/layout/radial1"/>
    <dgm:cxn modelId="{A2B84778-7382-42F0-B919-E25BED191CD4}" type="presOf" srcId="{B7C2E87B-3DC1-4001-AA96-F7796D6FD0C5}" destId="{9C6BBEB2-8705-4F67-91E2-972C94F92C66}" srcOrd="0" destOrd="0" presId="urn:microsoft.com/office/officeart/2005/8/layout/radial1"/>
    <dgm:cxn modelId="{BE18525A-EAA3-46D9-9F01-5AEC0AE6730E}" type="presOf" srcId="{54FB0033-4C45-411C-A9DD-C5AD560499E4}" destId="{FB4CADFA-2800-4FB3-A461-D2CAF7DFCFD7}" srcOrd="1" destOrd="0" presId="urn:microsoft.com/office/officeart/2005/8/layout/radial1"/>
    <dgm:cxn modelId="{5B415085-393C-4475-909C-AFC50CEC9A0A}" srcId="{CFF44A11-77EF-4FEF-BE0C-8B9A7EBFDECD}" destId="{5DE4B87D-278B-4DD8-8E4E-6829C0CC012C}" srcOrd="0" destOrd="0" parTransId="{1C215268-078E-4445-81EB-7D3E5262BA46}" sibTransId="{A95D70B3-63DD-4F5B-B250-7836AF22C802}"/>
    <dgm:cxn modelId="{2916A795-712C-4B88-B9BB-DE41F0CA5AB2}" type="presOf" srcId="{EF22303B-B86F-44F7-AE43-81BAC5FBF07F}" destId="{19A6360D-56B6-453F-9C00-864FBD925115}" srcOrd="1" destOrd="0" presId="urn:microsoft.com/office/officeart/2005/8/layout/radial1"/>
    <dgm:cxn modelId="{F35B8996-B12C-483A-8D98-E84CA56F20FB}" type="presOf" srcId="{1F931676-4A9C-433B-ADD9-707BCA69BE66}" destId="{D022A01C-3FEB-49C2-9B9B-23D9EB212699}" srcOrd="0" destOrd="0" presId="urn:microsoft.com/office/officeart/2005/8/layout/radial1"/>
    <dgm:cxn modelId="{AED28EA3-660B-4A8A-A277-A28CE859360E}" type="presOf" srcId="{1F931676-4A9C-433B-ADD9-707BCA69BE66}" destId="{006097C7-76FC-48DF-A818-FF61F0663FFB}" srcOrd="1" destOrd="0" presId="urn:microsoft.com/office/officeart/2005/8/layout/radial1"/>
    <dgm:cxn modelId="{F53B1CA6-45F4-47E4-8A4B-DBBBA86AA802}" type="presOf" srcId="{54FB0033-4C45-411C-A9DD-C5AD560499E4}" destId="{81A3110C-9F0D-4CFB-91E5-F67CDB7305BE}" srcOrd="0" destOrd="0" presId="urn:microsoft.com/office/officeart/2005/8/layout/radial1"/>
    <dgm:cxn modelId="{5CF99DBE-AB6D-4282-A15A-33A7BA436DC0}" type="presOf" srcId="{878FD517-BBEA-4A95-BCD4-96DF4351F46F}" destId="{8F527B72-B223-448D-B492-0BF09DD89D85}" srcOrd="0" destOrd="0" presId="urn:microsoft.com/office/officeart/2005/8/layout/radial1"/>
    <dgm:cxn modelId="{458228BF-1246-4C85-A09B-DCF3C5C2E8A6}" type="presOf" srcId="{81116624-CE93-4C51-B9DE-DBF981810E8B}" destId="{5C3B6078-1D79-4D92-A1DD-DC4D4FF278B8}" srcOrd="0" destOrd="0" presId="urn:microsoft.com/office/officeart/2005/8/layout/radial1"/>
    <dgm:cxn modelId="{A3401CC8-9BCB-42FB-9789-121DD8D8C77A}" type="presOf" srcId="{30F7388E-D24A-4F12-8931-0D2DE392710F}" destId="{BBC2F19E-3E6D-44B9-9856-D3A9425D470C}" srcOrd="0" destOrd="0" presId="urn:microsoft.com/office/officeart/2005/8/layout/radial1"/>
    <dgm:cxn modelId="{306356CE-889F-4C13-806E-9803E9FCD093}" type="presOf" srcId="{EF22303B-B86F-44F7-AE43-81BAC5FBF07F}" destId="{FF23CF1E-6ACB-46E3-A361-3A410005AF99}" srcOrd="0" destOrd="0" presId="urn:microsoft.com/office/officeart/2005/8/layout/radial1"/>
    <dgm:cxn modelId="{C06945D0-D890-4B28-ADF2-1268468C2C8B}" type="presOf" srcId="{5B906A43-F285-4DAB-A803-76DD6CD1397A}" destId="{79FF57E5-4109-4E13-8677-8ABCFE2200A8}" srcOrd="0" destOrd="0" presId="urn:microsoft.com/office/officeart/2005/8/layout/radial1"/>
    <dgm:cxn modelId="{163ED9F4-05DE-4584-8896-87AC6D94F4ED}" srcId="{5DE4B87D-278B-4DD8-8E4E-6829C0CC012C}" destId="{5B906A43-F285-4DAB-A803-76DD6CD1397A}" srcOrd="3" destOrd="0" parTransId="{EF22303B-B86F-44F7-AE43-81BAC5FBF07F}" sibTransId="{96A217F2-EBEA-4C01-B4A8-3CA62CC8330C}"/>
    <dgm:cxn modelId="{02EA37F7-766D-4D31-87C3-148A85383453}" type="presOf" srcId="{5DE4B87D-278B-4DD8-8E4E-6829C0CC012C}" destId="{F2DE48F4-AD14-457D-AE91-457728AF9B75}" srcOrd="0" destOrd="0" presId="urn:microsoft.com/office/officeart/2005/8/layout/radial1"/>
    <dgm:cxn modelId="{DAAB07FA-B6CA-4742-9C56-278ACAA62AF8}" type="presOf" srcId="{385D6B5F-0AD0-4C77-A08D-89666CB0AA61}" destId="{3C0BEE84-F7F8-4C46-B211-CA10C07313C5}" srcOrd="0" destOrd="0" presId="urn:microsoft.com/office/officeart/2005/8/layout/radial1"/>
    <dgm:cxn modelId="{87EE822C-888E-40C9-9C2F-163000E45572}" type="presParOf" srcId="{F9F8C524-322C-4A20-96AD-999E88FF642E}" destId="{F2DE48F4-AD14-457D-AE91-457728AF9B75}" srcOrd="0" destOrd="0" presId="urn:microsoft.com/office/officeart/2005/8/layout/radial1"/>
    <dgm:cxn modelId="{E2FD93E0-BE08-47DB-99F3-2488BE1A82B3}" type="presParOf" srcId="{F9F8C524-322C-4A20-96AD-999E88FF642E}" destId="{D022A01C-3FEB-49C2-9B9B-23D9EB212699}" srcOrd="1" destOrd="0" presId="urn:microsoft.com/office/officeart/2005/8/layout/radial1"/>
    <dgm:cxn modelId="{FF1C5718-4129-4525-AD43-7C5D614FB359}" type="presParOf" srcId="{D022A01C-3FEB-49C2-9B9B-23D9EB212699}" destId="{006097C7-76FC-48DF-A818-FF61F0663FFB}" srcOrd="0" destOrd="0" presId="urn:microsoft.com/office/officeart/2005/8/layout/radial1"/>
    <dgm:cxn modelId="{B2D71DA0-AB1E-4280-8375-B8879113265A}" type="presParOf" srcId="{F9F8C524-322C-4A20-96AD-999E88FF642E}" destId="{5C3B6078-1D79-4D92-A1DD-DC4D4FF278B8}" srcOrd="2" destOrd="0" presId="urn:microsoft.com/office/officeart/2005/8/layout/radial1"/>
    <dgm:cxn modelId="{48C5E487-19AF-4BEA-BD06-514053329E0E}" type="presParOf" srcId="{F9F8C524-322C-4A20-96AD-999E88FF642E}" destId="{40BF10A2-1B09-4C41-80D2-43FC4A4E77CE}" srcOrd="3" destOrd="0" presId="urn:microsoft.com/office/officeart/2005/8/layout/radial1"/>
    <dgm:cxn modelId="{FA91163A-55FE-45B3-81F6-2687C3FD8866}" type="presParOf" srcId="{40BF10A2-1B09-4C41-80D2-43FC4A4E77CE}" destId="{6DE503B6-A81F-49D0-8EBC-C67C0A87E6F2}" srcOrd="0" destOrd="0" presId="urn:microsoft.com/office/officeart/2005/8/layout/radial1"/>
    <dgm:cxn modelId="{35A327B4-DF3C-4D2A-A9A4-1DE92C8099AA}" type="presParOf" srcId="{F9F8C524-322C-4A20-96AD-999E88FF642E}" destId="{9C6BBEB2-8705-4F67-91E2-972C94F92C66}" srcOrd="4" destOrd="0" presId="urn:microsoft.com/office/officeart/2005/8/layout/radial1"/>
    <dgm:cxn modelId="{9009630A-A484-4C48-A045-79ADD04C7364}" type="presParOf" srcId="{F9F8C524-322C-4A20-96AD-999E88FF642E}" destId="{81A3110C-9F0D-4CFB-91E5-F67CDB7305BE}" srcOrd="5" destOrd="0" presId="urn:microsoft.com/office/officeart/2005/8/layout/radial1"/>
    <dgm:cxn modelId="{60CBFBC5-6F68-4451-B150-A800DF755BD2}" type="presParOf" srcId="{81A3110C-9F0D-4CFB-91E5-F67CDB7305BE}" destId="{FB4CADFA-2800-4FB3-A461-D2CAF7DFCFD7}" srcOrd="0" destOrd="0" presId="urn:microsoft.com/office/officeart/2005/8/layout/radial1"/>
    <dgm:cxn modelId="{85FCBF4A-6BDB-4157-AE4A-90476D71A5C7}" type="presParOf" srcId="{F9F8C524-322C-4A20-96AD-999E88FF642E}" destId="{8F527B72-B223-448D-B492-0BF09DD89D85}" srcOrd="6" destOrd="0" presId="urn:microsoft.com/office/officeart/2005/8/layout/radial1"/>
    <dgm:cxn modelId="{4BE8DBE8-B05C-4876-8952-489C3E8F7195}" type="presParOf" srcId="{F9F8C524-322C-4A20-96AD-999E88FF642E}" destId="{FF23CF1E-6ACB-46E3-A361-3A410005AF99}" srcOrd="7" destOrd="0" presId="urn:microsoft.com/office/officeart/2005/8/layout/radial1"/>
    <dgm:cxn modelId="{781694F8-9A50-4C38-BFC3-2D2A4E65D26E}" type="presParOf" srcId="{FF23CF1E-6ACB-46E3-A361-3A410005AF99}" destId="{19A6360D-56B6-453F-9C00-864FBD925115}" srcOrd="0" destOrd="0" presId="urn:microsoft.com/office/officeart/2005/8/layout/radial1"/>
    <dgm:cxn modelId="{E8CB52EC-C330-423C-8DFF-DA9042237511}" type="presParOf" srcId="{F9F8C524-322C-4A20-96AD-999E88FF642E}" destId="{79FF57E5-4109-4E13-8677-8ABCFE2200A8}" srcOrd="8" destOrd="0" presId="urn:microsoft.com/office/officeart/2005/8/layout/radial1"/>
    <dgm:cxn modelId="{E0EBBE08-4CC6-447A-A629-D79B1A76C880}" type="presParOf" srcId="{F9F8C524-322C-4A20-96AD-999E88FF642E}" destId="{3C0BEE84-F7F8-4C46-B211-CA10C07313C5}" srcOrd="9" destOrd="0" presId="urn:microsoft.com/office/officeart/2005/8/layout/radial1"/>
    <dgm:cxn modelId="{032C8142-31C2-4F98-A7B1-6B042AC90209}" type="presParOf" srcId="{3C0BEE84-F7F8-4C46-B211-CA10C07313C5}" destId="{5A07C008-3FFE-4838-ADA7-9454800CC144}" srcOrd="0" destOrd="0" presId="urn:microsoft.com/office/officeart/2005/8/layout/radial1"/>
    <dgm:cxn modelId="{B7F70AB3-1A57-4391-B2D4-D71ECC653314}" type="presParOf" srcId="{F9F8C524-322C-4A20-96AD-999E88FF642E}" destId="{BBC2F19E-3E6D-44B9-9856-D3A9425D470C}" srcOrd="10" destOrd="0" presId="urn:microsoft.com/office/officeart/2005/8/layout/radial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E48F4-AD14-457D-AE91-457728AF9B75}">
      <dsp:nvSpPr>
        <dsp:cNvPr id="0" name=""/>
        <dsp:cNvSpPr/>
      </dsp:nvSpPr>
      <dsp:spPr>
        <a:xfrm>
          <a:off x="4316194" y="2535204"/>
          <a:ext cx="1665874" cy="1665874"/>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886579"/>
              </a:solidFill>
            </a:rPr>
            <a:t>When must EDD be conducted</a:t>
          </a:r>
        </a:p>
      </dsp:txBody>
      <dsp:txXfrm>
        <a:off x="4560156" y="2779166"/>
        <a:ext cx="1177950" cy="1177950"/>
      </dsp:txXfrm>
    </dsp:sp>
    <dsp:sp modelId="{D022A01C-3FEB-49C2-9B9B-23D9EB212699}">
      <dsp:nvSpPr>
        <dsp:cNvPr id="0" name=""/>
        <dsp:cNvSpPr/>
      </dsp:nvSpPr>
      <dsp:spPr>
        <a:xfrm rot="16053287">
          <a:off x="4671752" y="2097716"/>
          <a:ext cx="847526" cy="29736"/>
        </a:xfrm>
        <a:custGeom>
          <a:avLst/>
          <a:gdLst/>
          <a:ahLst/>
          <a:cxnLst/>
          <a:rect l="0" t="0" r="0" b="0"/>
          <a:pathLst>
            <a:path>
              <a:moveTo>
                <a:pt x="0" y="14868"/>
              </a:moveTo>
              <a:lnTo>
                <a:pt x="847526" y="14868"/>
              </a:lnTo>
            </a:path>
          </a:pathLst>
        </a:custGeom>
        <a:noFill/>
        <a:ln w="19050" cap="flat" cmpd="sng" algn="ctr">
          <a:solidFill>
            <a:srgbClr val="3D233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solidFill>
              <a:srgbClr val="3D2332"/>
            </a:solidFill>
          </a:endParaRPr>
        </a:p>
      </dsp:txBody>
      <dsp:txXfrm rot="10800000">
        <a:off x="5074327" y="2091396"/>
        <a:ext cx="42376" cy="42376"/>
      </dsp:txXfrm>
    </dsp:sp>
    <dsp:sp modelId="{5C3B6078-1D79-4D92-A1DD-DC4D4FF278B8}">
      <dsp:nvSpPr>
        <dsp:cNvPr id="0" name=""/>
        <dsp:cNvSpPr/>
      </dsp:nvSpPr>
      <dsp:spPr>
        <a:xfrm>
          <a:off x="4208962" y="24090"/>
          <a:ext cx="1665874" cy="1665874"/>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kern="1200" dirty="0">
              <a:solidFill>
                <a:srgbClr val="3D2332"/>
              </a:solidFill>
            </a:rPr>
            <a:t>Any customer identified as high risk must be subject to enhanced customer due diligence</a:t>
          </a:r>
        </a:p>
      </dsp:txBody>
      <dsp:txXfrm>
        <a:off x="4452924" y="268052"/>
        <a:ext cx="1177950" cy="1177950"/>
      </dsp:txXfrm>
    </dsp:sp>
    <dsp:sp modelId="{40BF10A2-1B09-4C41-80D2-43FC4A4E77CE}">
      <dsp:nvSpPr>
        <dsp:cNvPr id="0" name=""/>
        <dsp:cNvSpPr/>
      </dsp:nvSpPr>
      <dsp:spPr>
        <a:xfrm rot="19176791">
          <a:off x="5693269" y="2568057"/>
          <a:ext cx="757838" cy="29736"/>
        </a:xfrm>
        <a:custGeom>
          <a:avLst/>
          <a:gdLst/>
          <a:ahLst/>
          <a:cxnLst/>
          <a:rect l="0" t="0" r="0" b="0"/>
          <a:pathLst>
            <a:path>
              <a:moveTo>
                <a:pt x="0" y="14868"/>
              </a:moveTo>
              <a:lnTo>
                <a:pt x="757838" y="14868"/>
              </a:lnTo>
            </a:path>
          </a:pathLst>
        </a:custGeom>
        <a:noFill/>
        <a:ln w="19050" cap="flat" cmpd="sng" algn="ctr">
          <a:solidFill>
            <a:srgbClr val="3D233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solidFill>
              <a:srgbClr val="3D2332"/>
            </a:solidFill>
          </a:endParaRPr>
        </a:p>
      </dsp:txBody>
      <dsp:txXfrm>
        <a:off x="6053242" y="2563979"/>
        <a:ext cx="37891" cy="37891"/>
      </dsp:txXfrm>
    </dsp:sp>
    <dsp:sp modelId="{9C6BBEB2-8705-4F67-91E2-972C94F92C66}">
      <dsp:nvSpPr>
        <dsp:cNvPr id="0" name=""/>
        <dsp:cNvSpPr/>
      </dsp:nvSpPr>
      <dsp:spPr>
        <a:xfrm>
          <a:off x="6162306" y="964772"/>
          <a:ext cx="1665874" cy="1665874"/>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kern="1200">
              <a:solidFill>
                <a:srgbClr val="3D2332"/>
              </a:solidFill>
            </a:rPr>
            <a:t>Customers resident in “List A” jurisdiction </a:t>
          </a:r>
          <a:endParaRPr lang="en-GB" sz="1000" b="0" kern="1200" dirty="0">
            <a:solidFill>
              <a:srgbClr val="3D2332"/>
            </a:solidFill>
          </a:endParaRPr>
        </a:p>
      </dsp:txBody>
      <dsp:txXfrm>
        <a:off x="6406268" y="1208734"/>
        <a:ext cx="1177950" cy="1177950"/>
      </dsp:txXfrm>
    </dsp:sp>
    <dsp:sp modelId="{D8560970-EAC7-4E3F-BD0A-C54C48A622FB}">
      <dsp:nvSpPr>
        <dsp:cNvPr id="0" name=""/>
        <dsp:cNvSpPr/>
      </dsp:nvSpPr>
      <dsp:spPr>
        <a:xfrm rot="787945">
          <a:off x="5950803" y="3624902"/>
          <a:ext cx="725206" cy="29736"/>
        </a:xfrm>
        <a:custGeom>
          <a:avLst/>
          <a:gdLst/>
          <a:ahLst/>
          <a:cxnLst/>
          <a:rect l="0" t="0" r="0" b="0"/>
          <a:pathLst>
            <a:path>
              <a:moveTo>
                <a:pt x="0" y="14868"/>
              </a:moveTo>
              <a:lnTo>
                <a:pt x="725206" y="14868"/>
              </a:lnTo>
            </a:path>
          </a:pathLst>
        </a:custGeom>
        <a:noFill/>
        <a:ln w="19050" cap="flat" cmpd="sng" algn="ctr">
          <a:solidFill>
            <a:srgbClr val="3C213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solidFill>
              <a:srgbClr val="3D2332"/>
            </a:solidFill>
          </a:endParaRPr>
        </a:p>
      </dsp:txBody>
      <dsp:txXfrm>
        <a:off x="6295276" y="3621641"/>
        <a:ext cx="36260" cy="36260"/>
      </dsp:txXfrm>
    </dsp:sp>
    <dsp:sp modelId="{1F168F0E-A2F8-40D3-89E7-3AD3EA984A07}">
      <dsp:nvSpPr>
        <dsp:cNvPr id="0" name=""/>
        <dsp:cNvSpPr/>
      </dsp:nvSpPr>
      <dsp:spPr>
        <a:xfrm>
          <a:off x="6644743" y="3078463"/>
          <a:ext cx="1665874" cy="1665874"/>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kern="1200">
              <a:solidFill>
                <a:srgbClr val="3D2332"/>
              </a:solidFill>
            </a:rPr>
            <a:t>Customer that are the subject of an AML/CFT warning</a:t>
          </a:r>
          <a:endParaRPr lang="en-GB" sz="1000" b="0" kern="1200" dirty="0">
            <a:solidFill>
              <a:srgbClr val="3D2332"/>
            </a:solidFill>
          </a:endParaRPr>
        </a:p>
      </dsp:txBody>
      <dsp:txXfrm>
        <a:off x="6888705" y="3322425"/>
        <a:ext cx="1177950" cy="1177950"/>
      </dsp:txXfrm>
    </dsp:sp>
    <dsp:sp modelId="{FF23CF1E-6ACB-46E3-A361-3A410005AF99}">
      <dsp:nvSpPr>
        <dsp:cNvPr id="0" name=""/>
        <dsp:cNvSpPr/>
      </dsp:nvSpPr>
      <dsp:spPr>
        <a:xfrm rot="6996015">
          <a:off x="4150492" y="4484472"/>
          <a:ext cx="864341" cy="29736"/>
        </a:xfrm>
        <a:custGeom>
          <a:avLst/>
          <a:gdLst/>
          <a:ahLst/>
          <a:cxnLst/>
          <a:rect l="0" t="0" r="0" b="0"/>
          <a:pathLst>
            <a:path>
              <a:moveTo>
                <a:pt x="0" y="14868"/>
              </a:moveTo>
              <a:lnTo>
                <a:pt x="864341" y="14868"/>
              </a:lnTo>
            </a:path>
          </a:pathLst>
        </a:custGeom>
        <a:noFill/>
        <a:ln w="19050" cap="flat" cmpd="sng" algn="ctr">
          <a:solidFill>
            <a:srgbClr val="3D233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solidFill>
              <a:srgbClr val="3D2332"/>
            </a:solidFill>
          </a:endParaRPr>
        </a:p>
      </dsp:txBody>
      <dsp:txXfrm rot="10800000">
        <a:off x="4561055" y="4477732"/>
        <a:ext cx="43217" cy="43217"/>
      </dsp:txXfrm>
    </dsp:sp>
    <dsp:sp modelId="{79FF57E5-4109-4E13-8677-8ABCFE2200A8}">
      <dsp:nvSpPr>
        <dsp:cNvPr id="0" name=""/>
        <dsp:cNvSpPr/>
      </dsp:nvSpPr>
      <dsp:spPr>
        <a:xfrm>
          <a:off x="3183257" y="4797603"/>
          <a:ext cx="1665874" cy="1665874"/>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kern="1200">
              <a:solidFill>
                <a:srgbClr val="3D2332"/>
              </a:solidFill>
            </a:rPr>
            <a:t>PEP </a:t>
          </a:r>
          <a:endParaRPr lang="en-GB" sz="1000" b="0" kern="1200" dirty="0">
            <a:solidFill>
              <a:srgbClr val="3D2332"/>
            </a:solidFill>
          </a:endParaRPr>
        </a:p>
      </dsp:txBody>
      <dsp:txXfrm>
        <a:off x="3427219" y="5041565"/>
        <a:ext cx="1177950" cy="1177950"/>
      </dsp:txXfrm>
    </dsp:sp>
    <dsp:sp modelId="{61DA6D51-C4B6-44E2-A7A6-A460C28B57C4}">
      <dsp:nvSpPr>
        <dsp:cNvPr id="0" name=""/>
        <dsp:cNvSpPr/>
      </dsp:nvSpPr>
      <dsp:spPr>
        <a:xfrm rot="3814836">
          <a:off x="5280961" y="4484472"/>
          <a:ext cx="860361" cy="29736"/>
        </a:xfrm>
        <a:custGeom>
          <a:avLst/>
          <a:gdLst/>
          <a:ahLst/>
          <a:cxnLst/>
          <a:rect l="0" t="0" r="0" b="0"/>
          <a:pathLst>
            <a:path>
              <a:moveTo>
                <a:pt x="0" y="14868"/>
              </a:moveTo>
              <a:lnTo>
                <a:pt x="860361" y="14868"/>
              </a:lnTo>
            </a:path>
          </a:pathLst>
        </a:custGeom>
        <a:noFill/>
        <a:ln w="19050" cap="flat" cmpd="sng" algn="ctr">
          <a:solidFill>
            <a:srgbClr val="3D233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solidFill>
              <a:srgbClr val="3D2332"/>
            </a:solidFill>
          </a:endParaRPr>
        </a:p>
      </dsp:txBody>
      <dsp:txXfrm>
        <a:off x="5689633" y="4477832"/>
        <a:ext cx="43018" cy="43018"/>
      </dsp:txXfrm>
    </dsp:sp>
    <dsp:sp modelId="{5180EC58-801E-4B63-AA61-91233E124C6C}">
      <dsp:nvSpPr>
        <dsp:cNvPr id="0" name=""/>
        <dsp:cNvSpPr/>
      </dsp:nvSpPr>
      <dsp:spPr>
        <a:xfrm>
          <a:off x="5440214" y="4797603"/>
          <a:ext cx="1665874" cy="1665874"/>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kern="1200" dirty="0">
              <a:solidFill>
                <a:srgbClr val="3D2332"/>
              </a:solidFill>
            </a:rPr>
            <a:t>A customer who poses a higher risk of ML/</a:t>
          </a:r>
          <a:br>
            <a:rPr lang="en-GB" sz="1000" b="0" kern="1200" dirty="0">
              <a:solidFill>
                <a:srgbClr val="3D2332"/>
              </a:solidFill>
            </a:rPr>
          </a:br>
          <a:r>
            <a:rPr lang="en-GB" sz="1000" b="0" kern="1200" dirty="0">
              <a:solidFill>
                <a:srgbClr val="3D2332"/>
              </a:solidFill>
            </a:rPr>
            <a:t>TF  </a:t>
          </a:r>
          <a:r>
            <a:rPr lang="en-GB" sz="1000" b="0" kern="1200" dirty="0">
              <a:solidFill>
                <a:srgbClr val="3D2332"/>
              </a:solidFill>
              <a:latin typeface="Tahoma" panose="020B0604030504040204" pitchFamily="34" charset="0"/>
              <a:ea typeface="Tahoma" panose="020B0604030504040204" pitchFamily="34" charset="0"/>
              <a:cs typeface="Tahoma" panose="020B0604030504040204" pitchFamily="34" charset="0"/>
            </a:rPr>
            <a:t>as assessed by the CRA</a:t>
          </a:r>
          <a:endParaRPr lang="en-GB" sz="1000" b="0" kern="1200" dirty="0">
            <a:solidFill>
              <a:srgbClr val="3D2332"/>
            </a:solidFill>
          </a:endParaRPr>
        </a:p>
      </dsp:txBody>
      <dsp:txXfrm>
        <a:off x="5684176" y="5041565"/>
        <a:ext cx="1177950" cy="1177950"/>
      </dsp:txXfrm>
    </dsp:sp>
    <dsp:sp modelId="{0FB58207-387B-4C70-8253-09ED31EEA012}">
      <dsp:nvSpPr>
        <dsp:cNvPr id="0" name=""/>
        <dsp:cNvSpPr/>
      </dsp:nvSpPr>
      <dsp:spPr>
        <a:xfrm rot="10076476">
          <a:off x="3410366" y="3624902"/>
          <a:ext cx="934518" cy="29736"/>
        </a:xfrm>
        <a:custGeom>
          <a:avLst/>
          <a:gdLst/>
          <a:ahLst/>
          <a:cxnLst/>
          <a:rect l="0" t="0" r="0" b="0"/>
          <a:pathLst>
            <a:path>
              <a:moveTo>
                <a:pt x="0" y="14868"/>
              </a:moveTo>
              <a:lnTo>
                <a:pt x="934518" y="14868"/>
              </a:lnTo>
            </a:path>
          </a:pathLst>
        </a:custGeom>
        <a:noFill/>
        <a:ln w="19050" cap="flat" cmpd="sng" algn="ctr">
          <a:solidFill>
            <a:srgbClr val="3D233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solidFill>
              <a:srgbClr val="3D2332"/>
            </a:solidFill>
          </a:endParaRPr>
        </a:p>
      </dsp:txBody>
      <dsp:txXfrm rot="10800000">
        <a:off x="3854262" y="3616408"/>
        <a:ext cx="46725" cy="46725"/>
      </dsp:txXfrm>
    </dsp:sp>
    <dsp:sp modelId="{EFCBDEB1-2AEF-4A7A-970F-21B8456BC06C}">
      <dsp:nvSpPr>
        <dsp:cNvPr id="0" name=""/>
        <dsp:cNvSpPr/>
      </dsp:nvSpPr>
      <dsp:spPr>
        <a:xfrm>
          <a:off x="1773181" y="3078463"/>
          <a:ext cx="1665874" cy="1665874"/>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kern="1200">
              <a:solidFill>
                <a:srgbClr val="3D2332"/>
              </a:solidFill>
            </a:rPr>
            <a:t>In the event of any suspicious activity, unless the operator reasonably believes conducting enhanced customer due diligence will tip-off the customer</a:t>
          </a:r>
        </a:p>
      </dsp:txBody>
      <dsp:txXfrm>
        <a:off x="2017143" y="3322425"/>
        <a:ext cx="1177950" cy="1177950"/>
      </dsp:txXfrm>
    </dsp:sp>
    <dsp:sp modelId="{3C0BEE84-F7F8-4C46-B211-CA10C07313C5}">
      <dsp:nvSpPr>
        <dsp:cNvPr id="0" name=""/>
        <dsp:cNvSpPr/>
      </dsp:nvSpPr>
      <dsp:spPr>
        <a:xfrm rot="13038732">
          <a:off x="3656382" y="2568057"/>
          <a:ext cx="924922" cy="29736"/>
        </a:xfrm>
        <a:custGeom>
          <a:avLst/>
          <a:gdLst/>
          <a:ahLst/>
          <a:cxnLst/>
          <a:rect l="0" t="0" r="0" b="0"/>
          <a:pathLst>
            <a:path>
              <a:moveTo>
                <a:pt x="0" y="14868"/>
              </a:moveTo>
              <a:lnTo>
                <a:pt x="924922" y="14868"/>
              </a:lnTo>
            </a:path>
          </a:pathLst>
        </a:custGeom>
        <a:noFill/>
        <a:ln w="19050" cap="flat" cmpd="sng" algn="ctr">
          <a:solidFill>
            <a:srgbClr val="3D233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solidFill>
              <a:srgbClr val="3D2332"/>
            </a:solidFill>
          </a:endParaRPr>
        </a:p>
      </dsp:txBody>
      <dsp:txXfrm rot="10800000">
        <a:off x="4095720" y="2559802"/>
        <a:ext cx="46246" cy="46246"/>
      </dsp:txXfrm>
    </dsp:sp>
    <dsp:sp modelId="{BBC2F19E-3E6D-44B9-9856-D3A9425D470C}">
      <dsp:nvSpPr>
        <dsp:cNvPr id="0" name=""/>
        <dsp:cNvSpPr/>
      </dsp:nvSpPr>
      <dsp:spPr>
        <a:xfrm>
          <a:off x="2255618" y="964772"/>
          <a:ext cx="1665874" cy="1665874"/>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kern="1200" dirty="0">
              <a:solidFill>
                <a:srgbClr val="3D2332"/>
              </a:solidFill>
            </a:rPr>
            <a:t>In the event of unusual activity</a:t>
          </a:r>
        </a:p>
      </dsp:txBody>
      <dsp:txXfrm>
        <a:off x="2499580" y="1208734"/>
        <a:ext cx="1177950" cy="1177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E48F4-AD14-457D-AE91-457728AF9B75}">
      <dsp:nvSpPr>
        <dsp:cNvPr id="0" name=""/>
        <dsp:cNvSpPr/>
      </dsp:nvSpPr>
      <dsp:spPr>
        <a:xfrm>
          <a:off x="4104526" y="2304515"/>
          <a:ext cx="1784167" cy="1784167"/>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rgbClr val="886579"/>
              </a:solidFill>
            </a:rPr>
            <a:t>EDD</a:t>
          </a:r>
        </a:p>
      </dsp:txBody>
      <dsp:txXfrm>
        <a:off x="4365811" y="2565800"/>
        <a:ext cx="1261597" cy="1261597"/>
      </dsp:txXfrm>
    </dsp:sp>
    <dsp:sp modelId="{D022A01C-3FEB-49C2-9B9B-23D9EB212699}">
      <dsp:nvSpPr>
        <dsp:cNvPr id="0" name=""/>
        <dsp:cNvSpPr/>
      </dsp:nvSpPr>
      <dsp:spPr>
        <a:xfrm rot="16902501">
          <a:off x="4943530" y="2019865"/>
          <a:ext cx="587425" cy="31219"/>
        </a:xfrm>
        <a:custGeom>
          <a:avLst/>
          <a:gdLst/>
          <a:ahLst/>
          <a:cxnLst/>
          <a:rect l="0" t="0" r="0" b="0"/>
          <a:pathLst>
            <a:path>
              <a:moveTo>
                <a:pt x="0" y="15609"/>
              </a:moveTo>
              <a:lnTo>
                <a:pt x="587425" y="15609"/>
              </a:lnTo>
            </a:path>
          </a:pathLst>
        </a:custGeom>
        <a:noFill/>
        <a:ln w="19050" cap="flat" cmpd="sng" algn="ctr">
          <a:solidFill>
            <a:srgbClr val="3D233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GB" sz="1100" b="0" kern="1200">
            <a:solidFill>
              <a:srgbClr val="3D2332"/>
            </a:solidFill>
          </a:endParaRPr>
        </a:p>
      </dsp:txBody>
      <dsp:txXfrm>
        <a:off x="5222557" y="2020789"/>
        <a:ext cx="29371" cy="29371"/>
      </dsp:txXfrm>
    </dsp:sp>
    <dsp:sp modelId="{5C3B6078-1D79-4D92-A1DD-DC4D4FF278B8}">
      <dsp:nvSpPr>
        <dsp:cNvPr id="0" name=""/>
        <dsp:cNvSpPr/>
      </dsp:nvSpPr>
      <dsp:spPr>
        <a:xfrm>
          <a:off x="4585793" y="-17732"/>
          <a:ext cx="1784167" cy="1784167"/>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t" anchorCtr="0">
          <a:noAutofit/>
        </a:bodyPr>
        <a:lstStyle/>
        <a:p>
          <a:pPr marL="0" lvl="0" indent="0" algn="ctr" defTabSz="488950">
            <a:lnSpc>
              <a:spcPct val="90000"/>
            </a:lnSpc>
            <a:spcBef>
              <a:spcPct val="0"/>
            </a:spcBef>
            <a:spcAft>
              <a:spcPct val="35000"/>
            </a:spcAft>
            <a:buNone/>
          </a:pPr>
          <a:r>
            <a:rPr lang="en-GB" sz="1100" b="0" kern="1200" dirty="0">
              <a:solidFill>
                <a:srgbClr val="886579"/>
              </a:solidFill>
              <a:latin typeface="Tahoma" panose="020B0604030504040204" pitchFamily="34" charset="0"/>
              <a:ea typeface="Tahoma" panose="020B0604030504040204" pitchFamily="34" charset="0"/>
              <a:cs typeface="Tahoma" panose="020B0604030504040204" pitchFamily="34" charset="0"/>
            </a:rPr>
            <a:t>Consideration for</a:t>
          </a:r>
          <a:r>
            <a:rPr lang="en-GB" sz="1100" b="0" kern="1200" dirty="0">
              <a:latin typeface="Tahoma" panose="020B0604030504040204" pitchFamily="34" charset="0"/>
              <a:ea typeface="Tahoma" panose="020B0604030504040204" pitchFamily="34" charset="0"/>
              <a:cs typeface="Tahoma" panose="020B0604030504040204" pitchFamily="34" charset="0"/>
            </a:rPr>
            <a:t> </a:t>
          </a:r>
          <a:r>
            <a:rPr lang="en-GB" sz="1100" b="0" kern="1200" dirty="0">
              <a:solidFill>
                <a:srgbClr val="886579"/>
              </a:solidFill>
              <a:latin typeface="Tahoma" panose="020B0604030504040204" pitchFamily="34" charset="0"/>
              <a:ea typeface="Tahoma" panose="020B0604030504040204" pitchFamily="34" charset="0"/>
              <a:cs typeface="Tahoma" panose="020B0604030504040204" pitchFamily="34" charset="0"/>
            </a:rPr>
            <a:t>additional identification</a:t>
          </a:r>
          <a:endParaRPr lang="en-GB" sz="1100" b="0" kern="1200" dirty="0">
            <a:solidFill>
              <a:srgbClr val="3D2332"/>
            </a:solidFill>
          </a:endParaRPr>
        </a:p>
      </dsp:txBody>
      <dsp:txXfrm>
        <a:off x="4847078" y="243553"/>
        <a:ext cx="1261597" cy="1261597"/>
      </dsp:txXfrm>
    </dsp:sp>
    <dsp:sp modelId="{40BF10A2-1B09-4C41-80D2-43FC4A4E77CE}">
      <dsp:nvSpPr>
        <dsp:cNvPr id="0" name=""/>
        <dsp:cNvSpPr/>
      </dsp:nvSpPr>
      <dsp:spPr>
        <a:xfrm rot="20114885">
          <a:off x="5734588" y="2478674"/>
          <a:ext cx="1570650" cy="31219"/>
        </a:xfrm>
        <a:custGeom>
          <a:avLst/>
          <a:gdLst/>
          <a:ahLst/>
          <a:cxnLst/>
          <a:rect l="0" t="0" r="0" b="0"/>
          <a:pathLst>
            <a:path>
              <a:moveTo>
                <a:pt x="0" y="15609"/>
              </a:moveTo>
              <a:lnTo>
                <a:pt x="1570650" y="15609"/>
              </a:lnTo>
            </a:path>
          </a:pathLst>
        </a:custGeom>
        <a:noFill/>
        <a:ln w="19050" cap="flat" cmpd="sng" algn="ctr">
          <a:solidFill>
            <a:srgbClr val="3D233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GB" sz="1100" b="0" kern="1200">
            <a:solidFill>
              <a:srgbClr val="3D2332"/>
            </a:solidFill>
          </a:endParaRPr>
        </a:p>
      </dsp:txBody>
      <dsp:txXfrm>
        <a:off x="6480647" y="2455018"/>
        <a:ext cx="78532" cy="78532"/>
      </dsp:txXfrm>
    </dsp:sp>
    <dsp:sp modelId="{9C6BBEB2-8705-4F67-91E2-972C94F92C66}">
      <dsp:nvSpPr>
        <dsp:cNvPr id="0" name=""/>
        <dsp:cNvSpPr/>
      </dsp:nvSpPr>
      <dsp:spPr>
        <a:xfrm>
          <a:off x="7080539" y="0"/>
          <a:ext cx="3132105" cy="3027571"/>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t" anchorCtr="0">
          <a:noAutofit/>
        </a:bodyPr>
        <a:lstStyle/>
        <a:p>
          <a:pPr marL="0" lvl="0" indent="0" algn="ctr" defTabSz="488950">
            <a:lnSpc>
              <a:spcPct val="90000"/>
            </a:lnSpc>
            <a:spcBef>
              <a:spcPct val="0"/>
            </a:spcBef>
            <a:spcAft>
              <a:spcPct val="35000"/>
            </a:spcAft>
            <a:buNone/>
          </a:pPr>
          <a:r>
            <a:rPr lang="en-GB" sz="1100" b="0" kern="1200" dirty="0">
              <a:solidFill>
                <a:srgbClr val="886579"/>
              </a:solidFill>
              <a:latin typeface="Tahoma" panose="020B0604030504040204" pitchFamily="34" charset="0"/>
              <a:ea typeface="Tahoma" panose="020B0604030504040204" pitchFamily="34" charset="0"/>
              <a:cs typeface="Tahoma" panose="020B0604030504040204" pitchFamily="34" charset="0"/>
            </a:rPr>
            <a:t>considering</a:t>
          </a:r>
          <a:r>
            <a:rPr lang="en-GB" sz="1100" b="0" kern="1200" dirty="0">
              <a:latin typeface="Tahoma" panose="020B0604030504040204" pitchFamily="34" charset="0"/>
              <a:ea typeface="Tahoma" panose="020B0604030504040204" pitchFamily="34" charset="0"/>
              <a:cs typeface="Tahoma" panose="020B0604030504040204" pitchFamily="34" charset="0"/>
            </a:rPr>
            <a:t> </a:t>
          </a:r>
          <a:r>
            <a:rPr lang="en-GB" sz="1100" b="0" kern="1200" dirty="0">
              <a:solidFill>
                <a:srgbClr val="886579"/>
              </a:solidFill>
              <a:latin typeface="Tahoma" panose="020B0604030504040204" pitchFamily="34" charset="0"/>
              <a:ea typeface="Tahoma" panose="020B0604030504040204" pitchFamily="34" charset="0"/>
              <a:cs typeface="Tahoma" panose="020B0604030504040204" pitchFamily="34" charset="0"/>
            </a:rPr>
            <a:t>additional aspects of the identity of the customer and any known beneficial owner need to be verified by reliable independent source</a:t>
          </a:r>
          <a:r>
            <a:rPr lang="en-GB" sz="1100" b="0" kern="1200" dirty="0">
              <a:latin typeface="Tahoma" panose="020B0604030504040204" pitchFamily="34" charset="0"/>
              <a:ea typeface="Tahoma" panose="020B0604030504040204" pitchFamily="34" charset="0"/>
              <a:cs typeface="Tahoma" panose="020B0604030504040204" pitchFamily="34" charset="0"/>
            </a:rPr>
            <a:t> </a:t>
          </a:r>
          <a:r>
            <a:rPr lang="en-GB" sz="1100" b="0" kern="1200" dirty="0">
              <a:solidFill>
                <a:srgbClr val="886579"/>
              </a:solidFill>
              <a:latin typeface="Tahoma" panose="020B0604030504040204" pitchFamily="34" charset="0"/>
              <a:ea typeface="Tahoma" panose="020B0604030504040204" pitchFamily="34" charset="0"/>
              <a:cs typeface="Tahoma" panose="020B0604030504040204" pitchFamily="34" charset="0"/>
            </a:rPr>
            <a:t>documents, data or information, and, where it is considered necessary, the taking of reasonable measures to obtain such additional verification</a:t>
          </a:r>
          <a:endParaRPr lang="en-GB" sz="1100" b="0" kern="1200" dirty="0">
            <a:solidFill>
              <a:srgbClr val="886579"/>
            </a:solidFill>
          </a:endParaRPr>
        </a:p>
      </dsp:txBody>
      <dsp:txXfrm>
        <a:off x="7539225" y="443378"/>
        <a:ext cx="2214733" cy="2140815"/>
      </dsp:txXfrm>
    </dsp:sp>
    <dsp:sp modelId="{81A3110C-9F0D-4CFB-91E5-F67CDB7305BE}">
      <dsp:nvSpPr>
        <dsp:cNvPr id="0" name=""/>
        <dsp:cNvSpPr/>
      </dsp:nvSpPr>
      <dsp:spPr>
        <a:xfrm rot="11006906">
          <a:off x="2191644" y="3069699"/>
          <a:ext cx="1916231" cy="31219"/>
        </a:xfrm>
        <a:custGeom>
          <a:avLst/>
          <a:gdLst/>
          <a:ahLst/>
          <a:cxnLst/>
          <a:rect l="0" t="0" r="0" b="0"/>
          <a:pathLst>
            <a:path>
              <a:moveTo>
                <a:pt x="0" y="15609"/>
              </a:moveTo>
              <a:lnTo>
                <a:pt x="1916231" y="1560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GB" sz="1100" b="0" kern="1200"/>
        </a:p>
      </dsp:txBody>
      <dsp:txXfrm rot="10800000">
        <a:off x="3101854" y="3037403"/>
        <a:ext cx="95811" cy="95811"/>
      </dsp:txXfrm>
    </dsp:sp>
    <dsp:sp modelId="{8F527B72-B223-448D-B492-0BF09DD89D85}">
      <dsp:nvSpPr>
        <dsp:cNvPr id="0" name=""/>
        <dsp:cNvSpPr/>
      </dsp:nvSpPr>
      <dsp:spPr>
        <a:xfrm>
          <a:off x="196798" y="1992682"/>
          <a:ext cx="1998481" cy="1949791"/>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t" anchorCtr="0">
          <a:noAutofit/>
        </a:bodyPr>
        <a:lstStyle/>
        <a:p>
          <a:pPr marL="0" lvl="0" indent="0" algn="ctr" defTabSz="488950">
            <a:lnSpc>
              <a:spcPct val="90000"/>
            </a:lnSpc>
            <a:spcBef>
              <a:spcPct val="0"/>
            </a:spcBef>
            <a:spcAft>
              <a:spcPct val="35000"/>
            </a:spcAft>
            <a:buNone/>
          </a:pPr>
          <a:r>
            <a:rPr lang="en-GB" sz="1100" b="0" kern="1200" dirty="0">
              <a:solidFill>
                <a:srgbClr val="886579"/>
              </a:solidFill>
              <a:latin typeface="Tahoma" panose="020B0604030504040204" pitchFamily="34" charset="0"/>
              <a:ea typeface="Tahoma" panose="020B0604030504040204" pitchFamily="34" charset="0"/>
              <a:cs typeface="Tahoma" panose="020B0604030504040204" pitchFamily="34" charset="0"/>
            </a:rPr>
            <a:t>considering</a:t>
          </a:r>
          <a:r>
            <a:rPr lang="en-GB" sz="1100" b="0" kern="1200" dirty="0">
              <a:latin typeface="Tahoma" panose="020B0604030504040204" pitchFamily="34" charset="0"/>
              <a:ea typeface="Tahoma" panose="020B0604030504040204" pitchFamily="34" charset="0"/>
              <a:cs typeface="Tahoma" panose="020B0604030504040204" pitchFamily="34" charset="0"/>
            </a:rPr>
            <a:t> </a:t>
          </a:r>
          <a:r>
            <a:rPr lang="en-GB" sz="1100" b="0" kern="1200" dirty="0">
              <a:solidFill>
                <a:srgbClr val="886579"/>
              </a:solidFill>
              <a:latin typeface="Tahoma" panose="020B0604030504040204" pitchFamily="34" charset="0"/>
              <a:ea typeface="Tahoma" panose="020B0604030504040204" pitchFamily="34" charset="0"/>
              <a:cs typeface="Tahoma" panose="020B0604030504040204" pitchFamily="34" charset="0"/>
            </a:rPr>
            <a:t>what</a:t>
          </a:r>
          <a:r>
            <a:rPr lang="en-GB" sz="1100" b="0" kern="1200" dirty="0">
              <a:latin typeface="Tahoma" panose="020B0604030504040204" pitchFamily="34" charset="0"/>
              <a:ea typeface="Tahoma" panose="020B0604030504040204" pitchFamily="34" charset="0"/>
              <a:cs typeface="Tahoma" panose="020B0604030504040204" pitchFamily="34" charset="0"/>
            </a:rPr>
            <a:t> </a:t>
          </a:r>
          <a:r>
            <a:rPr lang="en-GB" sz="1100" b="0" kern="1200" dirty="0">
              <a:solidFill>
                <a:srgbClr val="886579"/>
              </a:solidFill>
              <a:latin typeface="Tahoma" panose="020B0604030504040204" pitchFamily="34" charset="0"/>
              <a:ea typeface="Tahoma" panose="020B0604030504040204" pitchFamily="34" charset="0"/>
              <a:cs typeface="Tahoma" panose="020B0604030504040204" pitchFamily="34" charset="0"/>
            </a:rPr>
            <a:t>additional ongoing monitoring</a:t>
          </a:r>
          <a:endParaRPr lang="en-GB" sz="1100" b="0" kern="1200" dirty="0">
            <a:solidFill>
              <a:srgbClr val="3D2332"/>
            </a:solidFill>
          </a:endParaRPr>
        </a:p>
      </dsp:txBody>
      <dsp:txXfrm>
        <a:off x="489469" y="2278222"/>
        <a:ext cx="1413139" cy="1378711"/>
      </dsp:txXfrm>
    </dsp:sp>
    <dsp:sp modelId="{FF23CF1E-6ACB-46E3-A361-3A410005AF99}">
      <dsp:nvSpPr>
        <dsp:cNvPr id="0" name=""/>
        <dsp:cNvSpPr/>
      </dsp:nvSpPr>
      <dsp:spPr>
        <a:xfrm rot="963965">
          <a:off x="5809383" y="3742958"/>
          <a:ext cx="2277095" cy="31219"/>
        </a:xfrm>
        <a:custGeom>
          <a:avLst/>
          <a:gdLst/>
          <a:ahLst/>
          <a:cxnLst/>
          <a:rect l="0" t="0" r="0" b="0"/>
          <a:pathLst>
            <a:path>
              <a:moveTo>
                <a:pt x="0" y="15609"/>
              </a:moveTo>
              <a:lnTo>
                <a:pt x="2277095" y="15609"/>
              </a:lnTo>
            </a:path>
          </a:pathLst>
        </a:custGeom>
        <a:noFill/>
        <a:ln w="19050" cap="flat" cmpd="sng" algn="ctr">
          <a:solidFill>
            <a:srgbClr val="3D233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GB" sz="1100" b="0" kern="1200">
            <a:solidFill>
              <a:srgbClr val="3D2332"/>
            </a:solidFill>
          </a:endParaRPr>
        </a:p>
      </dsp:txBody>
      <dsp:txXfrm>
        <a:off x="6891004" y="3701640"/>
        <a:ext cx="113854" cy="113854"/>
      </dsp:txXfrm>
    </dsp:sp>
    <dsp:sp modelId="{79FF57E5-4109-4E13-8677-8ABCFE2200A8}">
      <dsp:nvSpPr>
        <dsp:cNvPr id="0" name=""/>
        <dsp:cNvSpPr/>
      </dsp:nvSpPr>
      <dsp:spPr>
        <a:xfrm>
          <a:off x="8007169" y="3428452"/>
          <a:ext cx="1784167" cy="1784167"/>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t" anchorCtr="0">
          <a:noAutofit/>
        </a:bodyPr>
        <a:lstStyle/>
        <a:p>
          <a:pPr marL="0" lvl="0" indent="0" algn="ctr" defTabSz="488950">
            <a:lnSpc>
              <a:spcPct val="90000"/>
            </a:lnSpc>
            <a:spcBef>
              <a:spcPct val="0"/>
            </a:spcBef>
            <a:spcAft>
              <a:spcPct val="35000"/>
            </a:spcAft>
            <a:buNone/>
          </a:pPr>
          <a:r>
            <a:rPr lang="en-GB" sz="1100" b="0" kern="1200" dirty="0">
              <a:solidFill>
                <a:srgbClr val="886579"/>
              </a:solidFill>
              <a:latin typeface="Tahoma" panose="020B0604030504040204" pitchFamily="34" charset="0"/>
              <a:ea typeface="Tahoma" panose="020B0604030504040204" pitchFamily="34" charset="0"/>
              <a:cs typeface="Tahoma" panose="020B0604030504040204" pitchFamily="34" charset="0"/>
            </a:rPr>
            <a:t>reasonable measures to</a:t>
          </a:r>
          <a:r>
            <a:rPr lang="en-GB" sz="1100" b="0" kern="1200" dirty="0">
              <a:latin typeface="Tahoma" panose="020B0604030504040204" pitchFamily="34" charset="0"/>
              <a:ea typeface="Tahoma" panose="020B0604030504040204" pitchFamily="34" charset="0"/>
              <a:cs typeface="Tahoma" panose="020B0604030504040204" pitchFamily="34" charset="0"/>
            </a:rPr>
            <a:t> </a:t>
          </a:r>
          <a:r>
            <a:rPr lang="en-GB" sz="1100" b="0" kern="1200" dirty="0">
              <a:solidFill>
                <a:srgbClr val="886579"/>
              </a:solidFill>
              <a:latin typeface="Tahoma" panose="020B0604030504040204" pitchFamily="34" charset="0"/>
              <a:ea typeface="Tahoma" panose="020B0604030504040204" pitchFamily="34" charset="0"/>
              <a:cs typeface="Tahoma" panose="020B0604030504040204" pitchFamily="34" charset="0"/>
            </a:rPr>
            <a:t>establish the source of wealth</a:t>
          </a:r>
        </a:p>
        <a:p>
          <a:pPr marL="0" lvl="0" indent="0" algn="ctr" defTabSz="488950">
            <a:lnSpc>
              <a:spcPct val="90000"/>
            </a:lnSpc>
            <a:spcBef>
              <a:spcPct val="0"/>
            </a:spcBef>
            <a:spcAft>
              <a:spcPct val="35000"/>
            </a:spcAft>
            <a:buNone/>
          </a:pPr>
          <a:endParaRPr lang="en-GB" sz="1100" b="0" kern="1200" dirty="0">
            <a:solidFill>
              <a:srgbClr val="3D2332"/>
            </a:solidFill>
          </a:endParaRPr>
        </a:p>
      </dsp:txBody>
      <dsp:txXfrm>
        <a:off x="8268454" y="3689737"/>
        <a:ext cx="1261597" cy="1261597"/>
      </dsp:txXfrm>
    </dsp:sp>
    <dsp:sp modelId="{3C0BEE84-F7F8-4C46-B211-CA10C07313C5}">
      <dsp:nvSpPr>
        <dsp:cNvPr id="0" name=""/>
        <dsp:cNvSpPr/>
      </dsp:nvSpPr>
      <dsp:spPr>
        <a:xfrm rot="8442883">
          <a:off x="3933710" y="3878767"/>
          <a:ext cx="419869" cy="31219"/>
        </a:xfrm>
        <a:custGeom>
          <a:avLst/>
          <a:gdLst/>
          <a:ahLst/>
          <a:cxnLst/>
          <a:rect l="0" t="0" r="0" b="0"/>
          <a:pathLst>
            <a:path>
              <a:moveTo>
                <a:pt x="0" y="15609"/>
              </a:moveTo>
              <a:lnTo>
                <a:pt x="419869" y="15609"/>
              </a:lnTo>
            </a:path>
          </a:pathLst>
        </a:custGeom>
        <a:noFill/>
        <a:ln w="19050" cap="flat" cmpd="sng" algn="ctr">
          <a:solidFill>
            <a:srgbClr val="3D233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GB" sz="1100" b="0" kern="1200">
            <a:solidFill>
              <a:srgbClr val="3D2332"/>
            </a:solidFill>
          </a:endParaRPr>
        </a:p>
      </dsp:txBody>
      <dsp:txXfrm rot="10800000">
        <a:off x="4133147" y="3883880"/>
        <a:ext cx="20993" cy="20993"/>
      </dsp:txXfrm>
    </dsp:sp>
    <dsp:sp modelId="{BBC2F19E-3E6D-44B9-9856-D3A9425D470C}">
      <dsp:nvSpPr>
        <dsp:cNvPr id="0" name=""/>
        <dsp:cNvSpPr/>
      </dsp:nvSpPr>
      <dsp:spPr>
        <a:xfrm>
          <a:off x="1742716" y="3602874"/>
          <a:ext cx="2544543" cy="2429625"/>
        </a:xfrm>
        <a:prstGeom prst="ellipse">
          <a:avLst/>
        </a:prstGeom>
        <a:solidFill>
          <a:srgbClr val="DDC4D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t" anchorCtr="0">
          <a:noAutofit/>
        </a:bodyPr>
        <a:lstStyle/>
        <a:p>
          <a:pPr marL="0" lvl="0" indent="0" algn="ctr" defTabSz="488950">
            <a:lnSpc>
              <a:spcPct val="90000"/>
            </a:lnSpc>
            <a:spcBef>
              <a:spcPct val="0"/>
            </a:spcBef>
            <a:spcAft>
              <a:spcPct val="35000"/>
            </a:spcAft>
            <a:buNone/>
          </a:pPr>
          <a:r>
            <a:rPr lang="en-GB" sz="1100" b="0" kern="1200" dirty="0">
              <a:solidFill>
                <a:srgbClr val="886579"/>
              </a:solidFill>
              <a:latin typeface="Tahoma" panose="020B0604030504040204" pitchFamily="34" charset="0"/>
              <a:ea typeface="Tahoma" panose="020B0604030504040204" pitchFamily="34" charset="0"/>
              <a:cs typeface="Tahoma" panose="020B0604030504040204" pitchFamily="34" charset="0"/>
            </a:rPr>
            <a:t>the undertaking of further research, where considered necessary, in order to understand the background of a customer and the customer’s business; and </a:t>
          </a:r>
          <a:endParaRPr lang="en-GB" sz="1100" b="0" kern="1200" dirty="0">
            <a:solidFill>
              <a:srgbClr val="886579"/>
            </a:solidFill>
          </a:endParaRPr>
        </a:p>
      </dsp:txBody>
      <dsp:txXfrm>
        <a:off x="2115356" y="3958684"/>
        <a:ext cx="1799263" cy="171800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886CAF-7969-497F-99AE-0C731CF2CCC5}" type="datetimeFigureOut">
              <a:rPr lang="en-GB" smtClean="0"/>
              <a:t>14/02/2025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D20BA5-DA36-48B0-BE7A-DF2163DC5C6A}" type="slidenum">
              <a:rPr lang="en-GB" smtClean="0"/>
              <a:t>‹#›</a:t>
            </a:fld>
            <a:endParaRPr lang="en-GB"/>
          </a:p>
        </p:txBody>
      </p:sp>
    </p:spTree>
    <p:extLst>
      <p:ext uri="{BB962C8B-B14F-4D97-AF65-F5344CB8AC3E}">
        <p14:creationId xmlns:p14="http://schemas.microsoft.com/office/powerpoint/2010/main" val="1180977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30D98-69C9-6BC4-1E1E-46DD5D268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004DB-30A2-A36C-4E74-08AC5A5FF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EE2F1-FFD1-C296-ED8E-0D0B4C31C090}"/>
              </a:ext>
            </a:extLst>
          </p:cNvPr>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BD0CD22E-BB74-414D-B750-F1F9C4A5FFCA}"/>
              </a:ext>
            </a:extLst>
          </p:cNvPr>
          <p:cNvSpPr>
            <a:spLocks noGrp="1"/>
          </p:cNvSpPr>
          <p:nvPr>
            <p:ph type="sldNum" sz="quarter" idx="5"/>
          </p:nvPr>
        </p:nvSpPr>
        <p:spPr/>
        <p:txBody>
          <a:bodyPr/>
          <a:lstStyle/>
          <a:p>
            <a:fld id="{D4D20BA5-DA36-48B0-BE7A-DF2163DC5C6A}" type="slidenum">
              <a:rPr lang="en-GB" smtClean="0"/>
              <a:t>2</a:t>
            </a:fld>
            <a:endParaRPr lang="en-GB"/>
          </a:p>
        </p:txBody>
      </p:sp>
    </p:spTree>
    <p:extLst>
      <p:ext uri="{BB962C8B-B14F-4D97-AF65-F5344CB8AC3E}">
        <p14:creationId xmlns:p14="http://schemas.microsoft.com/office/powerpoint/2010/main" val="3648508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ECC6B-26EA-558F-A085-5588A4C49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18D1E-5F28-5C6C-0E39-BD098E985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97680E-7BC2-A164-CDE4-6F6BFBC8B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608512-5006-89F9-F043-5BCA3B5D64B2}"/>
              </a:ext>
            </a:extLst>
          </p:cNvPr>
          <p:cNvSpPr>
            <a:spLocks noGrp="1"/>
          </p:cNvSpPr>
          <p:nvPr>
            <p:ph type="sldNum" sz="quarter" idx="5"/>
          </p:nvPr>
        </p:nvSpPr>
        <p:spPr/>
        <p:txBody>
          <a:bodyPr/>
          <a:lstStyle/>
          <a:p>
            <a:fld id="{D4D20BA5-DA36-48B0-BE7A-DF2163DC5C6A}" type="slidenum">
              <a:rPr lang="en-GB" smtClean="0"/>
              <a:t>13</a:t>
            </a:fld>
            <a:endParaRPr lang="en-GB"/>
          </a:p>
        </p:txBody>
      </p:sp>
    </p:spTree>
    <p:extLst>
      <p:ext uri="{BB962C8B-B14F-4D97-AF65-F5344CB8AC3E}">
        <p14:creationId xmlns:p14="http://schemas.microsoft.com/office/powerpoint/2010/main" val="703060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D4D20BA5-DA36-48B0-BE7A-DF2163DC5C6A}" type="slidenum">
              <a:rPr lang="en-GB" smtClean="0"/>
              <a:t>14</a:t>
            </a:fld>
            <a:endParaRPr lang="en-GB"/>
          </a:p>
        </p:txBody>
      </p:sp>
    </p:spTree>
    <p:extLst>
      <p:ext uri="{BB962C8B-B14F-4D97-AF65-F5344CB8AC3E}">
        <p14:creationId xmlns:p14="http://schemas.microsoft.com/office/powerpoint/2010/main" val="93800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D20BA5-DA36-48B0-BE7A-DF2163DC5C6A}" type="slidenum">
              <a:rPr lang="en-GB" smtClean="0"/>
              <a:t>15</a:t>
            </a:fld>
            <a:endParaRPr lang="en-GB"/>
          </a:p>
        </p:txBody>
      </p:sp>
    </p:spTree>
    <p:extLst>
      <p:ext uri="{BB962C8B-B14F-4D97-AF65-F5344CB8AC3E}">
        <p14:creationId xmlns:p14="http://schemas.microsoft.com/office/powerpoint/2010/main" val="4205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0FFF6-7884-4D8A-CBDA-854483532B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295F4-55D9-AB72-2A42-DC34FF724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B82AED-042A-8CAD-8093-E9E5404CE9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9FF08B99-75D8-8089-79BE-8F2F3C190D02}"/>
              </a:ext>
            </a:extLst>
          </p:cNvPr>
          <p:cNvSpPr>
            <a:spLocks noGrp="1"/>
          </p:cNvSpPr>
          <p:nvPr>
            <p:ph type="sldNum" sz="quarter" idx="5"/>
          </p:nvPr>
        </p:nvSpPr>
        <p:spPr/>
        <p:txBody>
          <a:bodyPr/>
          <a:lstStyle/>
          <a:p>
            <a:fld id="{D4D20BA5-DA36-48B0-BE7A-DF2163DC5C6A}" type="slidenum">
              <a:rPr lang="en-GB" smtClean="0"/>
              <a:t>16</a:t>
            </a:fld>
            <a:endParaRPr lang="en-GB"/>
          </a:p>
        </p:txBody>
      </p:sp>
    </p:spTree>
    <p:extLst>
      <p:ext uri="{BB962C8B-B14F-4D97-AF65-F5344CB8AC3E}">
        <p14:creationId xmlns:p14="http://schemas.microsoft.com/office/powerpoint/2010/main" val="3717658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D0034-6407-C30E-7DC4-D0B8C4DB9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4C8DF-6E18-DF9C-4DF7-85FB0887F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FCF09-A4B5-5F34-E6E6-3EE17EFF5CD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88DF6A3-7307-6EB0-DF31-C6D4B5C7F396}"/>
              </a:ext>
            </a:extLst>
          </p:cNvPr>
          <p:cNvSpPr>
            <a:spLocks noGrp="1"/>
          </p:cNvSpPr>
          <p:nvPr>
            <p:ph type="sldNum" sz="quarter" idx="5"/>
          </p:nvPr>
        </p:nvSpPr>
        <p:spPr/>
        <p:txBody>
          <a:bodyPr/>
          <a:lstStyle/>
          <a:p>
            <a:fld id="{D4D20BA5-DA36-48B0-BE7A-DF2163DC5C6A}" type="slidenum">
              <a:rPr lang="en-GB" smtClean="0"/>
              <a:t>17</a:t>
            </a:fld>
            <a:endParaRPr lang="en-GB"/>
          </a:p>
        </p:txBody>
      </p:sp>
    </p:spTree>
    <p:extLst>
      <p:ext uri="{BB962C8B-B14F-4D97-AF65-F5344CB8AC3E}">
        <p14:creationId xmlns:p14="http://schemas.microsoft.com/office/powerpoint/2010/main" val="1706630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73C7E-FA4C-F364-5AE3-EAE933B8E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8331A-ABE7-A474-5CE6-E76BFB6B1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892B6-771E-81AE-2B9D-575002F229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497E112-9A3F-B5FD-8F1B-63063C210519}"/>
              </a:ext>
            </a:extLst>
          </p:cNvPr>
          <p:cNvSpPr>
            <a:spLocks noGrp="1"/>
          </p:cNvSpPr>
          <p:nvPr>
            <p:ph type="sldNum" sz="quarter" idx="5"/>
          </p:nvPr>
        </p:nvSpPr>
        <p:spPr/>
        <p:txBody>
          <a:bodyPr/>
          <a:lstStyle/>
          <a:p>
            <a:fld id="{D4D20BA5-DA36-48B0-BE7A-DF2163DC5C6A}" type="slidenum">
              <a:rPr lang="en-GB" smtClean="0"/>
              <a:t>18</a:t>
            </a:fld>
            <a:endParaRPr lang="en-GB"/>
          </a:p>
        </p:txBody>
      </p:sp>
    </p:spTree>
    <p:extLst>
      <p:ext uri="{BB962C8B-B14F-4D97-AF65-F5344CB8AC3E}">
        <p14:creationId xmlns:p14="http://schemas.microsoft.com/office/powerpoint/2010/main" val="2127907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30500-E0F0-323D-AE22-51EDCAB51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0E86F-123C-1160-71AE-D2EB2CDDE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F1C69-27F2-91A5-3351-C6E97520E4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A91A0052-3D44-9BC9-C85F-6D420671F821}"/>
              </a:ext>
            </a:extLst>
          </p:cNvPr>
          <p:cNvSpPr>
            <a:spLocks noGrp="1"/>
          </p:cNvSpPr>
          <p:nvPr>
            <p:ph type="sldNum" sz="quarter" idx="5"/>
          </p:nvPr>
        </p:nvSpPr>
        <p:spPr/>
        <p:txBody>
          <a:bodyPr/>
          <a:lstStyle/>
          <a:p>
            <a:fld id="{D4D20BA5-DA36-48B0-BE7A-DF2163DC5C6A}" type="slidenum">
              <a:rPr lang="en-GB" smtClean="0"/>
              <a:t>19</a:t>
            </a:fld>
            <a:endParaRPr lang="en-GB"/>
          </a:p>
        </p:txBody>
      </p:sp>
    </p:spTree>
    <p:extLst>
      <p:ext uri="{BB962C8B-B14F-4D97-AF65-F5344CB8AC3E}">
        <p14:creationId xmlns:p14="http://schemas.microsoft.com/office/powerpoint/2010/main" val="2634751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EA48F-3A80-94BF-53F2-65EC40D90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FDFBA-EEF6-4FD9-B5EC-F34923658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D2114-E732-863D-4C3C-D917B99035C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43859BA-1897-BD82-7F36-F3F69BF0851F}"/>
              </a:ext>
            </a:extLst>
          </p:cNvPr>
          <p:cNvSpPr>
            <a:spLocks noGrp="1"/>
          </p:cNvSpPr>
          <p:nvPr>
            <p:ph type="sldNum" sz="quarter" idx="5"/>
          </p:nvPr>
        </p:nvSpPr>
        <p:spPr/>
        <p:txBody>
          <a:bodyPr/>
          <a:lstStyle/>
          <a:p>
            <a:fld id="{D4D20BA5-DA36-48B0-BE7A-DF2163DC5C6A}" type="slidenum">
              <a:rPr lang="en-GB" smtClean="0"/>
              <a:t>20</a:t>
            </a:fld>
            <a:endParaRPr lang="en-GB"/>
          </a:p>
        </p:txBody>
      </p:sp>
    </p:spTree>
    <p:extLst>
      <p:ext uri="{BB962C8B-B14F-4D97-AF65-F5344CB8AC3E}">
        <p14:creationId xmlns:p14="http://schemas.microsoft.com/office/powerpoint/2010/main" val="33356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4E6BB-CCA3-4687-BBD8-BCB439B1D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37FB3-6B42-233F-E932-B5DC061C9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05C90C-47BC-2D17-AAF3-A5411881B78E}"/>
              </a:ext>
            </a:extLst>
          </p:cNvPr>
          <p:cNvSpPr>
            <a:spLocks noGrp="1"/>
          </p:cNvSpPr>
          <p:nvPr>
            <p:ph type="body" idx="1"/>
          </p:nvPr>
        </p:nvSpPr>
        <p:spPr/>
        <p:txBody>
          <a:bodyPr/>
          <a:lstStyle/>
          <a:p>
            <a:endParaRPr lang="en-GB" sz="1050" dirty="0"/>
          </a:p>
        </p:txBody>
      </p:sp>
      <p:sp>
        <p:nvSpPr>
          <p:cNvPr id="4" name="Slide Number Placeholder 3">
            <a:extLst>
              <a:ext uri="{FF2B5EF4-FFF2-40B4-BE49-F238E27FC236}">
                <a16:creationId xmlns:a16="http://schemas.microsoft.com/office/drawing/2014/main" id="{7BD0B9DF-19F1-D2FB-553B-AE6CECB194A4}"/>
              </a:ext>
            </a:extLst>
          </p:cNvPr>
          <p:cNvSpPr>
            <a:spLocks noGrp="1"/>
          </p:cNvSpPr>
          <p:nvPr>
            <p:ph type="sldNum" sz="quarter" idx="5"/>
          </p:nvPr>
        </p:nvSpPr>
        <p:spPr/>
        <p:txBody>
          <a:bodyPr/>
          <a:lstStyle/>
          <a:p>
            <a:fld id="{D4D20BA5-DA36-48B0-BE7A-DF2163DC5C6A}" type="slidenum">
              <a:rPr lang="en-GB" smtClean="0"/>
              <a:t>21</a:t>
            </a:fld>
            <a:endParaRPr lang="en-GB"/>
          </a:p>
        </p:txBody>
      </p:sp>
    </p:spTree>
    <p:extLst>
      <p:ext uri="{BB962C8B-B14F-4D97-AF65-F5344CB8AC3E}">
        <p14:creationId xmlns:p14="http://schemas.microsoft.com/office/powerpoint/2010/main" val="1782848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D4D20BA5-DA36-48B0-BE7A-DF2163DC5C6A}" type="slidenum">
              <a:rPr lang="en-GB" smtClean="0"/>
              <a:t>22</a:t>
            </a:fld>
            <a:endParaRPr lang="en-GB"/>
          </a:p>
        </p:txBody>
      </p:sp>
    </p:spTree>
    <p:extLst>
      <p:ext uri="{BB962C8B-B14F-4D97-AF65-F5344CB8AC3E}">
        <p14:creationId xmlns:p14="http://schemas.microsoft.com/office/powerpoint/2010/main" val="213297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D20BA5-DA36-48B0-BE7A-DF2163DC5C6A}" type="slidenum">
              <a:rPr lang="en-GB" smtClean="0"/>
              <a:t>5</a:t>
            </a:fld>
            <a:endParaRPr lang="en-GB"/>
          </a:p>
        </p:txBody>
      </p:sp>
    </p:spTree>
    <p:extLst>
      <p:ext uri="{BB962C8B-B14F-4D97-AF65-F5344CB8AC3E}">
        <p14:creationId xmlns:p14="http://schemas.microsoft.com/office/powerpoint/2010/main" val="54708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D20BA5-DA36-48B0-BE7A-DF2163DC5C6A}" type="slidenum">
              <a:rPr lang="en-GB" smtClean="0"/>
              <a:t>23</a:t>
            </a:fld>
            <a:endParaRPr lang="en-GB"/>
          </a:p>
        </p:txBody>
      </p:sp>
    </p:spTree>
    <p:extLst>
      <p:ext uri="{BB962C8B-B14F-4D97-AF65-F5344CB8AC3E}">
        <p14:creationId xmlns:p14="http://schemas.microsoft.com/office/powerpoint/2010/main" val="3635006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D4D20BA5-DA36-48B0-BE7A-DF2163DC5C6A}" type="slidenum">
              <a:rPr lang="en-GB" smtClean="0"/>
              <a:t>24</a:t>
            </a:fld>
            <a:endParaRPr lang="en-GB"/>
          </a:p>
        </p:txBody>
      </p:sp>
    </p:spTree>
    <p:extLst>
      <p:ext uri="{BB962C8B-B14F-4D97-AF65-F5344CB8AC3E}">
        <p14:creationId xmlns:p14="http://schemas.microsoft.com/office/powerpoint/2010/main" val="702741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D20BA5-DA36-48B0-BE7A-DF2163DC5C6A}" type="slidenum">
              <a:rPr lang="en-GB" smtClean="0"/>
              <a:t>25</a:t>
            </a:fld>
            <a:endParaRPr lang="en-GB"/>
          </a:p>
        </p:txBody>
      </p:sp>
    </p:spTree>
    <p:extLst>
      <p:ext uri="{BB962C8B-B14F-4D97-AF65-F5344CB8AC3E}">
        <p14:creationId xmlns:p14="http://schemas.microsoft.com/office/powerpoint/2010/main" val="935095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GB" dirty="0"/>
          </a:p>
        </p:txBody>
      </p:sp>
    </p:spTree>
    <p:extLst>
      <p:ext uri="{BB962C8B-B14F-4D97-AF65-F5344CB8AC3E}">
        <p14:creationId xmlns:p14="http://schemas.microsoft.com/office/powerpoint/2010/main" val="2224834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GB" dirty="0"/>
          </a:p>
        </p:txBody>
      </p:sp>
    </p:spTree>
    <p:extLst>
      <p:ext uri="{BB962C8B-B14F-4D97-AF65-F5344CB8AC3E}">
        <p14:creationId xmlns:p14="http://schemas.microsoft.com/office/powerpoint/2010/main" val="3862184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GB" dirty="0"/>
          </a:p>
        </p:txBody>
      </p:sp>
    </p:spTree>
    <p:extLst>
      <p:ext uri="{BB962C8B-B14F-4D97-AF65-F5344CB8AC3E}">
        <p14:creationId xmlns:p14="http://schemas.microsoft.com/office/powerpoint/2010/main" val="216657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77262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GB" dirty="0"/>
          </a:p>
        </p:txBody>
      </p:sp>
    </p:spTree>
    <p:extLst>
      <p:ext uri="{BB962C8B-B14F-4D97-AF65-F5344CB8AC3E}">
        <p14:creationId xmlns:p14="http://schemas.microsoft.com/office/powerpoint/2010/main" val="3916621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D20BA5-DA36-48B0-BE7A-DF2163DC5C6A}" type="slidenum">
              <a:rPr lang="en-GB" smtClean="0"/>
              <a:t>36</a:t>
            </a:fld>
            <a:endParaRPr lang="en-GB"/>
          </a:p>
        </p:txBody>
      </p:sp>
    </p:spTree>
    <p:extLst>
      <p:ext uri="{BB962C8B-B14F-4D97-AF65-F5344CB8AC3E}">
        <p14:creationId xmlns:p14="http://schemas.microsoft.com/office/powerpoint/2010/main" val="2210584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023B6-4159-57DE-861F-4F8911226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1ED42-00BB-0553-2B10-09E42863F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5FF45-5CD5-2C3D-FCF2-87BB068760F2}"/>
              </a:ext>
            </a:extLst>
          </p:cNvPr>
          <p:cNvSpPr>
            <a:spLocks noGrp="1"/>
          </p:cNvSpPr>
          <p:nvPr>
            <p:ph type="body" idx="1"/>
          </p:nvPr>
        </p:nvSpPr>
        <p:spPr/>
        <p:txBody>
          <a:bodyPr/>
          <a:lstStyle/>
          <a:p>
            <a:endParaRPr lang="en-GB" dirty="0"/>
          </a:p>
          <a:p>
            <a:r>
              <a:rPr lang="en-GB" dirty="0"/>
              <a:t>75% said yes</a:t>
            </a:r>
          </a:p>
          <a:p>
            <a:r>
              <a:rPr lang="en-GB" dirty="0"/>
              <a:t>20% said The current amount was satisfactory.</a:t>
            </a:r>
          </a:p>
          <a:p>
            <a:r>
              <a:rPr lang="en-GB" dirty="0"/>
              <a:t>Only two respondents said ‘No’ to receiving more frequent Outreach from the GSC.</a:t>
            </a:r>
          </a:p>
        </p:txBody>
      </p:sp>
      <p:sp>
        <p:nvSpPr>
          <p:cNvPr id="4" name="Slide Number Placeholder 3">
            <a:extLst>
              <a:ext uri="{FF2B5EF4-FFF2-40B4-BE49-F238E27FC236}">
                <a16:creationId xmlns:a16="http://schemas.microsoft.com/office/drawing/2014/main" id="{5C2C1463-5AD3-47ED-4C2A-AA37AF6DC38A}"/>
              </a:ext>
            </a:extLst>
          </p:cNvPr>
          <p:cNvSpPr>
            <a:spLocks noGrp="1"/>
          </p:cNvSpPr>
          <p:nvPr>
            <p:ph type="sldNum" sz="quarter" idx="5"/>
          </p:nvPr>
        </p:nvSpPr>
        <p:spPr/>
        <p:txBody>
          <a:bodyPr/>
          <a:lstStyle/>
          <a:p>
            <a:fld id="{D4D20BA5-DA36-48B0-BE7A-DF2163DC5C6A}" type="slidenum">
              <a:rPr lang="en-GB" smtClean="0"/>
              <a:t>37</a:t>
            </a:fld>
            <a:endParaRPr lang="en-GB"/>
          </a:p>
        </p:txBody>
      </p:sp>
    </p:spTree>
    <p:extLst>
      <p:ext uri="{BB962C8B-B14F-4D97-AF65-F5344CB8AC3E}">
        <p14:creationId xmlns:p14="http://schemas.microsoft.com/office/powerpoint/2010/main" val="25136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D20BA5-DA36-48B0-BE7A-DF2163DC5C6A}" type="slidenum">
              <a:rPr lang="en-GB" smtClean="0"/>
              <a:t>6</a:t>
            </a:fld>
            <a:endParaRPr lang="en-GB"/>
          </a:p>
        </p:txBody>
      </p:sp>
    </p:spTree>
    <p:extLst>
      <p:ext uri="{BB962C8B-B14F-4D97-AF65-F5344CB8AC3E}">
        <p14:creationId xmlns:p14="http://schemas.microsoft.com/office/powerpoint/2010/main" val="3285701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https://www.isleofmangsc.com/gambling/gsc-gambling-news/03-february-2025-gsc-inspections-methodology-guidance-split/</a:t>
            </a:r>
          </a:p>
          <a:p>
            <a:endParaRPr lang="en-GB" dirty="0"/>
          </a:p>
          <a:p>
            <a:r>
              <a:rPr lang="en-GB" dirty="0"/>
              <a:t>https://www.isleofmangsc.com/gambling/webinar-videos/</a:t>
            </a:r>
          </a:p>
        </p:txBody>
      </p:sp>
      <p:sp>
        <p:nvSpPr>
          <p:cNvPr id="4" name="Slide Number Placeholder 3"/>
          <p:cNvSpPr>
            <a:spLocks noGrp="1"/>
          </p:cNvSpPr>
          <p:nvPr>
            <p:ph type="sldNum" sz="quarter" idx="5"/>
          </p:nvPr>
        </p:nvSpPr>
        <p:spPr/>
        <p:txBody>
          <a:bodyPr/>
          <a:lstStyle/>
          <a:p>
            <a:fld id="{D4D20BA5-DA36-48B0-BE7A-DF2163DC5C6A}" type="slidenum">
              <a:rPr lang="en-GB" smtClean="0"/>
              <a:t>38</a:t>
            </a:fld>
            <a:endParaRPr lang="en-GB"/>
          </a:p>
        </p:txBody>
      </p:sp>
    </p:spTree>
    <p:extLst>
      <p:ext uri="{BB962C8B-B14F-4D97-AF65-F5344CB8AC3E}">
        <p14:creationId xmlns:p14="http://schemas.microsoft.com/office/powerpoint/2010/main" val="4006733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9F6D5-9D23-7995-33AA-7C9DFE9C2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62123-F6FB-8008-50BB-E883625AB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B0D96-DB0C-6EA4-BCC8-7EC824CF05F4}"/>
              </a:ext>
            </a:extLst>
          </p:cNvPr>
          <p:cNvSpPr>
            <a:spLocks noGrp="1"/>
          </p:cNvSpPr>
          <p:nvPr>
            <p:ph type="body" idx="1"/>
          </p:nvPr>
        </p:nvSpPr>
        <p:spPr/>
        <p:txBody>
          <a:bodyPr/>
          <a:lstStyle/>
          <a:p>
            <a:r>
              <a:rPr lang="en-GB" dirty="0"/>
              <a:t>85% of respondents said yes.</a:t>
            </a:r>
          </a:p>
        </p:txBody>
      </p:sp>
      <p:sp>
        <p:nvSpPr>
          <p:cNvPr id="4" name="Slide Number Placeholder 3">
            <a:extLst>
              <a:ext uri="{FF2B5EF4-FFF2-40B4-BE49-F238E27FC236}">
                <a16:creationId xmlns:a16="http://schemas.microsoft.com/office/drawing/2014/main" id="{970DF357-EBFE-6CAE-34A6-3D55A0988192}"/>
              </a:ext>
            </a:extLst>
          </p:cNvPr>
          <p:cNvSpPr>
            <a:spLocks noGrp="1"/>
          </p:cNvSpPr>
          <p:nvPr>
            <p:ph type="sldNum" sz="quarter" idx="5"/>
          </p:nvPr>
        </p:nvSpPr>
        <p:spPr/>
        <p:txBody>
          <a:bodyPr/>
          <a:lstStyle/>
          <a:p>
            <a:fld id="{D4D20BA5-DA36-48B0-BE7A-DF2163DC5C6A}" type="slidenum">
              <a:rPr lang="en-GB" smtClean="0"/>
              <a:t>39</a:t>
            </a:fld>
            <a:endParaRPr lang="en-GB"/>
          </a:p>
        </p:txBody>
      </p:sp>
    </p:spTree>
    <p:extLst>
      <p:ext uri="{BB962C8B-B14F-4D97-AF65-F5344CB8AC3E}">
        <p14:creationId xmlns:p14="http://schemas.microsoft.com/office/powerpoint/2010/main" val="2373042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F1FC2-3EA6-2820-F4E1-3524AE10B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9740E-FBAF-577D-B3E7-FC7D6CEE9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6C0B2-FBA7-0332-459A-1B8CDA873C1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903B3D9-9A0B-8CD4-02B3-C5022CBB430C}"/>
              </a:ext>
            </a:extLst>
          </p:cNvPr>
          <p:cNvSpPr>
            <a:spLocks noGrp="1"/>
          </p:cNvSpPr>
          <p:nvPr>
            <p:ph type="sldNum" sz="quarter" idx="5"/>
          </p:nvPr>
        </p:nvSpPr>
        <p:spPr/>
        <p:txBody>
          <a:bodyPr/>
          <a:lstStyle/>
          <a:p>
            <a:fld id="{D4D20BA5-DA36-48B0-BE7A-DF2163DC5C6A}" type="slidenum">
              <a:rPr lang="en-GB" smtClean="0"/>
              <a:t>40</a:t>
            </a:fld>
            <a:endParaRPr lang="en-GB"/>
          </a:p>
        </p:txBody>
      </p:sp>
    </p:spTree>
    <p:extLst>
      <p:ext uri="{BB962C8B-B14F-4D97-AF65-F5344CB8AC3E}">
        <p14:creationId xmlns:p14="http://schemas.microsoft.com/office/powerpoint/2010/main" val="1671617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D4D20BA5-DA36-48B0-BE7A-DF2163DC5C6A}" type="slidenum">
              <a:rPr lang="en-GB" smtClean="0"/>
              <a:t>41</a:t>
            </a:fld>
            <a:endParaRPr lang="en-GB"/>
          </a:p>
        </p:txBody>
      </p:sp>
    </p:spTree>
    <p:extLst>
      <p:ext uri="{BB962C8B-B14F-4D97-AF65-F5344CB8AC3E}">
        <p14:creationId xmlns:p14="http://schemas.microsoft.com/office/powerpoint/2010/main" val="932335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24736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43</a:t>
            </a:fld>
            <a:endParaRPr lang="en-GB"/>
          </a:p>
        </p:txBody>
      </p:sp>
    </p:spTree>
    <p:extLst>
      <p:ext uri="{BB962C8B-B14F-4D97-AF65-F5344CB8AC3E}">
        <p14:creationId xmlns:p14="http://schemas.microsoft.com/office/powerpoint/2010/main" val="1083409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44</a:t>
            </a:fld>
            <a:endParaRPr lang="en-GB"/>
          </a:p>
        </p:txBody>
      </p:sp>
    </p:spTree>
    <p:extLst>
      <p:ext uri="{BB962C8B-B14F-4D97-AF65-F5344CB8AC3E}">
        <p14:creationId xmlns:p14="http://schemas.microsoft.com/office/powerpoint/2010/main" val="1702058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45</a:t>
            </a:fld>
            <a:endParaRPr lang="en-GB"/>
          </a:p>
        </p:txBody>
      </p:sp>
    </p:spTree>
    <p:extLst>
      <p:ext uri="{BB962C8B-B14F-4D97-AF65-F5344CB8AC3E}">
        <p14:creationId xmlns:p14="http://schemas.microsoft.com/office/powerpoint/2010/main" val="132494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46</a:t>
            </a:fld>
            <a:endParaRPr lang="en-GB"/>
          </a:p>
        </p:txBody>
      </p:sp>
    </p:spTree>
    <p:extLst>
      <p:ext uri="{BB962C8B-B14F-4D97-AF65-F5344CB8AC3E}">
        <p14:creationId xmlns:p14="http://schemas.microsoft.com/office/powerpoint/2010/main" val="1521457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94DF-0A6F-82AD-5EAC-B8FB8BD5A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3E01A-5B71-5FD8-3076-86B75F884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877BC-F8E6-13F0-2B9E-A437CCEB4B2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12CBDE-01BC-24CD-A082-432AF4A91D10}"/>
              </a:ext>
            </a:extLst>
          </p:cNvPr>
          <p:cNvSpPr>
            <a:spLocks noGrp="1"/>
          </p:cNvSpPr>
          <p:nvPr>
            <p:ph type="sldNum" sz="quarter" idx="5"/>
          </p:nvPr>
        </p:nvSpPr>
        <p:spPr/>
        <p:txBody>
          <a:bodyPr/>
          <a:lstStyle/>
          <a:p>
            <a:fld id="{3C3DA77E-F788-4BA1-8104-47CD5AE4F908}" type="slidenum">
              <a:rPr lang="en-GB" smtClean="0"/>
              <a:t>47</a:t>
            </a:fld>
            <a:endParaRPr lang="en-GB"/>
          </a:p>
        </p:txBody>
      </p:sp>
    </p:spTree>
    <p:extLst>
      <p:ext uri="{BB962C8B-B14F-4D97-AF65-F5344CB8AC3E}">
        <p14:creationId xmlns:p14="http://schemas.microsoft.com/office/powerpoint/2010/main" val="2363439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E8800-0C07-3486-6F8B-DCCFEBDD4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C64BA-4D9A-FAFB-C8B4-A9A317265E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4106FD-F921-F0FD-9B7C-EA14FBA542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E393F9F-C728-992C-5913-F1407266E9EB}"/>
              </a:ext>
            </a:extLst>
          </p:cNvPr>
          <p:cNvSpPr>
            <a:spLocks noGrp="1"/>
          </p:cNvSpPr>
          <p:nvPr>
            <p:ph type="sldNum" sz="quarter" idx="5"/>
          </p:nvPr>
        </p:nvSpPr>
        <p:spPr/>
        <p:txBody>
          <a:bodyPr/>
          <a:lstStyle/>
          <a:p>
            <a:fld id="{D4D20BA5-DA36-48B0-BE7A-DF2163DC5C6A}" type="slidenum">
              <a:rPr lang="en-GB" smtClean="0"/>
              <a:t>7</a:t>
            </a:fld>
            <a:endParaRPr lang="en-GB"/>
          </a:p>
        </p:txBody>
      </p:sp>
    </p:spTree>
    <p:extLst>
      <p:ext uri="{BB962C8B-B14F-4D97-AF65-F5344CB8AC3E}">
        <p14:creationId xmlns:p14="http://schemas.microsoft.com/office/powerpoint/2010/main" val="1875894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48</a:t>
            </a:fld>
            <a:endParaRPr lang="en-GB"/>
          </a:p>
        </p:txBody>
      </p:sp>
    </p:spTree>
    <p:extLst>
      <p:ext uri="{BB962C8B-B14F-4D97-AF65-F5344CB8AC3E}">
        <p14:creationId xmlns:p14="http://schemas.microsoft.com/office/powerpoint/2010/main" val="2198426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49</a:t>
            </a:fld>
            <a:endParaRPr lang="en-GB"/>
          </a:p>
        </p:txBody>
      </p:sp>
    </p:spTree>
    <p:extLst>
      <p:ext uri="{BB962C8B-B14F-4D97-AF65-F5344CB8AC3E}">
        <p14:creationId xmlns:p14="http://schemas.microsoft.com/office/powerpoint/2010/main" val="1531775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50</a:t>
            </a:fld>
            <a:endParaRPr lang="en-GB"/>
          </a:p>
        </p:txBody>
      </p:sp>
    </p:spTree>
    <p:extLst>
      <p:ext uri="{BB962C8B-B14F-4D97-AF65-F5344CB8AC3E}">
        <p14:creationId xmlns:p14="http://schemas.microsoft.com/office/powerpoint/2010/main" val="3979186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51</a:t>
            </a:fld>
            <a:endParaRPr lang="en-GB"/>
          </a:p>
        </p:txBody>
      </p:sp>
    </p:spTree>
    <p:extLst>
      <p:ext uri="{BB962C8B-B14F-4D97-AF65-F5344CB8AC3E}">
        <p14:creationId xmlns:p14="http://schemas.microsoft.com/office/powerpoint/2010/main" val="37060015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C3DA77E-F788-4BA1-8104-47CD5AE4F908}" type="slidenum">
              <a:rPr lang="en-GB" smtClean="0"/>
              <a:t>52</a:t>
            </a:fld>
            <a:endParaRPr lang="en-GB"/>
          </a:p>
        </p:txBody>
      </p:sp>
    </p:spTree>
    <p:extLst>
      <p:ext uri="{BB962C8B-B14F-4D97-AF65-F5344CB8AC3E}">
        <p14:creationId xmlns:p14="http://schemas.microsoft.com/office/powerpoint/2010/main" val="4134678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53</a:t>
            </a:fld>
            <a:endParaRPr lang="en-GB"/>
          </a:p>
        </p:txBody>
      </p:sp>
    </p:spTree>
    <p:extLst>
      <p:ext uri="{BB962C8B-B14F-4D97-AF65-F5344CB8AC3E}">
        <p14:creationId xmlns:p14="http://schemas.microsoft.com/office/powerpoint/2010/main" val="2074559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54</a:t>
            </a:fld>
            <a:endParaRPr lang="en-GB"/>
          </a:p>
        </p:txBody>
      </p:sp>
    </p:spTree>
    <p:extLst>
      <p:ext uri="{BB962C8B-B14F-4D97-AF65-F5344CB8AC3E}">
        <p14:creationId xmlns:p14="http://schemas.microsoft.com/office/powerpoint/2010/main" val="2892825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8B6977-236E-4AB1-A783-472B71EB5C64}" type="slidenum">
              <a:rPr lang="en-GB" smtClean="0"/>
              <a:t>55</a:t>
            </a:fld>
            <a:endParaRPr lang="en-GB"/>
          </a:p>
        </p:txBody>
      </p:sp>
    </p:spTree>
    <p:extLst>
      <p:ext uri="{BB962C8B-B14F-4D97-AF65-F5344CB8AC3E}">
        <p14:creationId xmlns:p14="http://schemas.microsoft.com/office/powerpoint/2010/main" val="798477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56</a:t>
            </a:fld>
            <a:endParaRPr lang="en-GB"/>
          </a:p>
        </p:txBody>
      </p:sp>
    </p:spTree>
    <p:extLst>
      <p:ext uri="{BB962C8B-B14F-4D97-AF65-F5344CB8AC3E}">
        <p14:creationId xmlns:p14="http://schemas.microsoft.com/office/powerpoint/2010/main" val="20164076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8B6977-236E-4AB1-A783-472B71EB5C64}" type="slidenum">
              <a:rPr lang="en-GB" smtClean="0"/>
              <a:t>57</a:t>
            </a:fld>
            <a:endParaRPr lang="en-GB"/>
          </a:p>
        </p:txBody>
      </p:sp>
    </p:spTree>
    <p:extLst>
      <p:ext uri="{BB962C8B-B14F-4D97-AF65-F5344CB8AC3E}">
        <p14:creationId xmlns:p14="http://schemas.microsoft.com/office/powerpoint/2010/main" val="33644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A8947-348D-58A4-A90C-CB613EF37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D679A-0EF5-BC30-B8E8-1DAB608F0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118B4-B2A3-979A-59E3-0B7B7ED187D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8ADA764-DBF7-045F-6E01-77CC23579EB5}"/>
              </a:ext>
            </a:extLst>
          </p:cNvPr>
          <p:cNvSpPr>
            <a:spLocks noGrp="1"/>
          </p:cNvSpPr>
          <p:nvPr>
            <p:ph type="sldNum" sz="quarter" idx="5"/>
          </p:nvPr>
        </p:nvSpPr>
        <p:spPr/>
        <p:txBody>
          <a:bodyPr/>
          <a:lstStyle/>
          <a:p>
            <a:fld id="{D4D20BA5-DA36-48B0-BE7A-DF2163DC5C6A}" type="slidenum">
              <a:rPr lang="en-GB" smtClean="0"/>
              <a:t>8</a:t>
            </a:fld>
            <a:endParaRPr lang="en-GB"/>
          </a:p>
        </p:txBody>
      </p:sp>
    </p:spTree>
    <p:extLst>
      <p:ext uri="{BB962C8B-B14F-4D97-AF65-F5344CB8AC3E}">
        <p14:creationId xmlns:p14="http://schemas.microsoft.com/office/powerpoint/2010/main" val="2121354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58</a:t>
            </a:fld>
            <a:endParaRPr lang="en-GB"/>
          </a:p>
        </p:txBody>
      </p:sp>
    </p:spTree>
    <p:extLst>
      <p:ext uri="{BB962C8B-B14F-4D97-AF65-F5344CB8AC3E}">
        <p14:creationId xmlns:p14="http://schemas.microsoft.com/office/powerpoint/2010/main" val="4005330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59</a:t>
            </a:fld>
            <a:endParaRPr lang="en-GB"/>
          </a:p>
        </p:txBody>
      </p:sp>
    </p:spTree>
    <p:extLst>
      <p:ext uri="{BB962C8B-B14F-4D97-AF65-F5344CB8AC3E}">
        <p14:creationId xmlns:p14="http://schemas.microsoft.com/office/powerpoint/2010/main" val="183893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5D8B6977-236E-4AB1-A783-472B71EB5C64}" type="slidenum">
              <a:rPr lang="en-GB" smtClean="0"/>
              <a:t>60</a:t>
            </a:fld>
            <a:endParaRPr lang="en-GB"/>
          </a:p>
        </p:txBody>
      </p:sp>
    </p:spTree>
    <p:extLst>
      <p:ext uri="{BB962C8B-B14F-4D97-AF65-F5344CB8AC3E}">
        <p14:creationId xmlns:p14="http://schemas.microsoft.com/office/powerpoint/2010/main" val="34882119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3C3DA77E-F788-4BA1-8104-47CD5AE4F908}" type="slidenum">
              <a:rPr lang="en-GB" smtClean="0"/>
              <a:t>61</a:t>
            </a:fld>
            <a:endParaRPr lang="en-GB"/>
          </a:p>
        </p:txBody>
      </p:sp>
    </p:spTree>
    <p:extLst>
      <p:ext uri="{BB962C8B-B14F-4D97-AF65-F5344CB8AC3E}">
        <p14:creationId xmlns:p14="http://schemas.microsoft.com/office/powerpoint/2010/main" val="35639998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62</a:t>
            </a:fld>
            <a:endParaRPr lang="en-GB"/>
          </a:p>
        </p:txBody>
      </p:sp>
    </p:spTree>
    <p:extLst>
      <p:ext uri="{BB962C8B-B14F-4D97-AF65-F5344CB8AC3E}">
        <p14:creationId xmlns:p14="http://schemas.microsoft.com/office/powerpoint/2010/main" val="36097709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63</a:t>
            </a:fld>
            <a:endParaRPr lang="en-GB"/>
          </a:p>
        </p:txBody>
      </p:sp>
    </p:spTree>
    <p:extLst>
      <p:ext uri="{BB962C8B-B14F-4D97-AF65-F5344CB8AC3E}">
        <p14:creationId xmlns:p14="http://schemas.microsoft.com/office/powerpoint/2010/main" val="525604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64</a:t>
            </a:fld>
            <a:endParaRPr lang="en-GB"/>
          </a:p>
        </p:txBody>
      </p:sp>
    </p:spTree>
    <p:extLst>
      <p:ext uri="{BB962C8B-B14F-4D97-AF65-F5344CB8AC3E}">
        <p14:creationId xmlns:p14="http://schemas.microsoft.com/office/powerpoint/2010/main" val="345423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65</a:t>
            </a:fld>
            <a:endParaRPr lang="en-GB"/>
          </a:p>
        </p:txBody>
      </p:sp>
    </p:spTree>
    <p:extLst>
      <p:ext uri="{BB962C8B-B14F-4D97-AF65-F5344CB8AC3E}">
        <p14:creationId xmlns:p14="http://schemas.microsoft.com/office/powerpoint/2010/main" val="21113245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8B6977-236E-4AB1-A783-472B71EB5C64}" type="slidenum">
              <a:rPr lang="en-GB" smtClean="0"/>
              <a:t>66</a:t>
            </a:fld>
            <a:endParaRPr lang="en-GB"/>
          </a:p>
        </p:txBody>
      </p:sp>
    </p:spTree>
    <p:extLst>
      <p:ext uri="{BB962C8B-B14F-4D97-AF65-F5344CB8AC3E}">
        <p14:creationId xmlns:p14="http://schemas.microsoft.com/office/powerpoint/2010/main" val="10985910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67</a:t>
            </a:fld>
            <a:endParaRPr lang="en-GB"/>
          </a:p>
        </p:txBody>
      </p:sp>
    </p:spTree>
    <p:extLst>
      <p:ext uri="{BB962C8B-B14F-4D97-AF65-F5344CB8AC3E}">
        <p14:creationId xmlns:p14="http://schemas.microsoft.com/office/powerpoint/2010/main" val="229193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2CD6D-D192-9267-0F83-D5A6C5E57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5F0AD-E638-47F1-E42E-377786C20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A316-61F5-E200-12C5-7713738CBD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942FC6B-E171-800F-30D4-5C5B6A84419D}"/>
              </a:ext>
            </a:extLst>
          </p:cNvPr>
          <p:cNvSpPr>
            <a:spLocks noGrp="1"/>
          </p:cNvSpPr>
          <p:nvPr>
            <p:ph type="sldNum" sz="quarter" idx="5"/>
          </p:nvPr>
        </p:nvSpPr>
        <p:spPr/>
        <p:txBody>
          <a:bodyPr/>
          <a:lstStyle/>
          <a:p>
            <a:fld id="{D4D20BA5-DA36-48B0-BE7A-DF2163DC5C6A}" type="slidenum">
              <a:rPr lang="en-GB" smtClean="0"/>
              <a:t>9</a:t>
            </a:fld>
            <a:endParaRPr lang="en-GB"/>
          </a:p>
        </p:txBody>
      </p:sp>
    </p:spTree>
    <p:extLst>
      <p:ext uri="{BB962C8B-B14F-4D97-AF65-F5344CB8AC3E}">
        <p14:creationId xmlns:p14="http://schemas.microsoft.com/office/powerpoint/2010/main" val="33897773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8B6977-236E-4AB1-A783-472B71EB5C64}" type="slidenum">
              <a:rPr lang="en-GB" smtClean="0"/>
              <a:t>68</a:t>
            </a:fld>
            <a:endParaRPr lang="en-GB"/>
          </a:p>
        </p:txBody>
      </p:sp>
    </p:spTree>
    <p:extLst>
      <p:ext uri="{BB962C8B-B14F-4D97-AF65-F5344CB8AC3E}">
        <p14:creationId xmlns:p14="http://schemas.microsoft.com/office/powerpoint/2010/main" val="3251787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3C3DA77E-F788-4BA1-8104-47CD5AE4F908}" type="slidenum">
              <a:rPr lang="en-GB" smtClean="0"/>
              <a:t>69</a:t>
            </a:fld>
            <a:endParaRPr lang="en-GB"/>
          </a:p>
        </p:txBody>
      </p:sp>
    </p:spTree>
    <p:extLst>
      <p:ext uri="{BB962C8B-B14F-4D97-AF65-F5344CB8AC3E}">
        <p14:creationId xmlns:p14="http://schemas.microsoft.com/office/powerpoint/2010/main" val="41401114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C3DA77E-F788-4BA1-8104-47CD5AE4F908}" type="slidenum">
              <a:rPr lang="en-GB" smtClean="0"/>
              <a:t>70</a:t>
            </a:fld>
            <a:endParaRPr lang="en-GB"/>
          </a:p>
        </p:txBody>
      </p:sp>
    </p:spTree>
    <p:extLst>
      <p:ext uri="{BB962C8B-B14F-4D97-AF65-F5344CB8AC3E}">
        <p14:creationId xmlns:p14="http://schemas.microsoft.com/office/powerpoint/2010/main" val="5603223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8B6977-236E-4AB1-A783-472B71EB5C64}" type="slidenum">
              <a:rPr lang="en-GB" smtClean="0"/>
              <a:t>71</a:t>
            </a:fld>
            <a:endParaRPr lang="en-GB"/>
          </a:p>
        </p:txBody>
      </p:sp>
    </p:spTree>
    <p:extLst>
      <p:ext uri="{BB962C8B-B14F-4D97-AF65-F5344CB8AC3E}">
        <p14:creationId xmlns:p14="http://schemas.microsoft.com/office/powerpoint/2010/main" val="20673342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1793B-B008-4BA0-7913-581D21BF4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3BFC9-B7C4-1BA1-AF9B-193AC5181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013B2C-0FA9-186C-D1EB-89EDEA62420A}"/>
              </a:ext>
            </a:extLst>
          </p:cNvPr>
          <p:cNvSpPr>
            <a:spLocks noGrp="1"/>
          </p:cNvSpPr>
          <p:nvPr>
            <p:ph type="body" idx="1"/>
          </p:nvPr>
        </p:nvSpPr>
        <p:spPr/>
        <p:txBody>
          <a:bodyPr/>
          <a:lstStyle/>
          <a:p>
            <a:pPr marL="0" indent="0">
              <a:buFont typeface="Arial" panose="020B0604020202020204" pitchFamily="34" charset="0"/>
              <a:buNone/>
            </a:pPr>
            <a:r>
              <a:rPr lang="en-GB" dirty="0"/>
              <a:t>GSC urges all compliance professionals to consider cybercrime risk posed to your business and put in place policies for dealing with attacks before they occur.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dirty="0">
              <a:solidFill>
                <a:srgbClr val="000000"/>
              </a:solidFill>
              <a:latin typeface="Tahoma"/>
              <a:ea typeface="Tahoma"/>
              <a:cs typeface="Tahoma"/>
              <a:sym typeface="Tahoma"/>
            </a:endParaRPr>
          </a:p>
        </p:txBody>
      </p:sp>
      <p:sp>
        <p:nvSpPr>
          <p:cNvPr id="4" name="Slide Number Placeholder 3">
            <a:extLst>
              <a:ext uri="{FF2B5EF4-FFF2-40B4-BE49-F238E27FC236}">
                <a16:creationId xmlns:a16="http://schemas.microsoft.com/office/drawing/2014/main" id="{A74E9D83-EEB4-E7FC-2A57-1275D41C4843}"/>
              </a:ext>
            </a:extLst>
          </p:cNvPr>
          <p:cNvSpPr>
            <a:spLocks noGrp="1"/>
          </p:cNvSpPr>
          <p:nvPr>
            <p:ph type="sldNum" sz="quarter" idx="5"/>
          </p:nvPr>
        </p:nvSpPr>
        <p:spPr/>
        <p:txBody>
          <a:bodyPr/>
          <a:lstStyle/>
          <a:p>
            <a:fld id="{D4D20BA5-DA36-48B0-BE7A-DF2163DC5C6A}" type="slidenum">
              <a:rPr lang="en-GB" smtClean="0"/>
              <a:t>72</a:t>
            </a:fld>
            <a:endParaRPr lang="en-GB"/>
          </a:p>
        </p:txBody>
      </p:sp>
    </p:spTree>
    <p:extLst>
      <p:ext uri="{BB962C8B-B14F-4D97-AF65-F5344CB8AC3E}">
        <p14:creationId xmlns:p14="http://schemas.microsoft.com/office/powerpoint/2010/main" val="33730097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F0FB9-56DC-FA78-0501-73A441C7D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17B75-09FA-42CD-F4D6-F34101001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ECCB9-7FA4-FD8E-CE66-780AFF55F076}"/>
              </a:ext>
            </a:extLst>
          </p:cNvPr>
          <p:cNvSpPr>
            <a:spLocks noGrp="1"/>
          </p:cNvSpPr>
          <p:nvPr>
            <p:ph type="body" idx="1"/>
          </p:nvPr>
        </p:nvSpPr>
        <p:spPr/>
        <p:txBody>
          <a:bodyPr/>
          <a:lstStyle/>
          <a:p>
            <a:r>
              <a:rPr lang="en-GB" sz="1800" dirty="0">
                <a:effectLst/>
                <a:latin typeface="Segoe UI" panose="020B0502040204020203" pitchFamily="34" charset="0"/>
              </a:rPr>
              <a:t>Also just a quick reminder on where to find us!</a:t>
            </a:r>
          </a:p>
        </p:txBody>
      </p:sp>
      <p:sp>
        <p:nvSpPr>
          <p:cNvPr id="4" name="Slide Number Placeholder 3">
            <a:extLst>
              <a:ext uri="{FF2B5EF4-FFF2-40B4-BE49-F238E27FC236}">
                <a16:creationId xmlns:a16="http://schemas.microsoft.com/office/drawing/2014/main" id="{4956D456-E8B6-1254-7DDC-8CC2E8200DE4}"/>
              </a:ext>
            </a:extLst>
          </p:cNvPr>
          <p:cNvSpPr>
            <a:spLocks noGrp="1"/>
          </p:cNvSpPr>
          <p:nvPr>
            <p:ph type="sldNum" sz="quarter" idx="5"/>
          </p:nvPr>
        </p:nvSpPr>
        <p:spPr/>
        <p:txBody>
          <a:bodyPr/>
          <a:lstStyle/>
          <a:p>
            <a:fld id="{D4D20BA5-DA36-48B0-BE7A-DF2163DC5C6A}" type="slidenum">
              <a:rPr lang="en-GB" smtClean="0"/>
              <a:t>73</a:t>
            </a:fld>
            <a:endParaRPr lang="en-GB"/>
          </a:p>
        </p:txBody>
      </p:sp>
    </p:spTree>
    <p:extLst>
      <p:ext uri="{BB962C8B-B14F-4D97-AF65-F5344CB8AC3E}">
        <p14:creationId xmlns:p14="http://schemas.microsoft.com/office/powerpoint/2010/main" val="3822322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D4D20BA5-DA36-48B0-BE7A-DF2163DC5C6A}" type="slidenum">
              <a:rPr lang="en-GB" smtClean="0"/>
              <a:t>10</a:t>
            </a:fld>
            <a:endParaRPr lang="en-GB"/>
          </a:p>
        </p:txBody>
      </p:sp>
    </p:spTree>
    <p:extLst>
      <p:ext uri="{BB962C8B-B14F-4D97-AF65-F5344CB8AC3E}">
        <p14:creationId xmlns:p14="http://schemas.microsoft.com/office/powerpoint/2010/main" val="1367138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378AF-1BC3-013F-7189-F56F81E348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55EBB-01E5-1177-9870-DF2DE7537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D9AEF-25DF-83E8-65DD-6FD2E604E9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4B34AA6-2E13-0CF6-6A6B-602BA729029E}"/>
              </a:ext>
            </a:extLst>
          </p:cNvPr>
          <p:cNvSpPr>
            <a:spLocks noGrp="1"/>
          </p:cNvSpPr>
          <p:nvPr>
            <p:ph type="sldNum" sz="quarter" idx="5"/>
          </p:nvPr>
        </p:nvSpPr>
        <p:spPr/>
        <p:txBody>
          <a:bodyPr/>
          <a:lstStyle/>
          <a:p>
            <a:fld id="{D4D20BA5-DA36-48B0-BE7A-DF2163DC5C6A}" type="slidenum">
              <a:rPr lang="en-GB" smtClean="0"/>
              <a:t>11</a:t>
            </a:fld>
            <a:endParaRPr lang="en-GB"/>
          </a:p>
        </p:txBody>
      </p:sp>
    </p:spTree>
    <p:extLst>
      <p:ext uri="{BB962C8B-B14F-4D97-AF65-F5344CB8AC3E}">
        <p14:creationId xmlns:p14="http://schemas.microsoft.com/office/powerpoint/2010/main" val="2649147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E01D8-417B-F1D8-ED90-AF867510F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AFEBC-E71C-7CE8-583A-2AB1AC23F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F878F-88F0-E3AA-CEDB-A326E680AF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B13269C-6574-BC5E-EF89-F7A6F10A10B2}"/>
              </a:ext>
            </a:extLst>
          </p:cNvPr>
          <p:cNvSpPr>
            <a:spLocks noGrp="1"/>
          </p:cNvSpPr>
          <p:nvPr>
            <p:ph type="sldNum" sz="quarter" idx="5"/>
          </p:nvPr>
        </p:nvSpPr>
        <p:spPr/>
        <p:txBody>
          <a:bodyPr/>
          <a:lstStyle/>
          <a:p>
            <a:fld id="{D4D20BA5-DA36-48B0-BE7A-DF2163DC5C6A}" type="slidenum">
              <a:rPr lang="en-GB" smtClean="0"/>
              <a:t>12</a:t>
            </a:fld>
            <a:endParaRPr lang="en-GB"/>
          </a:p>
        </p:txBody>
      </p:sp>
    </p:spTree>
    <p:extLst>
      <p:ext uri="{BB962C8B-B14F-4D97-AF65-F5344CB8AC3E}">
        <p14:creationId xmlns:p14="http://schemas.microsoft.com/office/powerpoint/2010/main" val="1813315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D986-02DF-3F92-2693-05BF419820C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4548B91-C143-1B8F-D4E1-3C535A982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B4C1FDB-B3E6-39A4-4F85-2C875EB63EC7}"/>
              </a:ext>
            </a:extLst>
          </p:cNvPr>
          <p:cNvSpPr>
            <a:spLocks noGrp="1"/>
          </p:cNvSpPr>
          <p:nvPr>
            <p:ph type="dt" sz="half" idx="10"/>
          </p:nvPr>
        </p:nvSpPr>
        <p:spPr/>
        <p:txBody>
          <a:bodyPr/>
          <a:lstStyle/>
          <a:p>
            <a:fld id="{B9C35466-07B3-4DF7-AB09-31C021BD9AD5}" type="datetimeFigureOut">
              <a:rPr lang="en-GB" smtClean="0"/>
              <a:t>14/02/2025</a:t>
            </a:fld>
            <a:endParaRPr lang="en-GB"/>
          </a:p>
        </p:txBody>
      </p:sp>
      <p:sp>
        <p:nvSpPr>
          <p:cNvPr id="5" name="Footer Placeholder 4">
            <a:extLst>
              <a:ext uri="{FF2B5EF4-FFF2-40B4-BE49-F238E27FC236}">
                <a16:creationId xmlns:a16="http://schemas.microsoft.com/office/drawing/2014/main" id="{B8E2503D-E34B-7711-9924-57C69700F0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FA354A-F1D3-FFF6-4627-21AD780CA448}"/>
              </a:ext>
            </a:extLst>
          </p:cNvPr>
          <p:cNvSpPr>
            <a:spLocks noGrp="1"/>
          </p:cNvSpPr>
          <p:nvPr>
            <p:ph type="sldNum" sz="quarter" idx="12"/>
          </p:nvPr>
        </p:nvSpPr>
        <p:spPr/>
        <p:txBody>
          <a:bodyPr/>
          <a:lstStyle/>
          <a:p>
            <a:fld id="{FAEDF100-0CA2-468A-BBB1-678DEB8FF5A2}" type="slidenum">
              <a:rPr lang="en-GB" smtClean="0"/>
              <a:t>‹#›</a:t>
            </a:fld>
            <a:endParaRPr lang="en-GB"/>
          </a:p>
        </p:txBody>
      </p:sp>
    </p:spTree>
    <p:extLst>
      <p:ext uri="{BB962C8B-B14F-4D97-AF65-F5344CB8AC3E}">
        <p14:creationId xmlns:p14="http://schemas.microsoft.com/office/powerpoint/2010/main" val="2570537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7A922-2143-5E6E-B0C6-1B5D4618633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43E28D8-AC9B-1626-1D0D-76ABF205C5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17C044C-1DC0-6FF2-A3DA-2C213127CF46}"/>
              </a:ext>
            </a:extLst>
          </p:cNvPr>
          <p:cNvSpPr>
            <a:spLocks noGrp="1"/>
          </p:cNvSpPr>
          <p:nvPr>
            <p:ph type="dt" sz="half" idx="10"/>
          </p:nvPr>
        </p:nvSpPr>
        <p:spPr/>
        <p:txBody>
          <a:bodyPr/>
          <a:lstStyle/>
          <a:p>
            <a:fld id="{B9C35466-07B3-4DF7-AB09-31C021BD9AD5}" type="datetimeFigureOut">
              <a:rPr lang="en-GB" smtClean="0"/>
              <a:t>14/02/2025</a:t>
            </a:fld>
            <a:endParaRPr lang="en-GB"/>
          </a:p>
        </p:txBody>
      </p:sp>
      <p:sp>
        <p:nvSpPr>
          <p:cNvPr id="5" name="Footer Placeholder 4">
            <a:extLst>
              <a:ext uri="{FF2B5EF4-FFF2-40B4-BE49-F238E27FC236}">
                <a16:creationId xmlns:a16="http://schemas.microsoft.com/office/drawing/2014/main" id="{D677F376-3055-7AA0-F9C7-7B8A6ED4E8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DDC609-B538-3C14-605C-9085DB2EF3B3}"/>
              </a:ext>
            </a:extLst>
          </p:cNvPr>
          <p:cNvSpPr>
            <a:spLocks noGrp="1"/>
          </p:cNvSpPr>
          <p:nvPr>
            <p:ph type="sldNum" sz="quarter" idx="12"/>
          </p:nvPr>
        </p:nvSpPr>
        <p:spPr/>
        <p:txBody>
          <a:bodyPr/>
          <a:lstStyle/>
          <a:p>
            <a:fld id="{FAEDF100-0CA2-468A-BBB1-678DEB8FF5A2}" type="slidenum">
              <a:rPr lang="en-GB" smtClean="0"/>
              <a:t>‹#›</a:t>
            </a:fld>
            <a:endParaRPr lang="en-GB"/>
          </a:p>
        </p:txBody>
      </p:sp>
    </p:spTree>
    <p:extLst>
      <p:ext uri="{BB962C8B-B14F-4D97-AF65-F5344CB8AC3E}">
        <p14:creationId xmlns:p14="http://schemas.microsoft.com/office/powerpoint/2010/main" val="3731957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1A8EF-1164-7E68-2C1F-1FC4517E06E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23AE4ED-D9BA-4914-C1FA-149823EBCD6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09A2F5-D172-4079-368D-3D7081D374FC}"/>
              </a:ext>
            </a:extLst>
          </p:cNvPr>
          <p:cNvSpPr>
            <a:spLocks noGrp="1"/>
          </p:cNvSpPr>
          <p:nvPr>
            <p:ph type="dt" sz="half" idx="10"/>
          </p:nvPr>
        </p:nvSpPr>
        <p:spPr/>
        <p:txBody>
          <a:bodyPr/>
          <a:lstStyle/>
          <a:p>
            <a:fld id="{B9C35466-07B3-4DF7-AB09-31C021BD9AD5}" type="datetimeFigureOut">
              <a:rPr lang="en-GB" smtClean="0"/>
              <a:t>14/02/2025</a:t>
            </a:fld>
            <a:endParaRPr lang="en-GB"/>
          </a:p>
        </p:txBody>
      </p:sp>
      <p:sp>
        <p:nvSpPr>
          <p:cNvPr id="5" name="Footer Placeholder 4">
            <a:extLst>
              <a:ext uri="{FF2B5EF4-FFF2-40B4-BE49-F238E27FC236}">
                <a16:creationId xmlns:a16="http://schemas.microsoft.com/office/drawing/2014/main" id="{9745E060-EB15-E5E9-B687-8BA3EC00A5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901C59-1C7B-978E-F6E9-39F6A9A6BC60}"/>
              </a:ext>
            </a:extLst>
          </p:cNvPr>
          <p:cNvSpPr>
            <a:spLocks noGrp="1"/>
          </p:cNvSpPr>
          <p:nvPr>
            <p:ph type="sldNum" sz="quarter" idx="12"/>
          </p:nvPr>
        </p:nvSpPr>
        <p:spPr/>
        <p:txBody>
          <a:bodyPr/>
          <a:lstStyle/>
          <a:p>
            <a:fld id="{FAEDF100-0CA2-468A-BBB1-678DEB8FF5A2}" type="slidenum">
              <a:rPr lang="en-GB" smtClean="0"/>
              <a:t>‹#›</a:t>
            </a:fld>
            <a:endParaRPr lang="en-GB"/>
          </a:p>
        </p:txBody>
      </p:sp>
    </p:spTree>
    <p:extLst>
      <p:ext uri="{BB962C8B-B14F-4D97-AF65-F5344CB8AC3E}">
        <p14:creationId xmlns:p14="http://schemas.microsoft.com/office/powerpoint/2010/main" val="2419188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4" name="Google Shape;14;p3"/>
          <p:cNvSpPr txBox="1">
            <a:spLocks noGrp="1"/>
          </p:cNvSpPr>
          <p:nvPr>
            <p:ph type="ctrTitle"/>
          </p:nvPr>
        </p:nvSpPr>
        <p:spPr>
          <a:xfrm>
            <a:off x="1350400" y="3330333"/>
            <a:ext cx="66000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 name="Google Shape;15;p3"/>
          <p:cNvSpPr txBox="1">
            <a:spLocks noGrp="1"/>
          </p:cNvSpPr>
          <p:nvPr>
            <p:ph type="subTitle" idx="1"/>
          </p:nvPr>
        </p:nvSpPr>
        <p:spPr>
          <a:xfrm>
            <a:off x="1350400" y="4904336"/>
            <a:ext cx="66000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000"/>
              <a:buNone/>
              <a:defRPr>
                <a:solidFill>
                  <a:srgbClr val="000000"/>
                </a:solidFill>
              </a:defRPr>
            </a:lvl1pPr>
            <a:lvl2pPr lvl="1" rtl="0">
              <a:spcBef>
                <a:spcPts val="0"/>
              </a:spcBef>
              <a:spcAft>
                <a:spcPts val="0"/>
              </a:spcAft>
              <a:buClr>
                <a:srgbClr val="000000"/>
              </a:buClr>
              <a:buSzPts val="2000"/>
              <a:buNone/>
              <a:defRPr>
                <a:solidFill>
                  <a:srgbClr val="000000"/>
                </a:solidFill>
              </a:defRPr>
            </a:lvl2pPr>
            <a:lvl3pPr lvl="2" rtl="0">
              <a:spcBef>
                <a:spcPts val="0"/>
              </a:spcBef>
              <a:spcAft>
                <a:spcPts val="0"/>
              </a:spcAft>
              <a:buClr>
                <a:srgbClr val="000000"/>
              </a:buClr>
              <a:buSzPts val="2000"/>
              <a:buNone/>
              <a:defRPr>
                <a:solidFill>
                  <a:srgbClr val="000000"/>
                </a:solidFill>
              </a:defRPr>
            </a:lvl3pPr>
            <a:lvl4pPr lvl="3" rtl="0">
              <a:spcBef>
                <a:spcPts val="0"/>
              </a:spcBef>
              <a:spcAft>
                <a:spcPts val="0"/>
              </a:spcAft>
              <a:buClr>
                <a:srgbClr val="000000"/>
              </a:buClr>
              <a:buSzPts val="2000"/>
              <a:buNone/>
              <a:defRPr>
                <a:solidFill>
                  <a:srgbClr val="000000"/>
                </a:solidFill>
              </a:defRPr>
            </a:lvl4pPr>
            <a:lvl5pPr lvl="4" rtl="0">
              <a:spcBef>
                <a:spcPts val="0"/>
              </a:spcBef>
              <a:spcAft>
                <a:spcPts val="0"/>
              </a:spcAft>
              <a:buClr>
                <a:srgbClr val="000000"/>
              </a:buClr>
              <a:buSzPts val="2000"/>
              <a:buNone/>
              <a:defRPr>
                <a:solidFill>
                  <a:srgbClr val="000000"/>
                </a:solidFill>
              </a:defRPr>
            </a:lvl5pPr>
            <a:lvl6pPr lvl="5" rtl="0">
              <a:spcBef>
                <a:spcPts val="0"/>
              </a:spcBef>
              <a:spcAft>
                <a:spcPts val="0"/>
              </a:spcAft>
              <a:buClr>
                <a:srgbClr val="000000"/>
              </a:buClr>
              <a:buSzPts val="2000"/>
              <a:buNone/>
              <a:defRPr>
                <a:solidFill>
                  <a:srgbClr val="000000"/>
                </a:solidFill>
              </a:defRPr>
            </a:lvl6pPr>
            <a:lvl7pPr lvl="6" rtl="0">
              <a:spcBef>
                <a:spcPts val="0"/>
              </a:spcBef>
              <a:spcAft>
                <a:spcPts val="0"/>
              </a:spcAft>
              <a:buClr>
                <a:srgbClr val="000000"/>
              </a:buClr>
              <a:buSzPts val="2000"/>
              <a:buNone/>
              <a:defRPr>
                <a:solidFill>
                  <a:srgbClr val="000000"/>
                </a:solidFill>
              </a:defRPr>
            </a:lvl7pPr>
            <a:lvl8pPr lvl="7" rtl="0">
              <a:spcBef>
                <a:spcPts val="0"/>
              </a:spcBef>
              <a:spcAft>
                <a:spcPts val="0"/>
              </a:spcAft>
              <a:buClr>
                <a:srgbClr val="000000"/>
              </a:buClr>
              <a:buSzPts val="2000"/>
              <a:buNone/>
              <a:defRPr>
                <a:solidFill>
                  <a:srgbClr val="000000"/>
                </a:solidFill>
              </a:defRPr>
            </a:lvl8pPr>
            <a:lvl9pPr lvl="8" rtl="0">
              <a:spcBef>
                <a:spcPts val="0"/>
              </a:spcBef>
              <a:spcAft>
                <a:spcPts val="0"/>
              </a:spcAft>
              <a:buClr>
                <a:srgbClr val="000000"/>
              </a:buClr>
              <a:buSzPts val="2000"/>
              <a:buNone/>
              <a:defRPr>
                <a:solidFill>
                  <a:srgbClr val="000000"/>
                </a:solidFill>
              </a:defRPr>
            </a:lvl9pPr>
          </a:lstStyle>
          <a:p>
            <a:endParaRPr/>
          </a:p>
        </p:txBody>
      </p:sp>
      <p:pic>
        <p:nvPicPr>
          <p:cNvPr id="1026" name="Picture 2" descr="curve part presentation"/>
          <p:cNvPicPr>
            <a:picLocks noChangeAspect="1" noChangeArrowheads="1"/>
          </p:cNvPicPr>
          <p:nvPr userDrawn="1"/>
        </p:nvPicPr>
        <p:blipFill>
          <a:blip r:embed="rId2">
            <a:clrChange>
              <a:clrFrom>
                <a:srgbClr val="FFFFFF"/>
              </a:clrFrom>
              <a:clrTo>
                <a:srgbClr val="FFFFFF">
                  <a:alpha val="0"/>
                </a:srgbClr>
              </a:clrTo>
            </a:clrChange>
            <a:lum bright="40000" contrast="-40000"/>
            <a:extLst>
              <a:ext uri="{28A0092B-C50C-407E-A947-70E740481C1C}">
                <a14:useLocalDpi xmlns:a14="http://schemas.microsoft.com/office/drawing/2010/main" val="0"/>
              </a:ext>
            </a:extLst>
          </a:blip>
          <a:srcRect l="67589"/>
          <a:stretch>
            <a:fillRect/>
          </a:stretch>
        </p:blipFill>
        <p:spPr bwMode="auto">
          <a:xfrm>
            <a:off x="9378314" y="0"/>
            <a:ext cx="2813687"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68155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9B82D-CBBB-22AD-996E-D97B6F1B327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D4041CF-4738-9E47-6710-3F42ADAB310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D2C6C88-1640-0B0B-F425-54E964E69887}"/>
              </a:ext>
            </a:extLst>
          </p:cNvPr>
          <p:cNvSpPr>
            <a:spLocks noGrp="1"/>
          </p:cNvSpPr>
          <p:nvPr>
            <p:ph type="dt" sz="half" idx="10"/>
          </p:nvPr>
        </p:nvSpPr>
        <p:spPr/>
        <p:txBody>
          <a:bodyPr/>
          <a:lstStyle/>
          <a:p>
            <a:fld id="{B9C35466-07B3-4DF7-AB09-31C021BD9AD5}" type="datetimeFigureOut">
              <a:rPr lang="en-GB" smtClean="0"/>
              <a:t>14/02/2025</a:t>
            </a:fld>
            <a:endParaRPr lang="en-GB"/>
          </a:p>
        </p:txBody>
      </p:sp>
      <p:sp>
        <p:nvSpPr>
          <p:cNvPr id="5" name="Footer Placeholder 4">
            <a:extLst>
              <a:ext uri="{FF2B5EF4-FFF2-40B4-BE49-F238E27FC236}">
                <a16:creationId xmlns:a16="http://schemas.microsoft.com/office/drawing/2014/main" id="{6871AC71-51FD-0549-52DD-31C6737C18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27AF7C-3AF8-017D-050C-7FE0562D5CB8}"/>
              </a:ext>
            </a:extLst>
          </p:cNvPr>
          <p:cNvSpPr>
            <a:spLocks noGrp="1"/>
          </p:cNvSpPr>
          <p:nvPr>
            <p:ph type="sldNum" sz="quarter" idx="12"/>
          </p:nvPr>
        </p:nvSpPr>
        <p:spPr/>
        <p:txBody>
          <a:bodyPr/>
          <a:lstStyle/>
          <a:p>
            <a:fld id="{FAEDF100-0CA2-468A-BBB1-678DEB8FF5A2}" type="slidenum">
              <a:rPr lang="en-GB" smtClean="0"/>
              <a:t>‹#›</a:t>
            </a:fld>
            <a:endParaRPr lang="en-GB"/>
          </a:p>
        </p:txBody>
      </p:sp>
    </p:spTree>
    <p:extLst>
      <p:ext uri="{BB962C8B-B14F-4D97-AF65-F5344CB8AC3E}">
        <p14:creationId xmlns:p14="http://schemas.microsoft.com/office/powerpoint/2010/main" val="399889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5209-A96D-3AF8-85AD-9C6FD497D74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C18E6A4-0F66-8648-AEDA-50B2326C92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CD1A0ED-F360-8CE5-1AD3-7A4AB2EEAB0F}"/>
              </a:ext>
            </a:extLst>
          </p:cNvPr>
          <p:cNvSpPr>
            <a:spLocks noGrp="1"/>
          </p:cNvSpPr>
          <p:nvPr>
            <p:ph type="dt" sz="half" idx="10"/>
          </p:nvPr>
        </p:nvSpPr>
        <p:spPr/>
        <p:txBody>
          <a:bodyPr/>
          <a:lstStyle/>
          <a:p>
            <a:fld id="{B9C35466-07B3-4DF7-AB09-31C021BD9AD5}" type="datetimeFigureOut">
              <a:rPr lang="en-GB" smtClean="0"/>
              <a:t>14/02/2025</a:t>
            </a:fld>
            <a:endParaRPr lang="en-GB"/>
          </a:p>
        </p:txBody>
      </p:sp>
      <p:sp>
        <p:nvSpPr>
          <p:cNvPr id="5" name="Footer Placeholder 4">
            <a:extLst>
              <a:ext uri="{FF2B5EF4-FFF2-40B4-BE49-F238E27FC236}">
                <a16:creationId xmlns:a16="http://schemas.microsoft.com/office/drawing/2014/main" id="{295A294F-4937-DAB4-8814-BA93DEFD63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58F94E-4727-F98B-553A-41E8D701D543}"/>
              </a:ext>
            </a:extLst>
          </p:cNvPr>
          <p:cNvSpPr>
            <a:spLocks noGrp="1"/>
          </p:cNvSpPr>
          <p:nvPr>
            <p:ph type="sldNum" sz="quarter" idx="12"/>
          </p:nvPr>
        </p:nvSpPr>
        <p:spPr/>
        <p:txBody>
          <a:bodyPr/>
          <a:lstStyle/>
          <a:p>
            <a:fld id="{FAEDF100-0CA2-468A-BBB1-678DEB8FF5A2}" type="slidenum">
              <a:rPr lang="en-GB" smtClean="0"/>
              <a:t>‹#›</a:t>
            </a:fld>
            <a:endParaRPr lang="en-GB"/>
          </a:p>
        </p:txBody>
      </p:sp>
    </p:spTree>
    <p:extLst>
      <p:ext uri="{BB962C8B-B14F-4D97-AF65-F5344CB8AC3E}">
        <p14:creationId xmlns:p14="http://schemas.microsoft.com/office/powerpoint/2010/main" val="364154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40105-329C-0CAE-4343-CD459BE0035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1FF8582-F2AB-3D8D-2B48-9E702EE94E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CA344B2-27B6-D18B-8888-D9DFE31D338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91D5F55-61F6-5C9A-1927-63EDE0737E2E}"/>
              </a:ext>
            </a:extLst>
          </p:cNvPr>
          <p:cNvSpPr>
            <a:spLocks noGrp="1"/>
          </p:cNvSpPr>
          <p:nvPr>
            <p:ph type="dt" sz="half" idx="10"/>
          </p:nvPr>
        </p:nvSpPr>
        <p:spPr/>
        <p:txBody>
          <a:bodyPr/>
          <a:lstStyle/>
          <a:p>
            <a:fld id="{B9C35466-07B3-4DF7-AB09-31C021BD9AD5}" type="datetimeFigureOut">
              <a:rPr lang="en-GB" smtClean="0"/>
              <a:t>14/02/2025</a:t>
            </a:fld>
            <a:endParaRPr lang="en-GB"/>
          </a:p>
        </p:txBody>
      </p:sp>
      <p:sp>
        <p:nvSpPr>
          <p:cNvPr id="6" name="Footer Placeholder 5">
            <a:extLst>
              <a:ext uri="{FF2B5EF4-FFF2-40B4-BE49-F238E27FC236}">
                <a16:creationId xmlns:a16="http://schemas.microsoft.com/office/drawing/2014/main" id="{7CB27028-71B3-BB97-8A50-1851620F66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24785C-D60D-74AF-8A37-DBD5C9FA67B2}"/>
              </a:ext>
            </a:extLst>
          </p:cNvPr>
          <p:cNvSpPr>
            <a:spLocks noGrp="1"/>
          </p:cNvSpPr>
          <p:nvPr>
            <p:ph type="sldNum" sz="quarter" idx="12"/>
          </p:nvPr>
        </p:nvSpPr>
        <p:spPr/>
        <p:txBody>
          <a:bodyPr/>
          <a:lstStyle/>
          <a:p>
            <a:fld id="{FAEDF100-0CA2-468A-BBB1-678DEB8FF5A2}" type="slidenum">
              <a:rPr lang="en-GB" smtClean="0"/>
              <a:t>‹#›</a:t>
            </a:fld>
            <a:endParaRPr lang="en-GB"/>
          </a:p>
        </p:txBody>
      </p:sp>
    </p:spTree>
    <p:extLst>
      <p:ext uri="{BB962C8B-B14F-4D97-AF65-F5344CB8AC3E}">
        <p14:creationId xmlns:p14="http://schemas.microsoft.com/office/powerpoint/2010/main" val="3020364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8853-CB68-D64F-BFB2-1E4164C7565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BDA0B47-A620-D1B2-4C86-4F56C1B901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B834490-606D-665F-D2BF-D3F5AFCBAD4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4EC88EF-B76A-C271-34E7-77B5755A5C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3B9309A-7E4F-6E46-153C-A351A3AEE33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C1808C6-D535-D578-78CA-58CAA71FE9F4}"/>
              </a:ext>
            </a:extLst>
          </p:cNvPr>
          <p:cNvSpPr>
            <a:spLocks noGrp="1"/>
          </p:cNvSpPr>
          <p:nvPr>
            <p:ph type="dt" sz="half" idx="10"/>
          </p:nvPr>
        </p:nvSpPr>
        <p:spPr/>
        <p:txBody>
          <a:bodyPr/>
          <a:lstStyle/>
          <a:p>
            <a:fld id="{B9C35466-07B3-4DF7-AB09-31C021BD9AD5}" type="datetimeFigureOut">
              <a:rPr lang="en-GB" smtClean="0"/>
              <a:t>14/02/2025</a:t>
            </a:fld>
            <a:endParaRPr lang="en-GB"/>
          </a:p>
        </p:txBody>
      </p:sp>
      <p:sp>
        <p:nvSpPr>
          <p:cNvPr id="8" name="Footer Placeholder 7">
            <a:extLst>
              <a:ext uri="{FF2B5EF4-FFF2-40B4-BE49-F238E27FC236}">
                <a16:creationId xmlns:a16="http://schemas.microsoft.com/office/drawing/2014/main" id="{C3425EAA-43C9-2764-C3A9-2149BFBE602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B18835-D1CB-28D8-2F1C-F899F3AA11E4}"/>
              </a:ext>
            </a:extLst>
          </p:cNvPr>
          <p:cNvSpPr>
            <a:spLocks noGrp="1"/>
          </p:cNvSpPr>
          <p:nvPr>
            <p:ph type="sldNum" sz="quarter" idx="12"/>
          </p:nvPr>
        </p:nvSpPr>
        <p:spPr/>
        <p:txBody>
          <a:bodyPr/>
          <a:lstStyle/>
          <a:p>
            <a:fld id="{FAEDF100-0CA2-468A-BBB1-678DEB8FF5A2}" type="slidenum">
              <a:rPr lang="en-GB" smtClean="0"/>
              <a:t>‹#›</a:t>
            </a:fld>
            <a:endParaRPr lang="en-GB"/>
          </a:p>
        </p:txBody>
      </p:sp>
    </p:spTree>
    <p:extLst>
      <p:ext uri="{BB962C8B-B14F-4D97-AF65-F5344CB8AC3E}">
        <p14:creationId xmlns:p14="http://schemas.microsoft.com/office/powerpoint/2010/main" val="1685336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610E0-8221-1A2D-D040-62EB26790DF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4A8B814-3957-B903-3C7F-DA4708F07A8A}"/>
              </a:ext>
            </a:extLst>
          </p:cNvPr>
          <p:cNvSpPr>
            <a:spLocks noGrp="1"/>
          </p:cNvSpPr>
          <p:nvPr>
            <p:ph type="dt" sz="half" idx="10"/>
          </p:nvPr>
        </p:nvSpPr>
        <p:spPr/>
        <p:txBody>
          <a:bodyPr/>
          <a:lstStyle/>
          <a:p>
            <a:fld id="{B9C35466-07B3-4DF7-AB09-31C021BD9AD5}" type="datetimeFigureOut">
              <a:rPr lang="en-GB" smtClean="0"/>
              <a:t>14/02/2025</a:t>
            </a:fld>
            <a:endParaRPr lang="en-GB"/>
          </a:p>
        </p:txBody>
      </p:sp>
      <p:sp>
        <p:nvSpPr>
          <p:cNvPr id="4" name="Footer Placeholder 3">
            <a:extLst>
              <a:ext uri="{FF2B5EF4-FFF2-40B4-BE49-F238E27FC236}">
                <a16:creationId xmlns:a16="http://schemas.microsoft.com/office/drawing/2014/main" id="{545232E7-A1B7-BB20-3C73-9BA1B51F9EA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38F81E0-535B-31E9-D9CE-A3A166E838FA}"/>
              </a:ext>
            </a:extLst>
          </p:cNvPr>
          <p:cNvSpPr>
            <a:spLocks noGrp="1"/>
          </p:cNvSpPr>
          <p:nvPr>
            <p:ph type="sldNum" sz="quarter" idx="12"/>
          </p:nvPr>
        </p:nvSpPr>
        <p:spPr/>
        <p:txBody>
          <a:bodyPr/>
          <a:lstStyle/>
          <a:p>
            <a:fld id="{FAEDF100-0CA2-468A-BBB1-678DEB8FF5A2}" type="slidenum">
              <a:rPr lang="en-GB" smtClean="0"/>
              <a:t>‹#›</a:t>
            </a:fld>
            <a:endParaRPr lang="en-GB"/>
          </a:p>
        </p:txBody>
      </p:sp>
    </p:spTree>
    <p:extLst>
      <p:ext uri="{BB962C8B-B14F-4D97-AF65-F5344CB8AC3E}">
        <p14:creationId xmlns:p14="http://schemas.microsoft.com/office/powerpoint/2010/main" val="350489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B93A7F-4B31-CFE3-00E3-3FD15BF3003A}"/>
              </a:ext>
            </a:extLst>
          </p:cNvPr>
          <p:cNvSpPr>
            <a:spLocks noGrp="1"/>
          </p:cNvSpPr>
          <p:nvPr>
            <p:ph type="dt" sz="half" idx="10"/>
          </p:nvPr>
        </p:nvSpPr>
        <p:spPr/>
        <p:txBody>
          <a:bodyPr/>
          <a:lstStyle/>
          <a:p>
            <a:fld id="{B9C35466-07B3-4DF7-AB09-31C021BD9AD5}" type="datetimeFigureOut">
              <a:rPr lang="en-GB" smtClean="0"/>
              <a:t>14/02/2025</a:t>
            </a:fld>
            <a:endParaRPr lang="en-GB"/>
          </a:p>
        </p:txBody>
      </p:sp>
      <p:sp>
        <p:nvSpPr>
          <p:cNvPr id="3" name="Footer Placeholder 2">
            <a:extLst>
              <a:ext uri="{FF2B5EF4-FFF2-40B4-BE49-F238E27FC236}">
                <a16:creationId xmlns:a16="http://schemas.microsoft.com/office/drawing/2014/main" id="{52EDA08B-A4BB-5F1C-403C-E54124EF0B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B43012-CF4B-44CB-DA8C-56B01A4A4CDF}"/>
              </a:ext>
            </a:extLst>
          </p:cNvPr>
          <p:cNvSpPr>
            <a:spLocks noGrp="1"/>
          </p:cNvSpPr>
          <p:nvPr>
            <p:ph type="sldNum" sz="quarter" idx="12"/>
          </p:nvPr>
        </p:nvSpPr>
        <p:spPr/>
        <p:txBody>
          <a:bodyPr/>
          <a:lstStyle/>
          <a:p>
            <a:fld id="{FAEDF100-0CA2-468A-BBB1-678DEB8FF5A2}" type="slidenum">
              <a:rPr lang="en-GB" smtClean="0"/>
              <a:t>‹#›</a:t>
            </a:fld>
            <a:endParaRPr lang="en-GB"/>
          </a:p>
        </p:txBody>
      </p:sp>
    </p:spTree>
    <p:extLst>
      <p:ext uri="{BB962C8B-B14F-4D97-AF65-F5344CB8AC3E}">
        <p14:creationId xmlns:p14="http://schemas.microsoft.com/office/powerpoint/2010/main" val="218418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66D8-0299-D4F9-F4B4-FE06DB0E49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0103740-7632-8559-67E6-634B19EBC7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865E7A4-3084-E0C9-A0DF-B3B495DE0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577209-99CE-A2BE-6335-1FFF3376B3BE}"/>
              </a:ext>
            </a:extLst>
          </p:cNvPr>
          <p:cNvSpPr>
            <a:spLocks noGrp="1"/>
          </p:cNvSpPr>
          <p:nvPr>
            <p:ph type="dt" sz="half" idx="10"/>
          </p:nvPr>
        </p:nvSpPr>
        <p:spPr/>
        <p:txBody>
          <a:bodyPr/>
          <a:lstStyle/>
          <a:p>
            <a:fld id="{B9C35466-07B3-4DF7-AB09-31C021BD9AD5}" type="datetimeFigureOut">
              <a:rPr lang="en-GB" smtClean="0"/>
              <a:t>14/02/2025</a:t>
            </a:fld>
            <a:endParaRPr lang="en-GB"/>
          </a:p>
        </p:txBody>
      </p:sp>
      <p:sp>
        <p:nvSpPr>
          <p:cNvPr id="6" name="Footer Placeholder 5">
            <a:extLst>
              <a:ext uri="{FF2B5EF4-FFF2-40B4-BE49-F238E27FC236}">
                <a16:creationId xmlns:a16="http://schemas.microsoft.com/office/drawing/2014/main" id="{22E5FF5F-163C-B98E-9813-F0ED9AD346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50C6F-1D72-BED5-D0B1-1028D9CED331}"/>
              </a:ext>
            </a:extLst>
          </p:cNvPr>
          <p:cNvSpPr>
            <a:spLocks noGrp="1"/>
          </p:cNvSpPr>
          <p:nvPr>
            <p:ph type="sldNum" sz="quarter" idx="12"/>
          </p:nvPr>
        </p:nvSpPr>
        <p:spPr/>
        <p:txBody>
          <a:bodyPr/>
          <a:lstStyle/>
          <a:p>
            <a:fld id="{FAEDF100-0CA2-468A-BBB1-678DEB8FF5A2}" type="slidenum">
              <a:rPr lang="en-GB" smtClean="0"/>
              <a:t>‹#›</a:t>
            </a:fld>
            <a:endParaRPr lang="en-GB"/>
          </a:p>
        </p:txBody>
      </p:sp>
    </p:spTree>
    <p:extLst>
      <p:ext uri="{BB962C8B-B14F-4D97-AF65-F5344CB8AC3E}">
        <p14:creationId xmlns:p14="http://schemas.microsoft.com/office/powerpoint/2010/main" val="2565383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4257-847E-958B-9A0B-BDF266E363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454B141-9755-8590-6903-F2F741F737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997FD4-587F-A10A-D9F9-1925CFF9FD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20D75A-5F9A-CCDB-862C-D3BAD260DB95}"/>
              </a:ext>
            </a:extLst>
          </p:cNvPr>
          <p:cNvSpPr>
            <a:spLocks noGrp="1"/>
          </p:cNvSpPr>
          <p:nvPr>
            <p:ph type="dt" sz="half" idx="10"/>
          </p:nvPr>
        </p:nvSpPr>
        <p:spPr/>
        <p:txBody>
          <a:bodyPr/>
          <a:lstStyle/>
          <a:p>
            <a:fld id="{B9C35466-07B3-4DF7-AB09-31C021BD9AD5}" type="datetimeFigureOut">
              <a:rPr lang="en-GB" smtClean="0"/>
              <a:t>14/02/2025</a:t>
            </a:fld>
            <a:endParaRPr lang="en-GB"/>
          </a:p>
        </p:txBody>
      </p:sp>
      <p:sp>
        <p:nvSpPr>
          <p:cNvPr id="6" name="Footer Placeholder 5">
            <a:extLst>
              <a:ext uri="{FF2B5EF4-FFF2-40B4-BE49-F238E27FC236}">
                <a16:creationId xmlns:a16="http://schemas.microsoft.com/office/drawing/2014/main" id="{294F95DA-29CE-D7B3-C33A-01F81758BA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0CD950-1776-C356-1BD8-076824C4C620}"/>
              </a:ext>
            </a:extLst>
          </p:cNvPr>
          <p:cNvSpPr>
            <a:spLocks noGrp="1"/>
          </p:cNvSpPr>
          <p:nvPr>
            <p:ph type="sldNum" sz="quarter" idx="12"/>
          </p:nvPr>
        </p:nvSpPr>
        <p:spPr/>
        <p:txBody>
          <a:bodyPr/>
          <a:lstStyle/>
          <a:p>
            <a:fld id="{FAEDF100-0CA2-468A-BBB1-678DEB8FF5A2}" type="slidenum">
              <a:rPr lang="en-GB" smtClean="0"/>
              <a:t>‹#›</a:t>
            </a:fld>
            <a:endParaRPr lang="en-GB"/>
          </a:p>
        </p:txBody>
      </p:sp>
    </p:spTree>
    <p:extLst>
      <p:ext uri="{BB962C8B-B14F-4D97-AF65-F5344CB8AC3E}">
        <p14:creationId xmlns:p14="http://schemas.microsoft.com/office/powerpoint/2010/main" val="3103098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7216F-C1F2-FA7E-2881-E2C86CB3A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5550906-D8F0-F40E-7C85-2C9C617B10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DA5B835-2631-A33F-3141-298258D03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C35466-07B3-4DF7-AB09-31C021BD9AD5}" type="datetimeFigureOut">
              <a:rPr lang="en-GB" smtClean="0"/>
              <a:t>14/02/2025</a:t>
            </a:fld>
            <a:endParaRPr lang="en-GB"/>
          </a:p>
        </p:txBody>
      </p:sp>
      <p:sp>
        <p:nvSpPr>
          <p:cNvPr id="5" name="Footer Placeholder 4">
            <a:extLst>
              <a:ext uri="{FF2B5EF4-FFF2-40B4-BE49-F238E27FC236}">
                <a16:creationId xmlns:a16="http://schemas.microsoft.com/office/drawing/2014/main" id="{14BABCCD-250D-459E-8439-9781407871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57F1F5B-1A03-7532-06EC-8D5D03A9D3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EDF100-0CA2-468A-BBB1-678DEB8FF5A2}" type="slidenum">
              <a:rPr lang="en-GB" smtClean="0"/>
              <a:t>‹#›</a:t>
            </a:fld>
            <a:endParaRPr lang="en-GB"/>
          </a:p>
        </p:txBody>
      </p:sp>
    </p:spTree>
    <p:extLst>
      <p:ext uri="{BB962C8B-B14F-4D97-AF65-F5344CB8AC3E}">
        <p14:creationId xmlns:p14="http://schemas.microsoft.com/office/powerpoint/2010/main" val="3724065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diagramColors" Target="../diagrams/colors2.xml"/><Relationship Id="rId12" Type="http://schemas.microsoft.com/office/2007/relationships/hdphoto" Target="../media/hdphoto3.wdp"/><Relationship Id="rId17" Type="http://schemas.microsoft.com/office/2007/relationships/hdphoto" Target="../media/hdphoto5.wdp"/><Relationship Id="rId2" Type="http://schemas.openxmlformats.org/officeDocument/2006/relationships/notesSlide" Target="../notesSlides/notesSlide10.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0.png"/><Relationship Id="rId5" Type="http://schemas.openxmlformats.org/officeDocument/2006/relationships/diagramLayout" Target="../diagrams/layout2.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diagramData" Target="../diagrams/data2.xml"/><Relationship Id="rId9" Type="http://schemas.openxmlformats.org/officeDocument/2006/relationships/image" Target="../media/image9.png"/><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6.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1.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4.png"/><Relationship Id="rId3" Type="http://schemas.openxmlformats.org/officeDocument/2006/relationships/image" Target="../media/image6.png"/><Relationship Id="rId21" Type="http://schemas.openxmlformats.org/officeDocument/2006/relationships/image" Target="../media/image37.svg"/><Relationship Id="rId7" Type="http://schemas.openxmlformats.org/officeDocument/2006/relationships/image" Target="../media/image29.svg"/><Relationship Id="rId12" Type="http://schemas.openxmlformats.org/officeDocument/2006/relationships/image" Target="../media/image26.png"/><Relationship Id="rId17" Type="http://schemas.openxmlformats.org/officeDocument/2006/relationships/image" Target="../media/image21.svg"/><Relationship Id="rId2" Type="http://schemas.openxmlformats.org/officeDocument/2006/relationships/notesSlide" Target="../notesSlides/notesSlide19.xml"/><Relationship Id="rId16" Type="http://schemas.openxmlformats.org/officeDocument/2006/relationships/image" Target="../media/image20.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5.svg"/><Relationship Id="rId5" Type="http://schemas.openxmlformats.org/officeDocument/2006/relationships/image" Target="../media/image31.svg"/><Relationship Id="rId15" Type="http://schemas.openxmlformats.org/officeDocument/2006/relationships/image" Target="../media/image33.svg"/><Relationship Id="rId10" Type="http://schemas.openxmlformats.org/officeDocument/2006/relationships/image" Target="../media/image24.png"/><Relationship Id="rId19" Type="http://schemas.openxmlformats.org/officeDocument/2006/relationships/image" Target="../media/image35.svg"/><Relationship Id="rId4" Type="http://schemas.openxmlformats.org/officeDocument/2006/relationships/image" Target="../media/image30.png"/><Relationship Id="rId9" Type="http://schemas.openxmlformats.org/officeDocument/2006/relationships/image" Target="../media/image23.svg"/><Relationship Id="rId1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9.svg"/><Relationship Id="rId3" Type="http://schemas.openxmlformats.org/officeDocument/2006/relationships/image" Target="../media/image6.png"/><Relationship Id="rId7" Type="http://schemas.openxmlformats.org/officeDocument/2006/relationships/image" Target="../media/image21.svg"/><Relationship Id="rId12" Type="http://schemas.openxmlformats.org/officeDocument/2006/relationships/image" Target="../media/image38.png"/><Relationship Id="rId17" Type="http://schemas.openxmlformats.org/officeDocument/2006/relationships/image" Target="../media/image37.svg"/><Relationship Id="rId2" Type="http://schemas.openxmlformats.org/officeDocument/2006/relationships/notesSlide" Target="../notesSlides/notesSlide20.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image" Target="../media/image31.svg"/><Relationship Id="rId15" Type="http://schemas.openxmlformats.org/officeDocument/2006/relationships/image" Target="../media/image33.svg"/><Relationship Id="rId10" Type="http://schemas.openxmlformats.org/officeDocument/2006/relationships/image" Target="../media/image22.png"/><Relationship Id="rId4" Type="http://schemas.openxmlformats.org/officeDocument/2006/relationships/image" Target="../media/image30.png"/><Relationship Id="rId9" Type="http://schemas.openxmlformats.org/officeDocument/2006/relationships/image" Target="../media/image29.svg"/><Relationship Id="rId1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9.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6.png"/><Relationship Id="rId10" Type="http://schemas.openxmlformats.org/officeDocument/2006/relationships/image" Target="../media/image21.svg"/><Relationship Id="rId4" Type="http://schemas.openxmlformats.org/officeDocument/2006/relationships/image" Target="../media/image23.svg"/><Relationship Id="rId9" Type="http://schemas.openxmlformats.org/officeDocument/2006/relationships/image" Target="../media/image20.png"/><Relationship Id="rId14" Type="http://schemas.openxmlformats.org/officeDocument/2006/relationships/image" Target="../media/image31.sv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3.svg"/></Relationships>
</file>

<file path=ppt/slides/_rels/slide3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dashboard.mailerlite.com/forms/1118744/133525586866865391/share"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8.wdp"/><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67.png"/><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7.wdp"/></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9.wdp"/></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4.png"/><Relationship Id="rId4" Type="http://schemas.microsoft.com/office/2007/relationships/hdphoto" Target="../media/hdphoto9.wdp"/></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5.png"/><Relationship Id="rId4"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83.png"/><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63.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Cyber@gov.im"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mailto:sers@gov.im" TargetMode="External"/><Relationship Id="rId4" Type="http://schemas.openxmlformats.org/officeDocument/2006/relationships/hyperlink" Target="https://csc.gov.im/"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dashboard.mailerlite.com/forms/1118744/133525586866865391/shar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4C3FA1B1-4B0F-59C9-A78E-094D5486C6B0}"/>
              </a:ext>
            </a:extLst>
          </p:cNvPr>
          <p:cNvSpPr/>
          <p:nvPr/>
        </p:nvSpPr>
        <p:spPr>
          <a:xfrm>
            <a:off x="0" y="-323851"/>
            <a:ext cx="12192000" cy="7505701"/>
          </a:xfrm>
          <a:custGeom>
            <a:avLst/>
            <a:gdLst/>
            <a:ahLst/>
            <a:cxnLst/>
            <a:rect l="l" t="t" r="r" b="b"/>
            <a:pathLst>
              <a:path w="18288000" h="12961620">
                <a:moveTo>
                  <a:pt x="0" y="0"/>
                </a:moveTo>
                <a:lnTo>
                  <a:pt x="18288000" y="0"/>
                </a:lnTo>
                <a:lnTo>
                  <a:pt x="18288000" y="12961620"/>
                </a:lnTo>
                <a:lnTo>
                  <a:pt x="0" y="12961620"/>
                </a:lnTo>
                <a:lnTo>
                  <a:pt x="0" y="0"/>
                </a:lnTo>
                <a:close/>
              </a:path>
            </a:pathLst>
          </a:custGeom>
          <a:blipFill>
            <a:blip r:embed="rId2"/>
            <a:stretch>
              <a:fillRect t="-14068" b="-1058"/>
            </a:stretch>
          </a:blipFill>
        </p:spPr>
        <p:txBody>
          <a:bodyPr/>
          <a:lstStyle/>
          <a:p>
            <a:endParaRPr lang="en-GB" sz="1200" dirty="0"/>
          </a:p>
        </p:txBody>
      </p:sp>
      <p:sp>
        <p:nvSpPr>
          <p:cNvPr id="2" name="Title 1">
            <a:extLst>
              <a:ext uri="{FF2B5EF4-FFF2-40B4-BE49-F238E27FC236}">
                <a16:creationId xmlns:a16="http://schemas.microsoft.com/office/drawing/2014/main" id="{C3596DAE-FC3D-DFF4-B72D-EE2FFBA524CF}"/>
              </a:ext>
            </a:extLst>
          </p:cNvPr>
          <p:cNvSpPr>
            <a:spLocks noGrp="1"/>
          </p:cNvSpPr>
          <p:nvPr>
            <p:ph type="ctrTitle"/>
          </p:nvPr>
        </p:nvSpPr>
        <p:spPr>
          <a:xfrm>
            <a:off x="1524000" y="4375794"/>
            <a:ext cx="9144000" cy="1291864"/>
          </a:xfrm>
        </p:spPr>
        <p:txBody>
          <a:bodyPr/>
          <a:lstStyle/>
          <a:p>
            <a:r>
              <a:rPr lang="en-GB" b="1" dirty="0"/>
              <a:t>GSC AML Forum</a:t>
            </a:r>
          </a:p>
        </p:txBody>
      </p:sp>
      <p:sp>
        <p:nvSpPr>
          <p:cNvPr id="3" name="Subtitle 2">
            <a:extLst>
              <a:ext uri="{FF2B5EF4-FFF2-40B4-BE49-F238E27FC236}">
                <a16:creationId xmlns:a16="http://schemas.microsoft.com/office/drawing/2014/main" id="{A5BBBE97-4ED9-F6C1-AA5D-19157950ECAE}"/>
              </a:ext>
            </a:extLst>
          </p:cNvPr>
          <p:cNvSpPr>
            <a:spLocks noGrp="1"/>
          </p:cNvSpPr>
          <p:nvPr>
            <p:ph type="subTitle" idx="1"/>
          </p:nvPr>
        </p:nvSpPr>
        <p:spPr>
          <a:xfrm>
            <a:off x="1524000" y="5963216"/>
            <a:ext cx="9144000" cy="484549"/>
          </a:xfrm>
        </p:spPr>
        <p:txBody>
          <a:bodyPr/>
          <a:lstStyle/>
          <a:p>
            <a:r>
              <a:rPr lang="en-GB" dirty="0"/>
              <a:t>31</a:t>
            </a:r>
            <a:r>
              <a:rPr lang="en-GB" baseline="30000" dirty="0"/>
              <a:t>st</a:t>
            </a:r>
            <a:r>
              <a:rPr lang="en-GB" dirty="0"/>
              <a:t> January 2025</a:t>
            </a:r>
          </a:p>
        </p:txBody>
      </p:sp>
    </p:spTree>
    <p:extLst>
      <p:ext uri="{BB962C8B-B14F-4D97-AF65-F5344CB8AC3E}">
        <p14:creationId xmlns:p14="http://schemas.microsoft.com/office/powerpoint/2010/main" val="370730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4C3FA1B1-4B0F-59C9-A78E-094D5486C6B0}"/>
              </a:ext>
            </a:extLst>
          </p:cNvPr>
          <p:cNvSpPr/>
          <p:nvPr/>
        </p:nvSpPr>
        <p:spPr>
          <a:xfrm>
            <a:off x="0" y="-323851"/>
            <a:ext cx="12192000" cy="7505701"/>
          </a:xfrm>
          <a:custGeom>
            <a:avLst/>
            <a:gdLst/>
            <a:ahLst/>
            <a:cxnLst/>
            <a:rect l="l" t="t" r="r" b="b"/>
            <a:pathLst>
              <a:path w="18288000" h="12961620">
                <a:moveTo>
                  <a:pt x="0" y="0"/>
                </a:moveTo>
                <a:lnTo>
                  <a:pt x="18288000" y="0"/>
                </a:lnTo>
                <a:lnTo>
                  <a:pt x="18288000" y="12961620"/>
                </a:lnTo>
                <a:lnTo>
                  <a:pt x="0" y="12961620"/>
                </a:lnTo>
                <a:lnTo>
                  <a:pt x="0" y="0"/>
                </a:lnTo>
                <a:close/>
              </a:path>
            </a:pathLst>
          </a:custGeom>
          <a:blipFill>
            <a:blip r:embed="rId3"/>
            <a:stretch>
              <a:fillRect t="-14068" b="-1058"/>
            </a:stretch>
          </a:blipFill>
        </p:spPr>
        <p:txBody>
          <a:bodyPr/>
          <a:lstStyle/>
          <a:p>
            <a:endParaRPr lang="en-GB" sz="1200" dirty="0"/>
          </a:p>
        </p:txBody>
      </p:sp>
      <p:sp>
        <p:nvSpPr>
          <p:cNvPr id="2" name="Title 1">
            <a:extLst>
              <a:ext uri="{FF2B5EF4-FFF2-40B4-BE49-F238E27FC236}">
                <a16:creationId xmlns:a16="http://schemas.microsoft.com/office/drawing/2014/main" id="{C3596DAE-FC3D-DFF4-B72D-EE2FFBA524CF}"/>
              </a:ext>
            </a:extLst>
          </p:cNvPr>
          <p:cNvSpPr>
            <a:spLocks noGrp="1"/>
          </p:cNvSpPr>
          <p:nvPr>
            <p:ph type="ctrTitle"/>
          </p:nvPr>
        </p:nvSpPr>
        <p:spPr>
          <a:xfrm>
            <a:off x="1524000" y="4375794"/>
            <a:ext cx="9144000" cy="1291864"/>
          </a:xfrm>
        </p:spPr>
        <p:txBody>
          <a:bodyPr/>
          <a:lstStyle/>
          <a:p>
            <a:r>
              <a:rPr lang="en-GB" b="1" dirty="0"/>
              <a:t>Enhanced Due Diligence</a:t>
            </a:r>
          </a:p>
        </p:txBody>
      </p:sp>
      <p:sp>
        <p:nvSpPr>
          <p:cNvPr id="3" name="Subtitle 2">
            <a:extLst>
              <a:ext uri="{FF2B5EF4-FFF2-40B4-BE49-F238E27FC236}">
                <a16:creationId xmlns:a16="http://schemas.microsoft.com/office/drawing/2014/main" id="{A5BBBE97-4ED9-F6C1-AA5D-19157950ECAE}"/>
              </a:ext>
            </a:extLst>
          </p:cNvPr>
          <p:cNvSpPr>
            <a:spLocks noGrp="1"/>
          </p:cNvSpPr>
          <p:nvPr>
            <p:ph type="subTitle" idx="1"/>
          </p:nvPr>
        </p:nvSpPr>
        <p:spPr>
          <a:xfrm>
            <a:off x="1524000" y="5963216"/>
            <a:ext cx="9144000" cy="484549"/>
          </a:xfrm>
        </p:spPr>
        <p:txBody>
          <a:bodyPr/>
          <a:lstStyle/>
          <a:p>
            <a:r>
              <a:rPr lang="en-GB" dirty="0"/>
              <a:t>31</a:t>
            </a:r>
            <a:r>
              <a:rPr lang="en-GB" baseline="30000" dirty="0"/>
              <a:t>st</a:t>
            </a:r>
            <a:r>
              <a:rPr lang="en-GB" dirty="0"/>
              <a:t> January 2025</a:t>
            </a:r>
          </a:p>
        </p:txBody>
      </p:sp>
    </p:spTree>
    <p:extLst>
      <p:ext uri="{BB962C8B-B14F-4D97-AF65-F5344CB8AC3E}">
        <p14:creationId xmlns:p14="http://schemas.microsoft.com/office/powerpoint/2010/main" val="1380886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EF5A1-4F19-109B-68D8-4E0A4A978815}"/>
            </a:ext>
          </a:extLst>
        </p:cNvPr>
        <p:cNvGrpSpPr/>
        <p:nvPr/>
      </p:nvGrpSpPr>
      <p:grpSpPr>
        <a:xfrm>
          <a:off x="0" y="0"/>
          <a:ext cx="0" cy="0"/>
          <a:chOff x="0" y="0"/>
          <a:chExt cx="0" cy="0"/>
        </a:xfrm>
      </p:grpSpPr>
      <p:pic>
        <p:nvPicPr>
          <p:cNvPr id="4" name="Picture 3" descr="A pink and black curved object&#10;&#10;Description automatically generated">
            <a:extLst>
              <a:ext uri="{FF2B5EF4-FFF2-40B4-BE49-F238E27FC236}">
                <a16:creationId xmlns:a16="http://schemas.microsoft.com/office/drawing/2014/main" id="{02F105C1-3DD5-C86A-EF94-ED5039478749}"/>
              </a:ext>
            </a:extLst>
          </p:cNvPr>
          <p:cNvPicPr>
            <a:picLocks noChangeAspect="1"/>
          </p:cNvPicPr>
          <p:nvPr/>
        </p:nvPicPr>
        <p:blipFill rotWithShape="1">
          <a:blip r:embed="rId3">
            <a:extLst>
              <a:ext uri="{28A0092B-C50C-407E-A947-70E740481C1C}">
                <a14:useLocalDpi xmlns:a14="http://schemas.microsoft.com/office/drawing/2010/main" val="0"/>
              </a:ext>
            </a:extLst>
          </a:blip>
          <a:srcRect l="61797"/>
          <a:stretch/>
        </p:blipFill>
        <p:spPr>
          <a:xfrm>
            <a:off x="9575799" y="-25142"/>
            <a:ext cx="2641601" cy="6914615"/>
          </a:xfrm>
          <a:prstGeom prst="rect">
            <a:avLst/>
          </a:prstGeom>
        </p:spPr>
      </p:pic>
      <p:sp>
        <p:nvSpPr>
          <p:cNvPr id="2" name="Title 1">
            <a:extLst>
              <a:ext uri="{FF2B5EF4-FFF2-40B4-BE49-F238E27FC236}">
                <a16:creationId xmlns:a16="http://schemas.microsoft.com/office/drawing/2014/main" id="{F57660C1-7467-00D2-F438-51C384AE49E6}"/>
              </a:ext>
            </a:extLst>
          </p:cNvPr>
          <p:cNvSpPr>
            <a:spLocks noGrp="1"/>
          </p:cNvSpPr>
          <p:nvPr>
            <p:ph type="title"/>
          </p:nvPr>
        </p:nvSpPr>
        <p:spPr>
          <a:xfrm>
            <a:off x="506627" y="188640"/>
            <a:ext cx="9714517" cy="1143000"/>
          </a:xfrm>
        </p:spPr>
        <p:txBody>
          <a:bodyPr>
            <a:noAutofit/>
          </a:bodyPr>
          <a:lstStyle/>
          <a:p>
            <a:r>
              <a:rPr lang="en-GB" sz="5400" b="1" dirty="0">
                <a:latin typeface="Tahoma" panose="020B0604030504040204" pitchFamily="34" charset="0"/>
                <a:ea typeface="Tahoma" panose="020B0604030504040204" pitchFamily="34" charset="0"/>
                <a:cs typeface="Tahoma" panose="020B0604030504040204" pitchFamily="34" charset="0"/>
              </a:rPr>
              <a:t>Why?</a:t>
            </a:r>
          </a:p>
        </p:txBody>
      </p:sp>
      <p:pic>
        <p:nvPicPr>
          <p:cNvPr id="10" name="Picture 9" descr="A logo with text on it&#10;&#10;Description automatically generated">
            <a:extLst>
              <a:ext uri="{FF2B5EF4-FFF2-40B4-BE49-F238E27FC236}">
                <a16:creationId xmlns:a16="http://schemas.microsoft.com/office/drawing/2014/main" id="{651D1CCA-824B-49DA-8C95-5E596662FC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sp>
        <p:nvSpPr>
          <p:cNvPr id="5" name="Content Placeholder 2">
            <a:extLst>
              <a:ext uri="{FF2B5EF4-FFF2-40B4-BE49-F238E27FC236}">
                <a16:creationId xmlns:a16="http://schemas.microsoft.com/office/drawing/2014/main" id="{EA1C9E93-C4AE-F452-D5D4-0FBF6EE7F192}"/>
              </a:ext>
            </a:extLst>
          </p:cNvPr>
          <p:cNvSpPr txBox="1">
            <a:spLocks/>
          </p:cNvSpPr>
          <p:nvPr/>
        </p:nvSpPr>
        <p:spPr>
          <a:xfrm>
            <a:off x="506627" y="1331640"/>
            <a:ext cx="9166607" cy="3708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i="0" dirty="0">
                <a:solidFill>
                  <a:srgbClr val="242424"/>
                </a:solidFill>
                <a:effectLst/>
                <a:latin typeface="Tahoma" panose="020B0604030504040204" pitchFamily="34" charset="0"/>
                <a:ea typeface="Tahoma" panose="020B0604030504040204" pitchFamily="34" charset="0"/>
                <a:cs typeface="Tahoma" panose="020B0604030504040204" pitchFamily="34" charset="0"/>
              </a:rPr>
              <a:t>The significance of KYC (Know Your Customer) in a risk-based anti-money laundering programme lies in its ability to </a:t>
            </a:r>
            <a:r>
              <a:rPr lang="en-GB" sz="1800" b="1" i="0" dirty="0">
                <a:solidFill>
                  <a:srgbClr val="886579"/>
                </a:solidFill>
                <a:effectLst/>
                <a:latin typeface="Tahoma" panose="020B0604030504040204" pitchFamily="34" charset="0"/>
                <a:ea typeface="Tahoma" panose="020B0604030504040204" pitchFamily="34" charset="0"/>
                <a:cs typeface="Tahoma" panose="020B0604030504040204" pitchFamily="34" charset="0"/>
              </a:rPr>
              <a:t>identify</a:t>
            </a:r>
            <a:r>
              <a:rPr lang="en-GB" sz="1800" i="0" dirty="0">
                <a:solidFill>
                  <a:srgbClr val="242424"/>
                </a:solidFill>
                <a:effectLst/>
                <a:latin typeface="Tahoma" panose="020B0604030504040204" pitchFamily="34" charset="0"/>
                <a:ea typeface="Tahoma" panose="020B0604030504040204" pitchFamily="34" charset="0"/>
                <a:cs typeface="Tahoma" panose="020B0604030504040204" pitchFamily="34" charset="0"/>
              </a:rPr>
              <a:t> and </a:t>
            </a:r>
            <a:r>
              <a:rPr lang="en-GB" sz="1800" b="1" i="0" dirty="0">
                <a:solidFill>
                  <a:srgbClr val="886579"/>
                </a:solidFill>
                <a:effectLst/>
                <a:latin typeface="Tahoma" panose="020B0604030504040204" pitchFamily="34" charset="0"/>
                <a:ea typeface="Tahoma" panose="020B0604030504040204" pitchFamily="34" charset="0"/>
                <a:cs typeface="Tahoma" panose="020B0604030504040204" pitchFamily="34" charset="0"/>
              </a:rPr>
              <a:t>mitigate</a:t>
            </a:r>
            <a:r>
              <a:rPr lang="en-GB" sz="1800" i="0" dirty="0">
                <a:solidFill>
                  <a:srgbClr val="242424"/>
                </a:solidFill>
                <a:effectLst/>
                <a:latin typeface="Tahoma" panose="020B0604030504040204" pitchFamily="34" charset="0"/>
                <a:ea typeface="Tahoma" panose="020B0604030504040204" pitchFamily="34" charset="0"/>
                <a:cs typeface="Tahoma" panose="020B0604030504040204" pitchFamily="34" charset="0"/>
              </a:rPr>
              <a:t> money laundering or terrorist financing risks, thereby preventing criminals from exploiting your products and services.</a:t>
            </a:r>
          </a:p>
          <a:p>
            <a:pPr marL="0" indent="0">
              <a:buFont typeface="Arial" panose="020B0604020202020204" pitchFamily="34" charset="0"/>
              <a:buNone/>
            </a:pPr>
            <a:r>
              <a:rPr lang="en-GB" sz="1800" i="0" dirty="0">
                <a:solidFill>
                  <a:srgbClr val="242424"/>
                </a:solidFill>
                <a:effectLst/>
                <a:latin typeface="Tahoma" panose="020B0604030504040204" pitchFamily="34" charset="0"/>
                <a:ea typeface="Tahoma" panose="020B0604030504040204" pitchFamily="34" charset="0"/>
                <a:cs typeface="Tahoma" panose="020B0604030504040204" pitchFamily="34" charset="0"/>
              </a:rPr>
              <a:t>KYC informs other crucial AML processes, such as transaction monitoring; by understanding the intended use of the account, you can determine whether the activity is commensurate or unusual for that customer. By collecting data on customer, it will help ensure effective screening against sanctioned lists and identifying politically exposed persons (PEPs).  </a:t>
            </a:r>
          </a:p>
          <a:p>
            <a:pPr marL="0" indent="0">
              <a:buFont typeface="Arial" panose="020B0604020202020204" pitchFamily="34" charset="0"/>
              <a:buNone/>
            </a:pPr>
            <a:r>
              <a:rPr lang="en-GB" sz="1800" dirty="0">
                <a:solidFill>
                  <a:srgbClr val="242424"/>
                </a:solidFill>
                <a:latin typeface="Tahoma" panose="020B0604030504040204" pitchFamily="34" charset="0"/>
                <a:ea typeface="Tahoma" panose="020B0604030504040204" pitchFamily="34" charset="0"/>
                <a:cs typeface="Tahoma" panose="020B0604030504040204" pitchFamily="34" charset="0"/>
              </a:rPr>
              <a:t>Its important any due diligence obtained in scrutinised and recoded to establish if you are comfortable or concerned about the customer. </a:t>
            </a:r>
            <a:endParaRPr lang="en-GB" sz="1200" dirty="0">
              <a:solidFill>
                <a:srgbClr val="242424"/>
              </a:solidFill>
              <a:latin typeface="Segoe UI" panose="020B0502040204020203"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r>
              <a:rPr lang="en-GB" sz="1800" dirty="0">
                <a:latin typeface="Tahoma" panose="020B0604030504040204" pitchFamily="34" charset="0"/>
                <a:ea typeface="Tahoma" panose="020B0604030504040204" pitchFamily="34" charset="0"/>
                <a:cs typeface="Tahoma" panose="020B0604030504040204" pitchFamily="34" charset="0"/>
              </a:rPr>
              <a:t>Therefore, requesting and obtaining Enhanced Due Diligence (“EDD”) is a crucial measure in identifying and mitigating higher ML/TF risk.</a:t>
            </a:r>
          </a:p>
        </p:txBody>
      </p:sp>
      <p:sp>
        <p:nvSpPr>
          <p:cNvPr id="6" name="Rectangle: Rounded Corners 5">
            <a:extLst>
              <a:ext uri="{FF2B5EF4-FFF2-40B4-BE49-F238E27FC236}">
                <a16:creationId xmlns:a16="http://schemas.microsoft.com/office/drawing/2014/main" id="{564C1D5D-7ACD-349D-4195-D4C4C0C5B5BD}"/>
              </a:ext>
            </a:extLst>
          </p:cNvPr>
          <p:cNvSpPr/>
          <p:nvPr/>
        </p:nvSpPr>
        <p:spPr>
          <a:xfrm>
            <a:off x="506628" y="5039802"/>
            <a:ext cx="9166606" cy="1284798"/>
          </a:xfrm>
          <a:prstGeom prst="roundRect">
            <a:avLst/>
          </a:prstGeom>
          <a:solidFill>
            <a:srgbClr val="DDC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400" dirty="0">
              <a:solidFill>
                <a:srgbClr val="3D2332"/>
              </a:solidFill>
            </a:endParaRPr>
          </a:p>
          <a:p>
            <a:r>
              <a:rPr lang="en-GB" sz="1400" dirty="0">
                <a:solidFill>
                  <a:srgbClr val="3D2332"/>
                </a:solidFill>
              </a:rPr>
              <a:t>Legal Requirement:- </a:t>
            </a:r>
          </a:p>
          <a:p>
            <a:endParaRPr lang="en-GB" sz="1400" dirty="0">
              <a:solidFill>
                <a:srgbClr val="3D2332"/>
              </a:solidFill>
            </a:endParaRPr>
          </a:p>
          <a:p>
            <a:r>
              <a:rPr lang="en-GB" sz="1400" dirty="0">
                <a:solidFill>
                  <a:srgbClr val="3D2332"/>
                </a:solidFill>
              </a:rPr>
              <a:t>Paragraph 8 (8) (RBA) of the Gambling (AML/CFT) Code </a:t>
            </a:r>
          </a:p>
          <a:p>
            <a:r>
              <a:rPr lang="en-GB" sz="1400" dirty="0">
                <a:solidFill>
                  <a:srgbClr val="3D2332"/>
                </a:solidFill>
              </a:rPr>
              <a:t>Paragraph 14 (1) (EDD) of the Gambling (AML/CFT) Code </a:t>
            </a:r>
          </a:p>
          <a:p>
            <a:endParaRPr lang="en-GB" dirty="0"/>
          </a:p>
          <a:p>
            <a:endParaRPr lang="en-GB" dirty="0"/>
          </a:p>
        </p:txBody>
      </p:sp>
      <p:pic>
        <p:nvPicPr>
          <p:cNvPr id="2056" name="Picture 8" descr="Law Vector Art, Icons, and Graphics for ...">
            <a:extLst>
              <a:ext uri="{FF2B5EF4-FFF2-40B4-BE49-F238E27FC236}">
                <a16:creationId xmlns:a16="http://schemas.microsoft.com/office/drawing/2014/main" id="{9D868DAD-D48E-3CCC-69C3-FF0167916E2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92900" y="5039802"/>
            <a:ext cx="1689100" cy="1184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566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7E1A0-8C8D-57F2-B637-0B54812FB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A42C4-CE29-D07C-EACC-CCC68A76A8D1}"/>
              </a:ext>
            </a:extLst>
          </p:cNvPr>
          <p:cNvSpPr>
            <a:spLocks noGrp="1"/>
          </p:cNvSpPr>
          <p:nvPr>
            <p:ph type="title"/>
          </p:nvPr>
        </p:nvSpPr>
        <p:spPr>
          <a:xfrm>
            <a:off x="1238741" y="-1549628"/>
            <a:ext cx="9714517" cy="1143000"/>
          </a:xfrm>
        </p:spPr>
        <p:txBody>
          <a:bodyPr>
            <a:noAutofit/>
          </a:bodyPr>
          <a:lstStyle/>
          <a:p>
            <a:r>
              <a:rPr lang="en-GB" sz="5400" b="1" dirty="0">
                <a:latin typeface="Tahoma" panose="020B0604030504040204" pitchFamily="34" charset="0"/>
                <a:ea typeface="Tahoma" panose="020B0604030504040204" pitchFamily="34" charset="0"/>
                <a:cs typeface="Tahoma" panose="020B0604030504040204" pitchFamily="34" charset="0"/>
              </a:rPr>
              <a:t>EDD – Code Requirements</a:t>
            </a:r>
          </a:p>
        </p:txBody>
      </p:sp>
      <p:pic>
        <p:nvPicPr>
          <p:cNvPr id="10" name="Picture 9" descr="A logo with text on it&#10;&#10;Description automatically generated">
            <a:extLst>
              <a:ext uri="{FF2B5EF4-FFF2-40B4-BE49-F238E27FC236}">
                <a16:creationId xmlns:a16="http://schemas.microsoft.com/office/drawing/2014/main" id="{47D99833-0155-9887-B16A-661A418FA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graphicFrame>
        <p:nvGraphicFramePr>
          <p:cNvPr id="9" name="Diagram 8">
            <a:extLst>
              <a:ext uri="{FF2B5EF4-FFF2-40B4-BE49-F238E27FC236}">
                <a16:creationId xmlns:a16="http://schemas.microsoft.com/office/drawing/2014/main" id="{97DD7DC6-2948-9F26-429C-EF3B46AB3D9B}"/>
              </a:ext>
            </a:extLst>
          </p:cNvPr>
          <p:cNvGraphicFramePr/>
          <p:nvPr/>
        </p:nvGraphicFramePr>
        <p:xfrm>
          <a:off x="1032375" y="188641"/>
          <a:ext cx="10083800" cy="6463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ectangle: Rounded Corners 19">
            <a:extLst>
              <a:ext uri="{FF2B5EF4-FFF2-40B4-BE49-F238E27FC236}">
                <a16:creationId xmlns:a16="http://schemas.microsoft.com/office/drawing/2014/main" id="{733445AD-D14B-C077-F4AD-8F67E678D96D}"/>
              </a:ext>
            </a:extLst>
          </p:cNvPr>
          <p:cNvSpPr/>
          <p:nvPr/>
        </p:nvSpPr>
        <p:spPr>
          <a:xfrm>
            <a:off x="9855911" y="1546718"/>
            <a:ext cx="2221789" cy="5105401"/>
          </a:xfrm>
          <a:prstGeom prst="roundRect">
            <a:avLst/>
          </a:prstGeom>
          <a:solidFill>
            <a:srgbClr val="DDC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rgbClr val="886579"/>
              </a:solidFill>
            </a:endParaRPr>
          </a:p>
          <a:p>
            <a:r>
              <a:rPr lang="en-GB" sz="1400" dirty="0">
                <a:solidFill>
                  <a:srgbClr val="886579"/>
                </a:solidFill>
              </a:rPr>
              <a:t>Additionally, operators should consider getting EDD for other higher risk factors including but not limited too:</a:t>
            </a:r>
          </a:p>
          <a:p>
            <a:endParaRPr lang="en-GB" sz="1400" dirty="0">
              <a:solidFill>
                <a:srgbClr val="886579"/>
              </a:solidFill>
            </a:endParaRPr>
          </a:p>
          <a:p>
            <a:pPr marL="285750" indent="-285750">
              <a:buFont typeface="Arial" panose="020B0604020202020204" pitchFamily="34" charset="0"/>
              <a:buChar char="•"/>
            </a:pPr>
            <a:r>
              <a:rPr lang="en-GB" sz="1400" dirty="0">
                <a:solidFill>
                  <a:srgbClr val="886579"/>
                </a:solidFill>
              </a:rPr>
              <a:t>Cryptocurrency users</a:t>
            </a:r>
          </a:p>
          <a:p>
            <a:pPr marL="285750" indent="-285750">
              <a:buFont typeface="Arial" panose="020B0604020202020204" pitchFamily="34" charset="0"/>
              <a:buChar char="•"/>
            </a:pPr>
            <a:r>
              <a:rPr lang="en-GB" sz="1400" dirty="0">
                <a:solidFill>
                  <a:srgbClr val="886579"/>
                </a:solidFill>
              </a:rPr>
              <a:t>P2P Transfers</a:t>
            </a:r>
          </a:p>
          <a:p>
            <a:pPr marL="285750" indent="-285750">
              <a:buFont typeface="Arial" panose="020B0604020202020204" pitchFamily="34" charset="0"/>
              <a:buChar char="•"/>
            </a:pPr>
            <a:r>
              <a:rPr lang="en-GB" sz="1400" dirty="0">
                <a:solidFill>
                  <a:srgbClr val="886579"/>
                </a:solidFill>
              </a:rPr>
              <a:t>Multiple payment methods</a:t>
            </a:r>
          </a:p>
          <a:p>
            <a:pPr marL="285750" indent="-285750">
              <a:buFont typeface="Arial" panose="020B0604020202020204" pitchFamily="34" charset="0"/>
              <a:buChar char="•"/>
            </a:pPr>
            <a:r>
              <a:rPr lang="en-GB" sz="1400" dirty="0">
                <a:solidFill>
                  <a:srgbClr val="886579"/>
                </a:solidFill>
              </a:rPr>
              <a:t>Resident or located in “List B” jurisdiction</a:t>
            </a:r>
          </a:p>
          <a:p>
            <a:pPr marL="285750" indent="-285750">
              <a:buFont typeface="Arial" panose="020B0604020202020204" pitchFamily="34" charset="0"/>
              <a:buChar char="•"/>
            </a:pPr>
            <a:r>
              <a:rPr lang="en-GB" sz="1400" dirty="0">
                <a:solidFill>
                  <a:srgbClr val="886579"/>
                </a:solidFill>
              </a:rPr>
              <a:t>Legal persons, arrangements or customers acting by way of business#</a:t>
            </a:r>
          </a:p>
          <a:p>
            <a:pPr marL="285750" indent="-285750">
              <a:buFont typeface="Arial" panose="020B0604020202020204" pitchFamily="34" charset="0"/>
              <a:buChar char="•"/>
            </a:pPr>
            <a:r>
              <a:rPr lang="en-GB" sz="1400" dirty="0">
                <a:solidFill>
                  <a:srgbClr val="886579"/>
                </a:solidFill>
              </a:rPr>
              <a:t>High-net-worth individual (HNWI)</a:t>
            </a:r>
          </a:p>
          <a:p>
            <a:pPr marL="285750" indent="-285750">
              <a:buFont typeface="Arial" panose="020B0604020202020204" pitchFamily="34" charset="0"/>
              <a:buChar char="•"/>
            </a:pPr>
            <a:r>
              <a:rPr lang="en-GB" sz="1400" dirty="0">
                <a:solidFill>
                  <a:srgbClr val="886579"/>
                </a:solidFill>
              </a:rPr>
              <a:t>Sporting Professionals</a:t>
            </a:r>
            <a:endParaRPr lang="en-GB" dirty="0"/>
          </a:p>
        </p:txBody>
      </p:sp>
      <p:sp>
        <p:nvSpPr>
          <p:cNvPr id="23" name="Title 1">
            <a:extLst>
              <a:ext uri="{FF2B5EF4-FFF2-40B4-BE49-F238E27FC236}">
                <a16:creationId xmlns:a16="http://schemas.microsoft.com/office/drawing/2014/main" id="{9A29F97B-6095-B2AA-E798-06BDE8C33CDB}"/>
              </a:ext>
            </a:extLst>
          </p:cNvPr>
          <p:cNvSpPr txBox="1">
            <a:spLocks/>
          </p:cNvSpPr>
          <p:nvPr/>
        </p:nvSpPr>
        <p:spPr>
          <a:xfrm>
            <a:off x="506627" y="188640"/>
            <a:ext cx="971451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Tahoma" panose="020B0604030504040204" pitchFamily="34" charset="0"/>
                <a:ea typeface="Tahoma" panose="020B0604030504040204" pitchFamily="34" charset="0"/>
                <a:cs typeface="Tahoma" panose="020B0604030504040204" pitchFamily="34" charset="0"/>
              </a:rPr>
              <a:t>When</a:t>
            </a:r>
          </a:p>
        </p:txBody>
      </p:sp>
      <p:pic>
        <p:nvPicPr>
          <p:cNvPr id="3074" name="Picture 2" descr="High Risk Images – Browse 261,355 Stock Photos, Vectors, and Video | Adobe  Stock">
            <a:extLst>
              <a:ext uri="{FF2B5EF4-FFF2-40B4-BE49-F238E27FC236}">
                <a16:creationId xmlns:a16="http://schemas.microsoft.com/office/drawing/2014/main" id="{9AC47C81-1467-D63F-59F2-FA3ECA1196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6627" y="2131147"/>
            <a:ext cx="1993900" cy="142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671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1245C-BEB3-AB0B-4AF6-3D9835480E37}"/>
            </a:ext>
          </a:extLst>
        </p:cNvPr>
        <p:cNvGrpSpPr/>
        <p:nvPr/>
      </p:nvGrpSpPr>
      <p:grpSpPr>
        <a:xfrm>
          <a:off x="0" y="0"/>
          <a:ext cx="0" cy="0"/>
          <a:chOff x="0" y="0"/>
          <a:chExt cx="0" cy="0"/>
        </a:xfrm>
      </p:grpSpPr>
      <p:pic>
        <p:nvPicPr>
          <p:cNvPr id="10" name="Picture 9" descr="A logo with text on it&#10;&#10;Description automatically generated">
            <a:extLst>
              <a:ext uri="{FF2B5EF4-FFF2-40B4-BE49-F238E27FC236}">
                <a16:creationId xmlns:a16="http://schemas.microsoft.com/office/drawing/2014/main" id="{00D9C855-7707-822B-08D9-E0BCF6D59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graphicFrame>
        <p:nvGraphicFramePr>
          <p:cNvPr id="9" name="Diagram 8">
            <a:extLst>
              <a:ext uri="{FF2B5EF4-FFF2-40B4-BE49-F238E27FC236}">
                <a16:creationId xmlns:a16="http://schemas.microsoft.com/office/drawing/2014/main" id="{6286BE02-2D35-C515-7C6E-2D7C5A0DA620}"/>
              </a:ext>
            </a:extLst>
          </p:cNvPr>
          <p:cNvGraphicFramePr/>
          <p:nvPr>
            <p:extLst>
              <p:ext uri="{D42A27DB-BD31-4B8C-83A1-F6EECF244321}">
                <p14:modId xmlns:p14="http://schemas.microsoft.com/office/powerpoint/2010/main" val="550446888"/>
              </p:ext>
            </p:extLst>
          </p:nvPr>
        </p:nvGraphicFramePr>
        <p:xfrm>
          <a:off x="1066799" y="634923"/>
          <a:ext cx="10287001" cy="6032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a:extLst>
              <a:ext uri="{FF2B5EF4-FFF2-40B4-BE49-F238E27FC236}">
                <a16:creationId xmlns:a16="http://schemas.microsoft.com/office/drawing/2014/main" id="{4C965214-FA86-F6C9-AEE8-66840E7F7F2A}"/>
              </a:ext>
            </a:extLst>
          </p:cNvPr>
          <p:cNvSpPr txBox="1">
            <a:spLocks/>
          </p:cNvSpPr>
          <p:nvPr/>
        </p:nvSpPr>
        <p:spPr>
          <a:xfrm>
            <a:off x="0" y="-158750"/>
            <a:ext cx="971451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Tahoma" panose="020B0604030504040204" pitchFamily="34" charset="0"/>
                <a:ea typeface="Tahoma" panose="020B0604030504040204" pitchFamily="34" charset="0"/>
                <a:cs typeface="Tahoma" panose="020B0604030504040204" pitchFamily="34" charset="0"/>
              </a:rPr>
              <a:t>EDD – Code Requirements</a:t>
            </a:r>
          </a:p>
        </p:txBody>
      </p:sp>
      <p:pic>
        <p:nvPicPr>
          <p:cNvPr id="1026" name="Picture 2" descr="Premium Vector | Money illustration. Magnifying glass and money vector  illustration">
            <a:extLst>
              <a:ext uri="{FF2B5EF4-FFF2-40B4-BE49-F238E27FC236}">
                <a16:creationId xmlns:a16="http://schemas.microsoft.com/office/drawing/2014/main" id="{0287160C-43CE-835E-7973-88042754C3C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68859" y="5027531"/>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36,500+ Identity Card Stock Photos, Pictures &amp; Royalty-Free Images -  iStock | Identity card vector, Corporate identity card, Spain foreigner  identity card">
            <a:extLst>
              <a:ext uri="{FF2B5EF4-FFF2-40B4-BE49-F238E27FC236}">
                <a16:creationId xmlns:a16="http://schemas.microsoft.com/office/drawing/2014/main" id="{4B18858C-EBF4-D0AD-21ED-39A616B15E0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67" b="89869" l="9641" r="89869">
                        <a14:foregroundMark x1="9641" y1="44771" x2="9641" y2="44771"/>
                        <a14:foregroundMark x1="32353" y1="45261" x2="32353" y2="45261"/>
                        <a14:foregroundMark x1="32190" y1="56699" x2="32190" y2="56699"/>
                        <a14:foregroundMark x1="56699" y1="59150" x2="56699" y2="59150"/>
                        <a14:foregroundMark x1="59967" y1="50654" x2="59967" y2="50654"/>
                        <a14:foregroundMark x1="60294" y1="41340" x2="60294" y2="41340"/>
                        <a14:foregroundMark x1="88072" y1="40850" x2="88072" y2="40850"/>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320800"/>
            <a:ext cx="914246" cy="9142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earch - Free computer icons">
            <a:extLst>
              <a:ext uri="{FF2B5EF4-FFF2-40B4-BE49-F238E27FC236}">
                <a16:creationId xmlns:a16="http://schemas.microsoft.com/office/drawing/2014/main" id="{E0CE4D4D-EDAB-D0FA-5CB5-335697CC2F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06801" y="567690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onitoring Graphic by RE stock · Creative Fabrica">
            <a:extLst>
              <a:ext uri="{FF2B5EF4-FFF2-40B4-BE49-F238E27FC236}">
                <a16:creationId xmlns:a16="http://schemas.microsoft.com/office/drawing/2014/main" id="{44F22F5C-3A71-61F4-4560-9642F2BD709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28276" y1="39394" x2="28276" y2="39394"/>
                        <a14:foregroundMark x1="41724" y1="43526" x2="41724" y2="43526"/>
                        <a14:foregroundMark x1="52759" y1="49036" x2="52759" y2="49036"/>
                        <a14:foregroundMark x1="49483" y1="73278" x2="49483" y2="73278"/>
                      </a14:backgroundRemoval>
                    </a14:imgEffect>
                  </a14:imgLayer>
                </a14:imgProps>
              </a:ext>
              <a:ext uri="{28A0092B-C50C-407E-A947-70E740481C1C}">
                <a14:useLocalDpi xmlns:a14="http://schemas.microsoft.com/office/drawing/2010/main" val="0"/>
              </a:ext>
            </a:extLst>
          </a:blip>
          <a:srcRect/>
          <a:stretch>
            <a:fillRect/>
          </a:stretch>
        </p:blipFill>
        <p:spPr bwMode="auto">
          <a:xfrm>
            <a:off x="1328515" y="3309678"/>
            <a:ext cx="1933574" cy="12101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10,800+ Filing Documents Stock Illustrations, Royalty-Free Vector Graphics  &amp; Clip Art - iStock | Filing cabinet, Files, Paperwork">
            <a:extLst>
              <a:ext uri="{FF2B5EF4-FFF2-40B4-BE49-F238E27FC236}">
                <a16:creationId xmlns:a16="http://schemas.microsoft.com/office/drawing/2014/main" id="{F3D28A12-23BB-6052-6188-8F900CBE4D28}"/>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9912" y="2235046"/>
            <a:ext cx="1569209" cy="15692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772718F-89C6-5B3A-1C06-80A4F1AB660C}"/>
              </a:ext>
            </a:extLst>
          </p:cNvPr>
          <p:cNvSpPr txBox="1"/>
          <p:nvPr/>
        </p:nvSpPr>
        <p:spPr>
          <a:xfrm>
            <a:off x="460011" y="634923"/>
            <a:ext cx="4699000" cy="2308324"/>
          </a:xfrm>
          <a:prstGeom prst="rect">
            <a:avLst/>
          </a:prstGeom>
          <a:noFill/>
        </p:spPr>
        <p:txBody>
          <a:bodyPr wrap="square" rtlCol="0">
            <a:spAutoFit/>
          </a:bodyPr>
          <a:lstStyle/>
          <a:p>
            <a:pPr marL="0" indent="0">
              <a:buNone/>
            </a:pPr>
            <a:r>
              <a:rPr lang="en-GB" sz="1800" dirty="0">
                <a:latin typeface="Tahoma" panose="020B0604030504040204" pitchFamily="34" charset="0"/>
                <a:ea typeface="Tahoma" panose="020B0604030504040204" pitchFamily="34" charset="0"/>
                <a:cs typeface="Tahoma" panose="020B0604030504040204" pitchFamily="34" charset="0"/>
              </a:rPr>
              <a:t>An operator </a:t>
            </a:r>
            <a:r>
              <a:rPr lang="en-GB" sz="1800" b="1" u="sng" dirty="0">
                <a:latin typeface="Tahoma" panose="020B0604030504040204" pitchFamily="34" charset="0"/>
                <a:ea typeface="Tahoma" panose="020B0604030504040204" pitchFamily="34" charset="0"/>
                <a:cs typeface="Tahoma" panose="020B0604030504040204" pitchFamily="34" charset="0"/>
              </a:rPr>
              <a:t>must</a:t>
            </a: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b="1" dirty="0">
                <a:latin typeface="Tahoma" panose="020B0604030504040204" pitchFamily="34" charset="0"/>
                <a:ea typeface="Tahoma" panose="020B0604030504040204" pitchFamily="34" charset="0"/>
                <a:cs typeface="Tahoma" panose="020B0604030504040204" pitchFamily="34" charset="0"/>
              </a:rPr>
              <a:t>establish, record, maintain</a:t>
            </a:r>
            <a:r>
              <a:rPr lang="en-GB" sz="1800" dirty="0">
                <a:latin typeface="Tahoma" panose="020B0604030504040204" pitchFamily="34" charset="0"/>
                <a:ea typeface="Tahoma" panose="020B0604030504040204" pitchFamily="34" charset="0"/>
                <a:cs typeface="Tahoma" panose="020B0604030504040204" pitchFamily="34" charset="0"/>
              </a:rPr>
              <a:t> and </a:t>
            </a:r>
            <a:r>
              <a:rPr lang="en-GB" sz="1800" b="1" dirty="0">
                <a:latin typeface="Tahoma" panose="020B0604030504040204" pitchFamily="34" charset="0"/>
                <a:ea typeface="Tahoma" panose="020B0604030504040204" pitchFamily="34" charset="0"/>
                <a:cs typeface="Tahoma" panose="020B0604030504040204" pitchFamily="34" charset="0"/>
              </a:rPr>
              <a:t>operate appropriate procedures </a:t>
            </a:r>
            <a:r>
              <a:rPr lang="en-GB" sz="1800" dirty="0">
                <a:latin typeface="Tahoma" panose="020B0604030504040204" pitchFamily="34" charset="0"/>
                <a:ea typeface="Tahoma" panose="020B0604030504040204" pitchFamily="34" charset="0"/>
                <a:cs typeface="Tahoma" panose="020B0604030504040204" pitchFamily="34" charset="0"/>
              </a:rPr>
              <a:t>and controls in relation to undertaking enhanced customer due diligence.</a:t>
            </a:r>
          </a:p>
          <a:p>
            <a:pPr marL="0" indent="0">
              <a:buNone/>
            </a:pPr>
            <a:endParaRPr lang="en-GB"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800" dirty="0">
                <a:latin typeface="Tahoma" panose="020B0604030504040204" pitchFamily="34" charset="0"/>
                <a:ea typeface="Tahoma" panose="020B0604030504040204" pitchFamily="34" charset="0"/>
                <a:cs typeface="Tahoma" panose="020B0604030504040204" pitchFamily="34" charset="0"/>
              </a:rPr>
              <a:t>Enhanced due diligence includes—</a:t>
            </a:r>
          </a:p>
          <a:p>
            <a:endParaRPr lang="en-GB" dirty="0"/>
          </a:p>
        </p:txBody>
      </p:sp>
    </p:spTree>
    <p:extLst>
      <p:ext uri="{BB962C8B-B14F-4D97-AF65-F5344CB8AC3E}">
        <p14:creationId xmlns:p14="http://schemas.microsoft.com/office/powerpoint/2010/main" val="3241345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02024" y="359227"/>
            <a:ext cx="3003175" cy="609600"/>
          </a:xfrm>
          <a:prstGeom prst="roundRect">
            <a:avLst/>
          </a:prstGeom>
          <a:solidFill>
            <a:srgbClr val="3D2332"/>
          </a:solidFill>
          <a:ln>
            <a:solidFill>
              <a:srgbClr val="886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ahoma" panose="020B0604030504040204" pitchFamily="34" charset="0"/>
                <a:ea typeface="Tahoma" panose="020B0604030504040204" pitchFamily="34" charset="0"/>
                <a:cs typeface="Tahoma" panose="020B0604030504040204" pitchFamily="34" charset="0"/>
              </a:rPr>
              <a:t>High risk customer</a:t>
            </a:r>
          </a:p>
        </p:txBody>
      </p:sp>
      <p:sp>
        <p:nvSpPr>
          <p:cNvPr id="8" name="Rounded Rectangle 7"/>
          <p:cNvSpPr/>
          <p:nvPr/>
        </p:nvSpPr>
        <p:spPr>
          <a:xfrm>
            <a:off x="502025" y="1289163"/>
            <a:ext cx="3003176" cy="609600"/>
          </a:xfrm>
          <a:prstGeom prst="roundRect">
            <a:avLst/>
          </a:prstGeom>
          <a:solidFill>
            <a:srgbClr val="3D2332"/>
          </a:solidFill>
          <a:ln>
            <a:solidFill>
              <a:srgbClr val="886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ahoma" panose="020B0604030504040204" pitchFamily="34" charset="0"/>
                <a:ea typeface="Tahoma" panose="020B0604030504040204" pitchFamily="34" charset="0"/>
                <a:cs typeface="Tahoma" panose="020B0604030504040204" pitchFamily="34" charset="0"/>
              </a:rPr>
              <a:t>Review risk assessment</a:t>
            </a:r>
          </a:p>
        </p:txBody>
      </p:sp>
      <p:sp>
        <p:nvSpPr>
          <p:cNvPr id="9" name="Rounded Rectangle 8"/>
          <p:cNvSpPr/>
          <p:nvPr/>
        </p:nvSpPr>
        <p:spPr>
          <a:xfrm>
            <a:off x="502024" y="2264227"/>
            <a:ext cx="3003176" cy="609600"/>
          </a:xfrm>
          <a:prstGeom prst="roundRect">
            <a:avLst/>
          </a:prstGeom>
          <a:solidFill>
            <a:srgbClr val="3D2332"/>
          </a:solidFill>
          <a:ln>
            <a:solidFill>
              <a:srgbClr val="886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ahoma" panose="020B0604030504040204" pitchFamily="34" charset="0"/>
                <a:ea typeface="Tahoma" panose="020B0604030504040204" pitchFamily="34" charset="0"/>
                <a:cs typeface="Tahoma" panose="020B0604030504040204" pitchFamily="34" charset="0"/>
              </a:rPr>
              <a:t>CDD Information</a:t>
            </a:r>
          </a:p>
        </p:txBody>
      </p:sp>
      <p:sp>
        <p:nvSpPr>
          <p:cNvPr id="10" name="Rounded Rectangle 9"/>
          <p:cNvSpPr/>
          <p:nvPr/>
        </p:nvSpPr>
        <p:spPr>
          <a:xfrm>
            <a:off x="502024" y="3254828"/>
            <a:ext cx="3010202" cy="764219"/>
          </a:xfrm>
          <a:prstGeom prst="roundRect">
            <a:avLst/>
          </a:prstGeom>
          <a:solidFill>
            <a:srgbClr val="3D2332"/>
          </a:solidFill>
          <a:ln>
            <a:solidFill>
              <a:srgbClr val="886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ahoma" panose="020B0604030504040204" pitchFamily="34" charset="0"/>
                <a:ea typeface="Tahoma" panose="020B0604030504040204" pitchFamily="34" charset="0"/>
                <a:cs typeface="Tahoma" panose="020B0604030504040204" pitchFamily="34" charset="0"/>
              </a:rPr>
              <a:t>Verification of Information</a:t>
            </a:r>
          </a:p>
        </p:txBody>
      </p:sp>
      <p:sp>
        <p:nvSpPr>
          <p:cNvPr id="11" name="Rounded Rectangle 10"/>
          <p:cNvSpPr/>
          <p:nvPr/>
        </p:nvSpPr>
        <p:spPr>
          <a:xfrm>
            <a:off x="484639" y="4454226"/>
            <a:ext cx="3010202" cy="764219"/>
          </a:xfrm>
          <a:prstGeom prst="roundRect">
            <a:avLst/>
          </a:prstGeom>
          <a:solidFill>
            <a:srgbClr val="3D2332"/>
          </a:solidFill>
          <a:ln>
            <a:solidFill>
              <a:srgbClr val="886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ahoma" panose="020B0604030504040204" pitchFamily="34" charset="0"/>
                <a:ea typeface="Tahoma" panose="020B0604030504040204" pitchFamily="34" charset="0"/>
                <a:cs typeface="Tahoma" panose="020B0604030504040204" pitchFamily="34" charset="0"/>
              </a:rPr>
              <a:t>Source of Wealth</a:t>
            </a:r>
          </a:p>
        </p:txBody>
      </p:sp>
      <p:sp>
        <p:nvSpPr>
          <p:cNvPr id="12" name="Rounded Rectangle 11"/>
          <p:cNvSpPr/>
          <p:nvPr/>
        </p:nvSpPr>
        <p:spPr>
          <a:xfrm>
            <a:off x="484639" y="5734554"/>
            <a:ext cx="3003176" cy="764219"/>
          </a:xfrm>
          <a:prstGeom prst="roundRect">
            <a:avLst/>
          </a:prstGeom>
          <a:solidFill>
            <a:srgbClr val="3D2332"/>
          </a:solidFill>
          <a:ln>
            <a:solidFill>
              <a:srgbClr val="886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ahoma" panose="020B0604030504040204" pitchFamily="34" charset="0"/>
                <a:ea typeface="Tahoma" panose="020B0604030504040204" pitchFamily="34" charset="0"/>
                <a:cs typeface="Tahoma" panose="020B0604030504040204" pitchFamily="34" charset="0"/>
              </a:rPr>
              <a:t>Ongoing Monitoring</a:t>
            </a:r>
          </a:p>
        </p:txBody>
      </p:sp>
      <p:cxnSp>
        <p:nvCxnSpPr>
          <p:cNvPr id="14" name="Straight Arrow Connector 13"/>
          <p:cNvCxnSpPr>
            <a:cxnSpLocks/>
            <a:stCxn id="6" idx="2"/>
            <a:endCxn id="8" idx="0"/>
          </p:cNvCxnSpPr>
          <p:nvPr/>
        </p:nvCxnSpPr>
        <p:spPr>
          <a:xfrm>
            <a:off x="2003612" y="968827"/>
            <a:ext cx="1" cy="320336"/>
          </a:xfrm>
          <a:prstGeom prst="straightConnector1">
            <a:avLst/>
          </a:prstGeom>
          <a:ln w="34925">
            <a:solidFill>
              <a:srgbClr val="886579"/>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8" idx="2"/>
            <a:endCxn id="9" idx="0"/>
          </p:cNvCxnSpPr>
          <p:nvPr/>
        </p:nvCxnSpPr>
        <p:spPr>
          <a:xfrm flipH="1">
            <a:off x="2003612" y="1898763"/>
            <a:ext cx="1" cy="365464"/>
          </a:xfrm>
          <a:prstGeom prst="straightConnector1">
            <a:avLst/>
          </a:prstGeom>
          <a:ln w="34925">
            <a:solidFill>
              <a:srgbClr val="886579"/>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9" idx="2"/>
            <a:endCxn id="10" idx="0"/>
          </p:cNvCxnSpPr>
          <p:nvPr/>
        </p:nvCxnSpPr>
        <p:spPr>
          <a:xfrm>
            <a:off x="2003612" y="2873827"/>
            <a:ext cx="3513" cy="381001"/>
          </a:xfrm>
          <a:prstGeom prst="straightConnector1">
            <a:avLst/>
          </a:prstGeom>
          <a:ln w="34925">
            <a:solidFill>
              <a:srgbClr val="886579"/>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10" idx="2"/>
          </p:cNvCxnSpPr>
          <p:nvPr/>
        </p:nvCxnSpPr>
        <p:spPr>
          <a:xfrm>
            <a:off x="2007125" y="4019047"/>
            <a:ext cx="0" cy="558355"/>
          </a:xfrm>
          <a:prstGeom prst="straightConnector1">
            <a:avLst/>
          </a:prstGeom>
          <a:ln w="34925">
            <a:solidFill>
              <a:srgbClr val="886579"/>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a:stCxn id="11" idx="2"/>
            <a:endCxn id="12" idx="0"/>
          </p:cNvCxnSpPr>
          <p:nvPr/>
        </p:nvCxnSpPr>
        <p:spPr>
          <a:xfrm flipH="1">
            <a:off x="1986227" y="5218445"/>
            <a:ext cx="3513" cy="516109"/>
          </a:xfrm>
          <a:prstGeom prst="straightConnector1">
            <a:avLst/>
          </a:prstGeom>
          <a:ln w="34925">
            <a:solidFill>
              <a:srgbClr val="886579"/>
            </a:solidFill>
            <a:tailEnd type="arrow"/>
          </a:ln>
        </p:spPr>
        <p:style>
          <a:lnRef idx="1">
            <a:schemeClr val="accent1"/>
          </a:lnRef>
          <a:fillRef idx="0">
            <a:schemeClr val="accent1"/>
          </a:fillRef>
          <a:effectRef idx="0">
            <a:schemeClr val="accent1"/>
          </a:effectRef>
          <a:fontRef idx="minor">
            <a:schemeClr val="tx1"/>
          </a:fontRef>
        </p:style>
      </p:cxnSp>
      <p:sp>
        <p:nvSpPr>
          <p:cNvPr id="31" name="Right Arrow 30"/>
          <p:cNvSpPr/>
          <p:nvPr/>
        </p:nvSpPr>
        <p:spPr>
          <a:xfrm>
            <a:off x="3657600" y="5827674"/>
            <a:ext cx="1066800" cy="517864"/>
          </a:xfrm>
          <a:prstGeom prst="rightArrow">
            <a:avLst/>
          </a:prstGeom>
          <a:solidFill>
            <a:srgbClr val="1E5052"/>
          </a:solidFill>
          <a:ln>
            <a:solidFill>
              <a:srgbClr val="1E5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B0CBCC"/>
                </a:solidFill>
                <a:latin typeface="Tahoma" panose="020B0604030504040204" pitchFamily="34" charset="0"/>
                <a:ea typeface="Tahoma" panose="020B0604030504040204" pitchFamily="34" charset="0"/>
                <a:cs typeface="Tahoma" panose="020B0604030504040204" pitchFamily="34" charset="0"/>
              </a:rPr>
              <a:t>5</a:t>
            </a:r>
          </a:p>
        </p:txBody>
      </p:sp>
      <p:sp>
        <p:nvSpPr>
          <p:cNvPr id="32" name="Right Arrow 31"/>
          <p:cNvSpPr/>
          <p:nvPr/>
        </p:nvSpPr>
        <p:spPr>
          <a:xfrm>
            <a:off x="3657600" y="2302710"/>
            <a:ext cx="1066800" cy="517864"/>
          </a:xfrm>
          <a:prstGeom prst="rightArrow">
            <a:avLst/>
          </a:prstGeom>
          <a:solidFill>
            <a:srgbClr val="1E5052"/>
          </a:solidFill>
          <a:ln>
            <a:solidFill>
              <a:srgbClr val="1E5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B0CBCC"/>
                </a:solidFill>
                <a:latin typeface="Tahoma" panose="020B0604030504040204" pitchFamily="34" charset="0"/>
                <a:ea typeface="Tahoma" panose="020B0604030504040204" pitchFamily="34" charset="0"/>
                <a:cs typeface="Tahoma" panose="020B0604030504040204" pitchFamily="34" charset="0"/>
              </a:rPr>
              <a:t>2</a:t>
            </a:r>
          </a:p>
        </p:txBody>
      </p:sp>
      <p:sp>
        <p:nvSpPr>
          <p:cNvPr id="33" name="Right Arrow 32"/>
          <p:cNvSpPr/>
          <p:nvPr/>
        </p:nvSpPr>
        <p:spPr>
          <a:xfrm>
            <a:off x="3657600" y="3372985"/>
            <a:ext cx="1066800" cy="517864"/>
          </a:xfrm>
          <a:prstGeom prst="rightArrow">
            <a:avLst/>
          </a:prstGeom>
          <a:solidFill>
            <a:srgbClr val="1E5052"/>
          </a:solidFill>
          <a:ln>
            <a:solidFill>
              <a:srgbClr val="1E5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B0CBCC"/>
                </a:solidFill>
                <a:latin typeface="Tahoma" panose="020B0604030504040204" pitchFamily="34" charset="0"/>
                <a:ea typeface="Tahoma" panose="020B0604030504040204" pitchFamily="34" charset="0"/>
                <a:cs typeface="Tahoma" panose="020B0604030504040204" pitchFamily="34" charset="0"/>
              </a:rPr>
              <a:t>3</a:t>
            </a:r>
          </a:p>
        </p:txBody>
      </p:sp>
      <p:sp>
        <p:nvSpPr>
          <p:cNvPr id="34" name="Right Arrow 33"/>
          <p:cNvSpPr/>
          <p:nvPr/>
        </p:nvSpPr>
        <p:spPr>
          <a:xfrm>
            <a:off x="3657600" y="4577402"/>
            <a:ext cx="1069019" cy="517864"/>
          </a:xfrm>
          <a:prstGeom prst="rightArrow">
            <a:avLst/>
          </a:prstGeom>
          <a:solidFill>
            <a:srgbClr val="1E5052"/>
          </a:solidFill>
          <a:ln>
            <a:solidFill>
              <a:srgbClr val="1E5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B0CBCC"/>
                </a:solidFill>
                <a:latin typeface="Tahoma" panose="020B0604030504040204" pitchFamily="34" charset="0"/>
                <a:ea typeface="Tahoma" panose="020B0604030504040204" pitchFamily="34" charset="0"/>
                <a:cs typeface="Tahoma" panose="020B0604030504040204" pitchFamily="34" charset="0"/>
              </a:rPr>
              <a:t>4</a:t>
            </a:r>
          </a:p>
        </p:txBody>
      </p:sp>
      <p:sp>
        <p:nvSpPr>
          <p:cNvPr id="35" name="Right Arrow 34"/>
          <p:cNvSpPr/>
          <p:nvPr/>
        </p:nvSpPr>
        <p:spPr>
          <a:xfrm>
            <a:off x="3657600" y="1330097"/>
            <a:ext cx="1066800" cy="517864"/>
          </a:xfrm>
          <a:prstGeom prst="rightArrow">
            <a:avLst/>
          </a:prstGeom>
          <a:solidFill>
            <a:srgbClr val="1E5052"/>
          </a:solidFill>
          <a:ln>
            <a:solidFill>
              <a:srgbClr val="1E5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B0CBCC"/>
                </a:solidFill>
                <a:latin typeface="Tahoma" panose="020B0604030504040204" pitchFamily="34" charset="0"/>
                <a:ea typeface="Tahoma" panose="020B0604030504040204" pitchFamily="34" charset="0"/>
                <a:cs typeface="Tahoma" panose="020B0604030504040204" pitchFamily="34" charset="0"/>
              </a:rPr>
              <a:t>1</a:t>
            </a:r>
          </a:p>
        </p:txBody>
      </p:sp>
      <p:sp>
        <p:nvSpPr>
          <p:cNvPr id="36" name="Snip Single Corner Rectangle 35"/>
          <p:cNvSpPr/>
          <p:nvPr/>
        </p:nvSpPr>
        <p:spPr>
          <a:xfrm>
            <a:off x="4810958" y="1270927"/>
            <a:ext cx="6890941" cy="654728"/>
          </a:xfrm>
          <a:prstGeom prst="roundRect">
            <a:avLst/>
          </a:prstGeom>
          <a:solidFill>
            <a:srgbClr val="886579"/>
          </a:solidFill>
          <a:ln>
            <a:solidFill>
              <a:srgbClr val="886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What factors have contributed to the risk assessment?</a:t>
            </a:r>
          </a:p>
        </p:txBody>
      </p:sp>
      <p:sp>
        <p:nvSpPr>
          <p:cNvPr id="37" name="Snip Single Corner Rectangle 36"/>
          <p:cNvSpPr/>
          <p:nvPr/>
        </p:nvSpPr>
        <p:spPr>
          <a:xfrm>
            <a:off x="4800599" y="2237842"/>
            <a:ext cx="6888265" cy="654728"/>
          </a:xfrm>
          <a:prstGeom prst="roundRect">
            <a:avLst/>
          </a:prstGeom>
          <a:solidFill>
            <a:srgbClr val="886579"/>
          </a:solidFill>
          <a:ln>
            <a:solidFill>
              <a:srgbClr val="886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Is more information needed to manage the risk?</a:t>
            </a:r>
          </a:p>
        </p:txBody>
      </p:sp>
      <p:sp>
        <p:nvSpPr>
          <p:cNvPr id="38" name="Snip Single Corner Rectangle 37"/>
          <p:cNvSpPr/>
          <p:nvPr/>
        </p:nvSpPr>
        <p:spPr>
          <a:xfrm>
            <a:off x="4810958" y="3304553"/>
            <a:ext cx="6888265" cy="654728"/>
          </a:xfrm>
          <a:prstGeom prst="roundRect">
            <a:avLst/>
          </a:prstGeom>
          <a:solidFill>
            <a:srgbClr val="886579"/>
          </a:solidFill>
          <a:ln>
            <a:solidFill>
              <a:srgbClr val="886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Is more verification (or evidence) needed?</a:t>
            </a:r>
          </a:p>
        </p:txBody>
      </p:sp>
      <p:sp>
        <p:nvSpPr>
          <p:cNvPr id="39" name="Snip Single Corner Rectangle 38"/>
          <p:cNvSpPr/>
          <p:nvPr/>
        </p:nvSpPr>
        <p:spPr>
          <a:xfrm>
            <a:off x="4800598" y="4327397"/>
            <a:ext cx="6888265" cy="1017874"/>
          </a:xfrm>
          <a:prstGeom prst="roundRect">
            <a:avLst/>
          </a:prstGeom>
          <a:solidFill>
            <a:srgbClr val="886579"/>
          </a:solidFill>
          <a:ln>
            <a:solidFill>
              <a:srgbClr val="886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What activity has taken place &amp; in what period?</a:t>
            </a:r>
          </a:p>
          <a:p>
            <a:pPr algn="ct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How can information be obtained?</a:t>
            </a:r>
          </a:p>
          <a:p>
            <a:pPr algn="ct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Can I rely on this information?</a:t>
            </a:r>
          </a:p>
        </p:txBody>
      </p:sp>
      <p:sp>
        <p:nvSpPr>
          <p:cNvPr id="40" name="Snip Single Corner Rectangle 39"/>
          <p:cNvSpPr/>
          <p:nvPr/>
        </p:nvSpPr>
        <p:spPr>
          <a:xfrm>
            <a:off x="4800598" y="5577669"/>
            <a:ext cx="6888266" cy="1017874"/>
          </a:xfrm>
          <a:prstGeom prst="roundRect">
            <a:avLst/>
          </a:prstGeom>
          <a:solidFill>
            <a:srgbClr val="886579"/>
          </a:solidFill>
          <a:ln>
            <a:solidFill>
              <a:srgbClr val="886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Do I need to keep a closer eye on this customer? </a:t>
            </a:r>
          </a:p>
          <a:p>
            <a:pPr algn="ct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Does the information obtained under  1:4 remain appropriate for the activity seen?</a:t>
            </a:r>
          </a:p>
        </p:txBody>
      </p:sp>
      <p:sp>
        <p:nvSpPr>
          <p:cNvPr id="28" name="Title 1">
            <a:extLst>
              <a:ext uri="{FF2B5EF4-FFF2-40B4-BE49-F238E27FC236}">
                <a16:creationId xmlns:a16="http://schemas.microsoft.com/office/drawing/2014/main" id="{04B009BD-9295-57A2-B728-0719617EDE56}"/>
              </a:ext>
            </a:extLst>
          </p:cNvPr>
          <p:cNvSpPr>
            <a:spLocks noGrp="1"/>
          </p:cNvSpPr>
          <p:nvPr>
            <p:ph type="title"/>
          </p:nvPr>
        </p:nvSpPr>
        <p:spPr>
          <a:xfrm>
            <a:off x="3820130" y="231555"/>
            <a:ext cx="7089701" cy="779673"/>
          </a:xfrm>
        </p:spPr>
        <p:txBody>
          <a:bodyPr>
            <a:normAutofit/>
          </a:bodyPr>
          <a:lstStyle/>
          <a:p>
            <a:r>
              <a:rPr lang="en-GB" b="1" dirty="0">
                <a:latin typeface="Tahoma" panose="020B0604030504040204" pitchFamily="34" charset="0"/>
                <a:ea typeface="Tahoma" panose="020B0604030504040204" pitchFamily="34" charset="0"/>
                <a:cs typeface="Tahoma" panose="020B0604030504040204" pitchFamily="34" charset="0"/>
              </a:rPr>
              <a:t>Enhanced Due Diligence</a:t>
            </a:r>
          </a:p>
        </p:txBody>
      </p:sp>
      <p:pic>
        <p:nvPicPr>
          <p:cNvPr id="2" name="Picture 1" descr="A logo with text on it&#10;&#10;Description automatically generated">
            <a:extLst>
              <a:ext uri="{FF2B5EF4-FFF2-40B4-BE49-F238E27FC236}">
                <a16:creationId xmlns:a16="http://schemas.microsoft.com/office/drawing/2014/main" id="{278BC084-70A0-3114-4610-87B3BCA52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spTree>
    <p:extLst>
      <p:ext uri="{BB962C8B-B14F-4D97-AF65-F5344CB8AC3E}">
        <p14:creationId xmlns:p14="http://schemas.microsoft.com/office/powerpoint/2010/main" val="1026557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lack background with a pink and white corner&#10;&#10;Description automatically generated">
            <a:extLst>
              <a:ext uri="{FF2B5EF4-FFF2-40B4-BE49-F238E27FC236}">
                <a16:creationId xmlns:a16="http://schemas.microsoft.com/office/drawing/2014/main" id="{B67018D3-1252-1D14-21BB-F3F64609DE7A}"/>
              </a:ext>
            </a:extLst>
          </p:cNvPr>
          <p:cNvPicPr>
            <a:picLocks noChangeAspect="1"/>
          </p:cNvPicPr>
          <p:nvPr/>
        </p:nvPicPr>
        <p:blipFill rotWithShape="1">
          <a:blip r:embed="rId3">
            <a:extLst>
              <a:ext uri="{28A0092B-C50C-407E-A947-70E740481C1C}">
                <a14:useLocalDpi xmlns:a14="http://schemas.microsoft.com/office/drawing/2010/main" val="0"/>
              </a:ext>
            </a:extLst>
          </a:blip>
          <a:srcRect t="74588" r="71282"/>
          <a:stretch/>
        </p:blipFill>
        <p:spPr>
          <a:xfrm rot="647017" flipH="1">
            <a:off x="2773610" y="5585757"/>
            <a:ext cx="2051170" cy="1528540"/>
          </a:xfrm>
          <a:prstGeom prst="rect">
            <a:avLst/>
          </a:prstGeom>
        </p:spPr>
      </p:pic>
      <p:pic>
        <p:nvPicPr>
          <p:cNvPr id="12" name="Picture 11" descr="A pink and black curved object&#10;&#10;Description automatically generated">
            <a:extLst>
              <a:ext uri="{FF2B5EF4-FFF2-40B4-BE49-F238E27FC236}">
                <a16:creationId xmlns:a16="http://schemas.microsoft.com/office/drawing/2014/main" id="{85A1475E-1165-7017-4FD1-5434253FCB38}"/>
              </a:ext>
            </a:extLst>
          </p:cNvPr>
          <p:cNvPicPr>
            <a:picLocks noChangeAspect="1"/>
          </p:cNvPicPr>
          <p:nvPr/>
        </p:nvPicPr>
        <p:blipFill rotWithShape="1">
          <a:blip r:embed="rId4">
            <a:extLst>
              <a:ext uri="{28A0092B-C50C-407E-A947-70E740481C1C}">
                <a14:useLocalDpi xmlns:a14="http://schemas.microsoft.com/office/drawing/2010/main" val="0"/>
              </a:ext>
            </a:extLst>
          </a:blip>
          <a:srcRect l="61797"/>
          <a:stretch/>
        </p:blipFill>
        <p:spPr>
          <a:xfrm>
            <a:off x="9538854" y="-28647"/>
            <a:ext cx="2668607" cy="6985305"/>
          </a:xfrm>
          <a:prstGeom prst="rect">
            <a:avLst/>
          </a:prstGeom>
        </p:spPr>
      </p:pic>
      <p:pic>
        <p:nvPicPr>
          <p:cNvPr id="10" name="Picture 9" descr="A letter u on a black background&#10;&#10;Description automatically generated">
            <a:extLst>
              <a:ext uri="{FF2B5EF4-FFF2-40B4-BE49-F238E27FC236}">
                <a16:creationId xmlns:a16="http://schemas.microsoft.com/office/drawing/2014/main" id="{E2973B3A-9FFD-8049-3FF1-9BDA74D289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2">
            <a:off x="-2977422" y="-6232236"/>
            <a:ext cx="7631238" cy="11425458"/>
          </a:xfrm>
          <a:prstGeom prst="rect">
            <a:avLst/>
          </a:prstGeom>
        </p:spPr>
      </p:pic>
      <p:sp>
        <p:nvSpPr>
          <p:cNvPr id="6" name="Title 1">
            <a:extLst>
              <a:ext uri="{FF2B5EF4-FFF2-40B4-BE49-F238E27FC236}">
                <a16:creationId xmlns:a16="http://schemas.microsoft.com/office/drawing/2014/main" id="{BA8C9ADD-7931-0B6F-8BF2-D00F6F6E9C0C}"/>
              </a:ext>
            </a:extLst>
          </p:cNvPr>
          <p:cNvSpPr>
            <a:spLocks noGrp="1"/>
          </p:cNvSpPr>
          <p:nvPr>
            <p:ph type="title"/>
          </p:nvPr>
        </p:nvSpPr>
        <p:spPr>
          <a:xfrm>
            <a:off x="838198" y="3922655"/>
            <a:ext cx="10515600" cy="1325563"/>
          </a:xfrm>
        </p:spPr>
        <p:txBody>
          <a:bodyPr>
            <a:normAutofit/>
          </a:bodyPr>
          <a:lstStyle/>
          <a:p>
            <a:pPr algn="ctr"/>
            <a:r>
              <a:rPr lang="en-GB" sz="6600" b="1" dirty="0">
                <a:latin typeface="Tahoma" panose="020B0604030504040204" pitchFamily="34" charset="0"/>
                <a:ea typeface="Tahoma" panose="020B0604030504040204" pitchFamily="34" charset="0"/>
                <a:cs typeface="Tahoma" panose="020B0604030504040204" pitchFamily="34" charset="0"/>
              </a:rPr>
              <a:t>Source of Wealth</a:t>
            </a:r>
          </a:p>
        </p:txBody>
      </p:sp>
      <p:pic>
        <p:nvPicPr>
          <p:cNvPr id="14" name="Picture 13" descr="A logo with text on it&#10;&#10;Description automatically generated">
            <a:extLst>
              <a:ext uri="{FF2B5EF4-FFF2-40B4-BE49-F238E27FC236}">
                <a16:creationId xmlns:a16="http://schemas.microsoft.com/office/drawing/2014/main" id="{2F7D6E95-82BA-0E96-F9A1-0449A8A29C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0564" y="857140"/>
            <a:ext cx="2850871" cy="2078205"/>
          </a:xfrm>
          <a:prstGeom prst="rect">
            <a:avLst/>
          </a:prstGeom>
        </p:spPr>
      </p:pic>
      <p:pic>
        <p:nvPicPr>
          <p:cNvPr id="3" name="Picture 2" descr="A logo with text on it&#10;&#10;Description automatically generated">
            <a:extLst>
              <a:ext uri="{FF2B5EF4-FFF2-40B4-BE49-F238E27FC236}">
                <a16:creationId xmlns:a16="http://schemas.microsoft.com/office/drawing/2014/main" id="{E3F2112E-3D48-E6C0-8400-4A01E88912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spTree>
    <p:extLst>
      <p:ext uri="{BB962C8B-B14F-4D97-AF65-F5344CB8AC3E}">
        <p14:creationId xmlns:p14="http://schemas.microsoft.com/office/powerpoint/2010/main" val="3372470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74C8E-45D0-BDA2-C379-BE3090A3686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0429B37-884C-B785-3E79-BBA47ED3BD46}"/>
              </a:ext>
            </a:extLst>
          </p:cNvPr>
          <p:cNvPicPr>
            <a:picLocks noChangeAspect="1"/>
          </p:cNvPicPr>
          <p:nvPr/>
        </p:nvPicPr>
        <p:blipFill>
          <a:blip r:embed="rId3"/>
          <a:stretch>
            <a:fillRect/>
          </a:stretch>
        </p:blipFill>
        <p:spPr>
          <a:xfrm>
            <a:off x="9575517" y="20782"/>
            <a:ext cx="2616483" cy="6858000"/>
          </a:xfrm>
          <a:prstGeom prst="rect">
            <a:avLst/>
          </a:prstGeom>
        </p:spPr>
      </p:pic>
      <p:pic>
        <p:nvPicPr>
          <p:cNvPr id="7" name="Picture 6" descr="A logo with text on it&#10;&#10;Description automatically generated">
            <a:extLst>
              <a:ext uri="{FF2B5EF4-FFF2-40B4-BE49-F238E27FC236}">
                <a16:creationId xmlns:a16="http://schemas.microsoft.com/office/drawing/2014/main" id="{94353477-7261-9899-7F23-3FA5CF9C87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graphicFrame>
        <p:nvGraphicFramePr>
          <p:cNvPr id="12" name="Table 11">
            <a:extLst>
              <a:ext uri="{FF2B5EF4-FFF2-40B4-BE49-F238E27FC236}">
                <a16:creationId xmlns:a16="http://schemas.microsoft.com/office/drawing/2014/main" id="{4BC91701-F704-0654-D371-75E804C527B3}"/>
              </a:ext>
            </a:extLst>
          </p:cNvPr>
          <p:cNvGraphicFramePr>
            <a:graphicFrameLocks noGrp="1"/>
          </p:cNvGraphicFramePr>
          <p:nvPr/>
        </p:nvGraphicFramePr>
        <p:xfrm>
          <a:off x="683636" y="1143975"/>
          <a:ext cx="11017080" cy="1102360"/>
        </p:xfrm>
        <a:graphic>
          <a:graphicData uri="http://schemas.openxmlformats.org/drawingml/2006/table">
            <a:tbl>
              <a:tblPr firstRow="1" bandRow="1">
                <a:tableStyleId>{7DF18680-E054-41AD-8BC1-D1AEF772440D}</a:tableStyleId>
              </a:tblPr>
              <a:tblGrid>
                <a:gridCol w="11017080">
                  <a:extLst>
                    <a:ext uri="{9D8B030D-6E8A-4147-A177-3AD203B41FA5}">
                      <a16:colId xmlns:a16="http://schemas.microsoft.com/office/drawing/2014/main" val="1652789327"/>
                    </a:ext>
                  </a:extLst>
                </a:gridCol>
              </a:tblGrid>
              <a:tr h="370840">
                <a:tc>
                  <a:txBody>
                    <a:bodyPr/>
                    <a:lstStyle/>
                    <a:p>
                      <a:r>
                        <a:rPr lang="en-GB" sz="1400" dirty="0"/>
                        <a:t>Why? </a:t>
                      </a:r>
                    </a:p>
                  </a:txBody>
                  <a:tcPr/>
                </a:tc>
                <a:extLst>
                  <a:ext uri="{0D108BD9-81ED-4DB2-BD59-A6C34878D82A}">
                    <a16:rowId xmlns:a16="http://schemas.microsoft.com/office/drawing/2014/main" val="28265389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Tahoma" panose="020B0604030504040204" pitchFamily="34" charset="0"/>
                          <a:ea typeface="Tahoma" panose="020B0604030504040204" pitchFamily="34" charset="0"/>
                          <a:cs typeface="Tahoma" panose="020B0604030504040204" pitchFamily="34" charset="0"/>
                        </a:rPr>
                        <a:t>Paragraph 14 (2)(c) – </a:t>
                      </a:r>
                      <a:r>
                        <a:rPr lang="en-GB" sz="1400" b="1" i="1" dirty="0">
                          <a:latin typeface="Tahoma" panose="020B0604030504040204" pitchFamily="34" charset="0"/>
                          <a:ea typeface="Tahoma" panose="020B0604030504040204" pitchFamily="34" charset="0"/>
                          <a:cs typeface="Tahoma" panose="020B0604030504040204" pitchFamily="34" charset="0"/>
                        </a:rPr>
                        <a:t>‘the taking of reasonable measures to establish the source of wealth of a customer</a:t>
                      </a:r>
                    </a:p>
                    <a:p>
                      <a:pPr marL="0" indent="0">
                        <a:buFont typeface="Arial" panose="020B0604020202020204" pitchFamily="34" charset="0"/>
                        <a:buNone/>
                      </a:pPr>
                      <a:r>
                        <a:rPr lang="en-GB" sz="1400" b="1" dirty="0">
                          <a:latin typeface="Tahoma" panose="020B0604030504040204" pitchFamily="34" charset="0"/>
                          <a:ea typeface="Tahoma" panose="020B0604030504040204" pitchFamily="34" charset="0"/>
                          <a:cs typeface="Tahoma" panose="020B0604030504040204" pitchFamily="34" charset="0"/>
                        </a:rPr>
                        <a:t>“SOW” </a:t>
                      </a:r>
                      <a:r>
                        <a:rPr lang="en-GB" sz="1400" dirty="0">
                          <a:latin typeface="Tahoma" panose="020B0604030504040204" pitchFamily="34" charset="0"/>
                          <a:ea typeface="Tahoma" panose="020B0604030504040204" pitchFamily="34" charset="0"/>
                          <a:cs typeface="Tahoma" panose="020B0604030504040204" pitchFamily="34" charset="0"/>
                        </a:rPr>
                        <a:t>refers to the origin of the customer’s entire body of wealth. The operators should take “</a:t>
                      </a:r>
                      <a:r>
                        <a:rPr lang="en-GB" sz="1400" b="1" dirty="0">
                          <a:latin typeface="Tahoma" panose="020B0604030504040204" pitchFamily="34" charset="0"/>
                          <a:ea typeface="Tahoma" panose="020B0604030504040204" pitchFamily="34" charset="0"/>
                          <a:cs typeface="Tahoma" panose="020B0604030504040204" pitchFamily="34" charset="0"/>
                        </a:rPr>
                        <a:t>reasonable measures” </a:t>
                      </a:r>
                      <a:r>
                        <a:rPr lang="en-GB" sz="1400" dirty="0">
                          <a:latin typeface="Tahoma" panose="020B0604030504040204" pitchFamily="34" charset="0"/>
                          <a:ea typeface="Tahoma" panose="020B0604030504040204" pitchFamily="34" charset="0"/>
                          <a:cs typeface="Tahoma" panose="020B0604030504040204" pitchFamily="34" charset="0"/>
                        </a:rPr>
                        <a:t>to establish the </a:t>
                      </a:r>
                      <a:r>
                        <a:rPr lang="en-GB" sz="1400" b="1" dirty="0">
                          <a:latin typeface="Tahoma" panose="020B0604030504040204" pitchFamily="34" charset="0"/>
                          <a:ea typeface="Tahoma" panose="020B0604030504040204" pitchFamily="34" charset="0"/>
                          <a:cs typeface="Tahoma" panose="020B0604030504040204" pitchFamily="34" charset="0"/>
                        </a:rPr>
                        <a:t>source of wealth </a:t>
                      </a:r>
                      <a:r>
                        <a:rPr lang="en-GB" sz="1400" dirty="0">
                          <a:latin typeface="Tahoma" panose="020B0604030504040204" pitchFamily="34" charset="0"/>
                          <a:ea typeface="Tahoma" panose="020B0604030504040204" pitchFamily="34" charset="0"/>
                          <a:cs typeface="Tahoma" panose="020B0604030504040204" pitchFamily="34" charset="0"/>
                        </a:rPr>
                        <a:t>of a customer. </a:t>
                      </a:r>
                      <a:endParaRPr lang="en-GB" sz="1400" dirty="0"/>
                    </a:p>
                  </a:txBody>
                  <a:tcPr/>
                </a:tc>
                <a:extLst>
                  <a:ext uri="{0D108BD9-81ED-4DB2-BD59-A6C34878D82A}">
                    <a16:rowId xmlns:a16="http://schemas.microsoft.com/office/drawing/2014/main" val="3394492661"/>
                  </a:ext>
                </a:extLst>
              </a:tr>
            </a:tbl>
          </a:graphicData>
        </a:graphic>
      </p:graphicFrame>
      <p:graphicFrame>
        <p:nvGraphicFramePr>
          <p:cNvPr id="13" name="Table 12">
            <a:extLst>
              <a:ext uri="{FF2B5EF4-FFF2-40B4-BE49-F238E27FC236}">
                <a16:creationId xmlns:a16="http://schemas.microsoft.com/office/drawing/2014/main" id="{7D2917BE-4CF6-0557-4D1A-7983B592FE13}"/>
              </a:ext>
            </a:extLst>
          </p:cNvPr>
          <p:cNvGraphicFramePr>
            <a:graphicFrameLocks noGrp="1"/>
          </p:cNvGraphicFramePr>
          <p:nvPr/>
        </p:nvGraphicFramePr>
        <p:xfrm>
          <a:off x="696336" y="2377497"/>
          <a:ext cx="10991680" cy="2142760"/>
        </p:xfrm>
        <a:graphic>
          <a:graphicData uri="http://schemas.openxmlformats.org/drawingml/2006/table">
            <a:tbl>
              <a:tblPr firstRow="1" bandRow="1">
                <a:tableStyleId>{7DF18680-E054-41AD-8BC1-D1AEF772440D}</a:tableStyleId>
              </a:tblPr>
              <a:tblGrid>
                <a:gridCol w="10991680">
                  <a:extLst>
                    <a:ext uri="{9D8B030D-6E8A-4147-A177-3AD203B41FA5}">
                      <a16:colId xmlns:a16="http://schemas.microsoft.com/office/drawing/2014/main" val="1652789327"/>
                    </a:ext>
                  </a:extLst>
                </a:gridCol>
              </a:tblGrid>
              <a:tr h="344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Observations (The Inspectorate have found examples of)</a:t>
                      </a:r>
                    </a:p>
                  </a:txBody>
                  <a:tcPr/>
                </a:tc>
                <a:extLst>
                  <a:ext uri="{0D108BD9-81ED-4DB2-BD59-A6C34878D82A}">
                    <a16:rowId xmlns:a16="http://schemas.microsoft.com/office/drawing/2014/main" val="2826538998"/>
                  </a:ext>
                </a:extLst>
              </a:tr>
              <a:tr h="1456445">
                <a:tc>
                  <a:txBody>
                    <a:bodyPr/>
                    <a:lstStyle/>
                    <a:p>
                      <a:pPr marL="285750" indent="-285750">
                        <a:buFont typeface="Arial" panose="020B0604020202020204" pitchFamily="34" charset="0"/>
                        <a:buChar char="•"/>
                      </a:pPr>
                      <a:r>
                        <a:rPr lang="en-GB" sz="1600" dirty="0">
                          <a:solidFill>
                            <a:srgbClr val="FF0000"/>
                          </a:solidFill>
                        </a:rPr>
                        <a:t>Bank statements being provided as Source of Wealth showing transaction history, with no additional commentary </a:t>
                      </a:r>
                    </a:p>
                    <a:p>
                      <a:pPr marL="285750" indent="-285750">
                        <a:buFont typeface="Arial" panose="020B0604020202020204" pitchFamily="34" charset="0"/>
                        <a:buChar char="•"/>
                      </a:pPr>
                      <a:r>
                        <a:rPr lang="en-GB" sz="1600" dirty="0">
                          <a:solidFill>
                            <a:srgbClr val="FF0000"/>
                          </a:solidFill>
                        </a:rPr>
                        <a:t>Whilst an operator conducted a useful SOW risk assessment, by asking the customer relevant SOW questions it failed to validate or corroborate the customer statement with documentary evidence.</a:t>
                      </a:r>
                    </a:p>
                    <a:p>
                      <a:pPr marL="285750" indent="-285750">
                        <a:buFont typeface="Arial" panose="020B0604020202020204" pitchFamily="34" charset="0"/>
                        <a:buChar char="•"/>
                      </a:pPr>
                      <a:r>
                        <a:rPr lang="en-GB" sz="1600" dirty="0">
                          <a:solidFill>
                            <a:srgbClr val="FF0000"/>
                          </a:solidFill>
                        </a:rPr>
                        <a:t>No source of wealth requested for high-risk customers</a:t>
                      </a:r>
                    </a:p>
                    <a:p>
                      <a:pPr marL="285750" indent="-285750">
                        <a:buFont typeface="Arial" panose="020B0604020202020204" pitchFamily="34" charset="0"/>
                        <a:buChar char="•"/>
                      </a:pPr>
                      <a:r>
                        <a:rPr lang="en-GB" sz="1600" dirty="0">
                          <a:solidFill>
                            <a:srgbClr val="FF0000"/>
                          </a:solidFill>
                        </a:rPr>
                        <a:t>A failure to scrutinise information and identify the customer as a PEP based on the SOW provided</a:t>
                      </a:r>
                    </a:p>
                    <a:p>
                      <a:pPr marL="285750" indent="-285750">
                        <a:buFont typeface="Arial" panose="020B0604020202020204" pitchFamily="34" charset="0"/>
                        <a:buChar char="•"/>
                      </a:pPr>
                      <a:r>
                        <a:rPr lang="en-GB" sz="1600" dirty="0">
                          <a:solidFill>
                            <a:schemeClr val="accent6"/>
                          </a:solidFill>
                        </a:rPr>
                        <a:t>A detailed synopsis of customer analysis with pay slips, bank statements, detailed open-source searches and review of the customers spending behaviour and rationale</a:t>
                      </a:r>
                    </a:p>
                  </a:txBody>
                  <a:tcPr/>
                </a:tc>
                <a:extLst>
                  <a:ext uri="{0D108BD9-81ED-4DB2-BD59-A6C34878D82A}">
                    <a16:rowId xmlns:a16="http://schemas.microsoft.com/office/drawing/2014/main" val="3394492661"/>
                  </a:ext>
                </a:extLst>
              </a:tr>
            </a:tbl>
          </a:graphicData>
        </a:graphic>
      </p:graphicFrame>
      <p:graphicFrame>
        <p:nvGraphicFramePr>
          <p:cNvPr id="14" name="Table 13">
            <a:extLst>
              <a:ext uri="{FF2B5EF4-FFF2-40B4-BE49-F238E27FC236}">
                <a16:creationId xmlns:a16="http://schemas.microsoft.com/office/drawing/2014/main" id="{5989CD7E-70C0-5AD1-BC7D-894078473396}"/>
              </a:ext>
            </a:extLst>
          </p:cNvPr>
          <p:cNvGraphicFramePr>
            <a:graphicFrameLocks noGrp="1"/>
          </p:cNvGraphicFramePr>
          <p:nvPr>
            <p:extLst>
              <p:ext uri="{D42A27DB-BD31-4B8C-83A1-F6EECF244321}">
                <p14:modId xmlns:p14="http://schemas.microsoft.com/office/powerpoint/2010/main" val="2640805881"/>
              </p:ext>
            </p:extLst>
          </p:nvPr>
        </p:nvGraphicFramePr>
        <p:xfrm>
          <a:off x="683636" y="4520257"/>
          <a:ext cx="10991680" cy="1989589"/>
        </p:xfrm>
        <a:graphic>
          <a:graphicData uri="http://schemas.openxmlformats.org/drawingml/2006/table">
            <a:tbl>
              <a:tblPr firstRow="1" bandRow="1">
                <a:tableStyleId>{7DF18680-E054-41AD-8BC1-D1AEF772440D}</a:tableStyleId>
              </a:tblPr>
              <a:tblGrid>
                <a:gridCol w="10991680">
                  <a:extLst>
                    <a:ext uri="{9D8B030D-6E8A-4147-A177-3AD203B41FA5}">
                      <a16:colId xmlns:a16="http://schemas.microsoft.com/office/drawing/2014/main" val="1652789327"/>
                    </a:ext>
                  </a:extLst>
                </a:gridCol>
              </a:tblGrid>
              <a:tr h="308431">
                <a:tc>
                  <a:txBody>
                    <a:bodyPr/>
                    <a:lstStyle/>
                    <a:p>
                      <a:r>
                        <a:rPr lang="en-GB" sz="1600" dirty="0"/>
                        <a:t>Best Practice </a:t>
                      </a:r>
                    </a:p>
                  </a:txBody>
                  <a:tcPr/>
                </a:tc>
                <a:extLst>
                  <a:ext uri="{0D108BD9-81ED-4DB2-BD59-A6C34878D82A}">
                    <a16:rowId xmlns:a16="http://schemas.microsoft.com/office/drawing/2014/main" val="2826538998"/>
                  </a:ext>
                </a:extLst>
              </a:tr>
              <a:tr h="1654309">
                <a:tc>
                  <a:txBody>
                    <a:bodyPr/>
                    <a:lstStyle/>
                    <a:p>
                      <a:pPr marL="285750" indent="-285750">
                        <a:buFont typeface="Arial" panose="020B0604020202020204" pitchFamily="34" charset="0"/>
                        <a:buChar char="•"/>
                      </a:pPr>
                      <a:r>
                        <a:rPr lang="en-GB" sz="1600" dirty="0"/>
                        <a:t>Obtaining and scrutinising pay slips – checking the dates, employer, and establishing if commensurate to spending behaviour </a:t>
                      </a:r>
                    </a:p>
                    <a:p>
                      <a:pPr marL="285750" indent="-285750">
                        <a:buFont typeface="Arial" panose="020B0604020202020204" pitchFamily="34" charset="0"/>
                        <a:buChar char="•"/>
                      </a:pPr>
                      <a:r>
                        <a:rPr lang="en-GB" sz="1600" dirty="0">
                          <a:latin typeface="+mn-lt"/>
                          <a:ea typeface="Tahoma" panose="020B0604030504040204" pitchFamily="34" charset="0"/>
                          <a:cs typeface="Tahoma" panose="020B0604030504040204" pitchFamily="34" charset="0"/>
                        </a:rPr>
                        <a:t>Recording the open-source searches, whether positive or negative results,  validate information </a:t>
                      </a:r>
                    </a:p>
                    <a:p>
                      <a:pPr marL="285750" indent="-285750">
                        <a:buFont typeface="Arial" panose="020B0604020202020204" pitchFamily="34" charset="0"/>
                        <a:buChar char="•"/>
                      </a:pPr>
                      <a:r>
                        <a:rPr lang="en-GB" sz="1600" dirty="0">
                          <a:latin typeface="+mn-lt"/>
                          <a:ea typeface="Tahoma" panose="020B0604030504040204" pitchFamily="34" charset="0"/>
                          <a:cs typeface="Tahoma" panose="020B0604030504040204" pitchFamily="34" charset="0"/>
                        </a:rPr>
                        <a:t>Recording detailed back-office notes to demonstrate the steps take and the outcome. </a:t>
                      </a:r>
                    </a:p>
                    <a:p>
                      <a:pPr marL="285750" indent="-285750">
                        <a:buFont typeface="Arial" panose="020B0604020202020204" pitchFamily="34" charset="0"/>
                        <a:buChar char="•"/>
                      </a:pPr>
                      <a:r>
                        <a:rPr lang="en-GB" sz="1600" dirty="0">
                          <a:latin typeface="+mn-lt"/>
                          <a:ea typeface="Tahoma" panose="020B0604030504040204" pitchFamily="34" charset="0"/>
                          <a:cs typeface="Tahoma" panose="020B0604030504040204" pitchFamily="34" charset="0"/>
                        </a:rPr>
                        <a:t>Consider the factors that resulted in the customer being deemed high risk, the value of the customer’s transactions, and the period over which the transactions occurred when determining “reasonable measures”.</a:t>
                      </a:r>
                      <a:endParaRPr lang="en-GB" sz="1600" dirty="0"/>
                    </a:p>
                  </a:txBody>
                  <a:tcPr/>
                </a:tc>
                <a:extLst>
                  <a:ext uri="{0D108BD9-81ED-4DB2-BD59-A6C34878D82A}">
                    <a16:rowId xmlns:a16="http://schemas.microsoft.com/office/drawing/2014/main" val="3394492661"/>
                  </a:ext>
                </a:extLst>
              </a:tr>
            </a:tbl>
          </a:graphicData>
        </a:graphic>
      </p:graphicFrame>
      <p:sp>
        <p:nvSpPr>
          <p:cNvPr id="15" name="Title 1">
            <a:extLst>
              <a:ext uri="{FF2B5EF4-FFF2-40B4-BE49-F238E27FC236}">
                <a16:creationId xmlns:a16="http://schemas.microsoft.com/office/drawing/2014/main" id="{1CC58EAA-D33E-05AD-3352-755434C88420}"/>
              </a:ext>
            </a:extLst>
          </p:cNvPr>
          <p:cNvSpPr>
            <a:spLocks noGrp="1"/>
          </p:cNvSpPr>
          <p:nvPr>
            <p:ph type="title"/>
          </p:nvPr>
        </p:nvSpPr>
        <p:spPr>
          <a:xfrm>
            <a:off x="683636" y="184420"/>
            <a:ext cx="8896179" cy="1143000"/>
          </a:xfrm>
        </p:spPr>
        <p:txBody>
          <a:bodyPr>
            <a:noAutofit/>
          </a:bodyPr>
          <a:lstStyle/>
          <a:p>
            <a:r>
              <a:rPr lang="en-GB" sz="4800" b="1" dirty="0">
                <a:latin typeface="+mn-lt"/>
                <a:ea typeface="Tahoma" panose="020B0604030504040204" pitchFamily="34" charset="0"/>
                <a:cs typeface="Tahoma" panose="020B0604030504040204" pitchFamily="34" charset="0"/>
              </a:rPr>
              <a:t>Source of Wealth (“SOW”)</a:t>
            </a:r>
          </a:p>
        </p:txBody>
      </p:sp>
    </p:spTree>
    <p:extLst>
      <p:ext uri="{BB962C8B-B14F-4D97-AF65-F5344CB8AC3E}">
        <p14:creationId xmlns:p14="http://schemas.microsoft.com/office/powerpoint/2010/main" val="302090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0A0EF-B0C4-36AE-C6B8-9DBA11D9B70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6AB95C9-215A-9FF5-0F42-B28573E409BA}"/>
              </a:ext>
            </a:extLst>
          </p:cNvPr>
          <p:cNvPicPr>
            <a:picLocks noChangeAspect="1"/>
          </p:cNvPicPr>
          <p:nvPr/>
        </p:nvPicPr>
        <p:blipFill>
          <a:blip r:embed="rId3"/>
          <a:stretch>
            <a:fillRect/>
          </a:stretch>
        </p:blipFill>
        <p:spPr>
          <a:xfrm>
            <a:off x="9575517" y="0"/>
            <a:ext cx="2616483" cy="6858000"/>
          </a:xfrm>
          <a:prstGeom prst="rect">
            <a:avLst/>
          </a:prstGeom>
        </p:spPr>
      </p:pic>
      <p:sp>
        <p:nvSpPr>
          <p:cNvPr id="2" name="Title 1">
            <a:extLst>
              <a:ext uri="{FF2B5EF4-FFF2-40B4-BE49-F238E27FC236}">
                <a16:creationId xmlns:a16="http://schemas.microsoft.com/office/drawing/2014/main" id="{80914713-A739-F8F6-30D1-0EC3C3EF3D71}"/>
              </a:ext>
            </a:extLst>
          </p:cNvPr>
          <p:cNvSpPr>
            <a:spLocks noGrp="1"/>
          </p:cNvSpPr>
          <p:nvPr>
            <p:ph type="title"/>
          </p:nvPr>
        </p:nvSpPr>
        <p:spPr>
          <a:xfrm>
            <a:off x="321276" y="20782"/>
            <a:ext cx="9889524" cy="1143000"/>
          </a:xfrm>
        </p:spPr>
        <p:txBody>
          <a:bodyPr>
            <a:normAutofit/>
          </a:bodyPr>
          <a:lstStyle/>
          <a:p>
            <a:r>
              <a:rPr lang="en-GB" sz="5400" b="1" dirty="0">
                <a:latin typeface="+mn-lt"/>
                <a:ea typeface="Tahoma" panose="020B0604030504040204" pitchFamily="34" charset="0"/>
                <a:cs typeface="Tahoma" panose="020B0604030504040204" pitchFamily="34" charset="0"/>
              </a:rPr>
              <a:t>Best Practice continued (SOW)</a:t>
            </a:r>
          </a:p>
        </p:txBody>
      </p:sp>
      <p:sp>
        <p:nvSpPr>
          <p:cNvPr id="3" name="Content Placeholder 2">
            <a:extLst>
              <a:ext uri="{FF2B5EF4-FFF2-40B4-BE49-F238E27FC236}">
                <a16:creationId xmlns:a16="http://schemas.microsoft.com/office/drawing/2014/main" id="{FE596527-9170-C703-4BBD-D4A1F4D9E55E}"/>
              </a:ext>
            </a:extLst>
          </p:cNvPr>
          <p:cNvSpPr>
            <a:spLocks noGrp="1"/>
          </p:cNvSpPr>
          <p:nvPr>
            <p:ph idx="1"/>
          </p:nvPr>
        </p:nvSpPr>
        <p:spPr/>
        <p:txBody>
          <a:bodyPr>
            <a:normAutofit/>
          </a:bodyPr>
          <a:lstStyle/>
          <a:p>
            <a:endParaRPr lang="en-GB" dirty="0"/>
          </a:p>
          <a:p>
            <a:pPr marL="0" indent="0">
              <a:buNone/>
            </a:pPr>
            <a:endParaRPr lang="en-GB" dirty="0"/>
          </a:p>
        </p:txBody>
      </p:sp>
      <p:pic>
        <p:nvPicPr>
          <p:cNvPr id="6" name="Picture 5" descr="A logo with text on it&#10;&#10;Description automatically generated">
            <a:extLst>
              <a:ext uri="{FF2B5EF4-FFF2-40B4-BE49-F238E27FC236}">
                <a16:creationId xmlns:a16="http://schemas.microsoft.com/office/drawing/2014/main" id="{6656514F-077F-3176-F900-FD67877E1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graphicFrame>
        <p:nvGraphicFramePr>
          <p:cNvPr id="7" name="Table 6">
            <a:extLst>
              <a:ext uri="{FF2B5EF4-FFF2-40B4-BE49-F238E27FC236}">
                <a16:creationId xmlns:a16="http://schemas.microsoft.com/office/drawing/2014/main" id="{92F5DFFB-B2D3-714B-F571-343ECD8380F5}"/>
              </a:ext>
            </a:extLst>
          </p:cNvPr>
          <p:cNvGraphicFramePr>
            <a:graphicFrameLocks noGrp="1"/>
          </p:cNvGraphicFramePr>
          <p:nvPr>
            <p:extLst>
              <p:ext uri="{D42A27DB-BD31-4B8C-83A1-F6EECF244321}">
                <p14:modId xmlns:p14="http://schemas.microsoft.com/office/powerpoint/2010/main" val="2826787404"/>
              </p:ext>
            </p:extLst>
          </p:nvPr>
        </p:nvGraphicFramePr>
        <p:xfrm>
          <a:off x="533400" y="1467972"/>
          <a:ext cx="10820400" cy="4894728"/>
        </p:xfrm>
        <a:graphic>
          <a:graphicData uri="http://schemas.openxmlformats.org/drawingml/2006/table">
            <a:tbl>
              <a:tblPr firstRow="1" bandRow="1">
                <a:tableStyleId>{7DF18680-E054-41AD-8BC1-D1AEF772440D}</a:tableStyleId>
              </a:tblPr>
              <a:tblGrid>
                <a:gridCol w="10820400">
                  <a:extLst>
                    <a:ext uri="{9D8B030D-6E8A-4147-A177-3AD203B41FA5}">
                      <a16:colId xmlns:a16="http://schemas.microsoft.com/office/drawing/2014/main" val="1652789327"/>
                    </a:ext>
                  </a:extLst>
                </a:gridCol>
              </a:tblGrid>
              <a:tr h="472743">
                <a:tc>
                  <a:txBody>
                    <a:bodyPr/>
                    <a:lstStyle/>
                    <a:p>
                      <a:r>
                        <a:rPr lang="en-GB" sz="1600" dirty="0"/>
                        <a:t>Best Practice </a:t>
                      </a:r>
                    </a:p>
                  </a:txBody>
                  <a:tcPr/>
                </a:tc>
                <a:extLst>
                  <a:ext uri="{0D108BD9-81ED-4DB2-BD59-A6C34878D82A}">
                    <a16:rowId xmlns:a16="http://schemas.microsoft.com/office/drawing/2014/main" val="2826538998"/>
                  </a:ext>
                </a:extLst>
              </a:tr>
              <a:tr h="4421985">
                <a:tc>
                  <a:txBody>
                    <a:bodyPr/>
                    <a:lstStyle/>
                    <a:p>
                      <a:pPr marL="285750" indent="-285750">
                        <a:buFont typeface="Arial" panose="020B0604020202020204" pitchFamily="34" charset="0"/>
                        <a:buChar char="•"/>
                      </a:pPr>
                      <a:r>
                        <a:rPr lang="en-GB" sz="1600" b="1" dirty="0">
                          <a:ea typeface="Tahoma" panose="020B0604030504040204" pitchFamily="34" charset="0"/>
                          <a:cs typeface="Tahoma" panose="020B0604030504040204" pitchFamily="34" charset="0"/>
                        </a:rPr>
                        <a:t>Customer unable to prove source of wealth due to being a professional gambler</a:t>
                      </a:r>
                    </a:p>
                    <a:p>
                      <a:pPr marL="0" indent="0">
                        <a:buNone/>
                      </a:pPr>
                      <a:r>
                        <a:rPr lang="en-GB" sz="1600" dirty="0">
                          <a:ea typeface="Tahoma" panose="020B0604030504040204" pitchFamily="34" charset="0"/>
                          <a:cs typeface="Tahoma" panose="020B0604030504040204" pitchFamily="34" charset="0"/>
                        </a:rPr>
                        <a:t>Operator undertook extensive public domain checks to find that the customer was a successful poker player.</a:t>
                      </a:r>
                    </a:p>
                    <a:p>
                      <a:pPr marL="914400" lvl="2" indent="0">
                        <a:buNone/>
                      </a:pPr>
                      <a:endParaRPr lang="en-GB" sz="1600" dirty="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1600" b="1" dirty="0">
                          <a:ea typeface="Tahoma" panose="020B0604030504040204" pitchFamily="34" charset="0"/>
                          <a:cs typeface="Tahoma" panose="020B0604030504040204" pitchFamily="34" charset="0"/>
                        </a:rPr>
                        <a:t>High roller customers do not react well to being questioned about source of wealth when they hit internal triggers</a:t>
                      </a:r>
                    </a:p>
                    <a:p>
                      <a:pPr marL="1200150" lvl="2" indent="-285750">
                        <a:buFont typeface="Arial" panose="020B0604020202020204" pitchFamily="34" charset="0"/>
                        <a:buChar char="•"/>
                      </a:pPr>
                      <a:r>
                        <a:rPr lang="en-GB" sz="1600" dirty="0">
                          <a:ea typeface="Tahoma" panose="020B0604030504040204" pitchFamily="34" charset="0"/>
                          <a:cs typeface="Tahoma" panose="020B0604030504040204" pitchFamily="34" charset="0"/>
                        </a:rPr>
                        <a:t>Operator changed approach. VIPs welcomed via personal phone-calls. Personal touch and subtle questions backed up with public domain info.</a:t>
                      </a:r>
                    </a:p>
                    <a:p>
                      <a:pPr marL="1200150" lvl="2" indent="-285750">
                        <a:buFont typeface="Arial" panose="020B0604020202020204" pitchFamily="34" charset="0"/>
                        <a:buChar char="•"/>
                      </a:pPr>
                      <a:r>
                        <a:rPr lang="en-GB" sz="1600" dirty="0">
                          <a:ea typeface="Tahoma" panose="020B0604030504040204" pitchFamily="34" charset="0"/>
                          <a:cs typeface="Tahoma" panose="020B0604030504040204" pitchFamily="34" charset="0"/>
                        </a:rPr>
                        <a:t>Another operator commissioned detailed 3</a:t>
                      </a:r>
                      <a:r>
                        <a:rPr lang="en-GB" sz="1600" baseline="30000" dirty="0">
                          <a:ea typeface="Tahoma" panose="020B0604030504040204" pitchFamily="34" charset="0"/>
                          <a:cs typeface="Tahoma" panose="020B0604030504040204" pitchFamily="34" charset="0"/>
                        </a:rPr>
                        <a:t>rd</a:t>
                      </a:r>
                      <a:r>
                        <a:rPr lang="en-GB" sz="1600" dirty="0">
                          <a:ea typeface="Tahoma" panose="020B0604030504040204" pitchFamily="34" charset="0"/>
                          <a:cs typeface="Tahoma" panose="020B0604030504040204" pitchFamily="34" charset="0"/>
                        </a:rPr>
                        <a:t> party EDD reports which were reviewed carefully and any issued picked up with the customer.</a:t>
                      </a:r>
                    </a:p>
                    <a:p>
                      <a:pPr marL="285750" indent="-285750">
                        <a:buFont typeface="Arial" panose="020B0604020202020204" pitchFamily="34" charset="0"/>
                        <a:buChar char="•"/>
                      </a:pPr>
                      <a:r>
                        <a:rPr lang="en-GB" sz="1600" b="1" dirty="0">
                          <a:ea typeface="Tahoma" panose="020B0604030504040204" pitchFamily="34" charset="0"/>
                          <a:cs typeface="Tahoma" panose="020B0604030504040204" pitchFamily="34" charset="0"/>
                        </a:rPr>
                        <a:t>Open-source checks rather than direct customer contact in the first instance</a:t>
                      </a:r>
                    </a:p>
                    <a:p>
                      <a:pPr marL="0" indent="0">
                        <a:buNone/>
                      </a:pPr>
                      <a:r>
                        <a:rPr lang="en-GB" sz="1600" dirty="0">
                          <a:ea typeface="Tahoma" panose="020B0604030504040204" pitchFamily="34" charset="0"/>
                          <a:cs typeface="Tahoma" panose="020B0604030504040204" pitchFamily="34" charset="0"/>
                        </a:rPr>
                        <a:t>Operator used various public domain sources to build a picture of the customers wealth including; occupation, average salary for that occupation, house prices in area.</a:t>
                      </a:r>
                    </a:p>
                    <a:p>
                      <a:pPr lvl="2"/>
                      <a:endParaRPr lang="en-GB" sz="1600" dirty="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1600" b="1" dirty="0">
                          <a:ea typeface="Tahoma" panose="020B0604030504040204" pitchFamily="34" charset="0"/>
                          <a:cs typeface="Tahoma" panose="020B0604030504040204" pitchFamily="34" charset="0"/>
                        </a:rPr>
                        <a:t>Customer claimed source of wealth was inheritance from recent bereavement.</a:t>
                      </a:r>
                    </a:p>
                    <a:p>
                      <a:pPr marL="0" indent="0">
                        <a:buNone/>
                      </a:pPr>
                      <a:r>
                        <a:rPr lang="en-GB" sz="1600" dirty="0">
                          <a:ea typeface="Tahoma" panose="020B0604030504040204" pitchFamily="34" charset="0"/>
                          <a:cs typeface="Tahoma" panose="020B0604030504040204" pitchFamily="34" charset="0"/>
                        </a:rPr>
                        <a:t>Operator was not included to request documentary proof unless absolutely necessary. Managed to find obituary notices that supported the explanation.</a:t>
                      </a:r>
                    </a:p>
                  </a:txBody>
                  <a:tcPr/>
                </a:tc>
                <a:extLst>
                  <a:ext uri="{0D108BD9-81ED-4DB2-BD59-A6C34878D82A}">
                    <a16:rowId xmlns:a16="http://schemas.microsoft.com/office/drawing/2014/main" val="3394492661"/>
                  </a:ext>
                </a:extLst>
              </a:tr>
            </a:tbl>
          </a:graphicData>
        </a:graphic>
      </p:graphicFrame>
    </p:spTree>
    <p:extLst>
      <p:ext uri="{BB962C8B-B14F-4D97-AF65-F5344CB8AC3E}">
        <p14:creationId xmlns:p14="http://schemas.microsoft.com/office/powerpoint/2010/main" val="392584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5114B-9686-4378-0201-C0EDF93C448B}"/>
            </a:ext>
          </a:extLst>
        </p:cNvPr>
        <p:cNvGrpSpPr/>
        <p:nvPr/>
      </p:nvGrpSpPr>
      <p:grpSpPr>
        <a:xfrm>
          <a:off x="0" y="0"/>
          <a:ext cx="0" cy="0"/>
          <a:chOff x="0" y="0"/>
          <a:chExt cx="0" cy="0"/>
        </a:xfrm>
      </p:grpSpPr>
      <p:pic>
        <p:nvPicPr>
          <p:cNvPr id="16" name="Picture 15" descr="A black background with a pink and white corner&#10;&#10;Description automatically generated">
            <a:extLst>
              <a:ext uri="{FF2B5EF4-FFF2-40B4-BE49-F238E27FC236}">
                <a16:creationId xmlns:a16="http://schemas.microsoft.com/office/drawing/2014/main" id="{38168DE0-48BF-7478-590C-7FC087049BCD}"/>
              </a:ext>
            </a:extLst>
          </p:cNvPr>
          <p:cNvPicPr>
            <a:picLocks noChangeAspect="1"/>
          </p:cNvPicPr>
          <p:nvPr/>
        </p:nvPicPr>
        <p:blipFill rotWithShape="1">
          <a:blip r:embed="rId3">
            <a:extLst>
              <a:ext uri="{28A0092B-C50C-407E-A947-70E740481C1C}">
                <a14:useLocalDpi xmlns:a14="http://schemas.microsoft.com/office/drawing/2010/main" val="0"/>
              </a:ext>
            </a:extLst>
          </a:blip>
          <a:srcRect t="74588" r="71282"/>
          <a:stretch/>
        </p:blipFill>
        <p:spPr>
          <a:xfrm rot="647017" flipH="1">
            <a:off x="2773610" y="5585757"/>
            <a:ext cx="2051170" cy="1528540"/>
          </a:xfrm>
          <a:prstGeom prst="rect">
            <a:avLst/>
          </a:prstGeom>
        </p:spPr>
      </p:pic>
      <p:pic>
        <p:nvPicPr>
          <p:cNvPr id="12" name="Picture 11" descr="A pink and black curved object&#10;&#10;Description automatically generated">
            <a:extLst>
              <a:ext uri="{FF2B5EF4-FFF2-40B4-BE49-F238E27FC236}">
                <a16:creationId xmlns:a16="http://schemas.microsoft.com/office/drawing/2014/main" id="{093CB95A-9137-8909-3B8F-9D4E6FA39B3B}"/>
              </a:ext>
            </a:extLst>
          </p:cNvPr>
          <p:cNvPicPr>
            <a:picLocks noChangeAspect="1"/>
          </p:cNvPicPr>
          <p:nvPr/>
        </p:nvPicPr>
        <p:blipFill rotWithShape="1">
          <a:blip r:embed="rId4">
            <a:extLst>
              <a:ext uri="{28A0092B-C50C-407E-A947-70E740481C1C}">
                <a14:useLocalDpi xmlns:a14="http://schemas.microsoft.com/office/drawing/2010/main" val="0"/>
              </a:ext>
            </a:extLst>
          </a:blip>
          <a:srcRect l="61797"/>
          <a:stretch/>
        </p:blipFill>
        <p:spPr>
          <a:xfrm>
            <a:off x="9781871" y="-31506"/>
            <a:ext cx="2668607" cy="6985305"/>
          </a:xfrm>
          <a:prstGeom prst="rect">
            <a:avLst/>
          </a:prstGeom>
        </p:spPr>
      </p:pic>
      <p:pic>
        <p:nvPicPr>
          <p:cNvPr id="10" name="Picture 9" descr="A letter u on a black background&#10;&#10;Description automatically generated">
            <a:extLst>
              <a:ext uri="{FF2B5EF4-FFF2-40B4-BE49-F238E27FC236}">
                <a16:creationId xmlns:a16="http://schemas.microsoft.com/office/drawing/2014/main" id="{5627BD03-4E00-58E8-D72A-B1C1DE39C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2">
            <a:off x="-2977422" y="-6232236"/>
            <a:ext cx="7631238" cy="11425458"/>
          </a:xfrm>
          <a:prstGeom prst="rect">
            <a:avLst/>
          </a:prstGeom>
        </p:spPr>
      </p:pic>
      <p:sp>
        <p:nvSpPr>
          <p:cNvPr id="6" name="Title 1">
            <a:extLst>
              <a:ext uri="{FF2B5EF4-FFF2-40B4-BE49-F238E27FC236}">
                <a16:creationId xmlns:a16="http://schemas.microsoft.com/office/drawing/2014/main" id="{2F8505BE-1D17-6E18-6CE7-00FE9DE5494B}"/>
              </a:ext>
            </a:extLst>
          </p:cNvPr>
          <p:cNvSpPr>
            <a:spLocks noGrp="1"/>
          </p:cNvSpPr>
          <p:nvPr>
            <p:ph type="title"/>
          </p:nvPr>
        </p:nvSpPr>
        <p:spPr>
          <a:xfrm>
            <a:off x="1554890" y="3922656"/>
            <a:ext cx="9368483" cy="1325563"/>
          </a:xfrm>
        </p:spPr>
        <p:txBody>
          <a:bodyPr>
            <a:norm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Recording the steps taken</a:t>
            </a:r>
          </a:p>
        </p:txBody>
      </p:sp>
      <p:pic>
        <p:nvPicPr>
          <p:cNvPr id="14" name="Picture 13" descr="A logo with text on it&#10;&#10;Description automatically generated">
            <a:extLst>
              <a:ext uri="{FF2B5EF4-FFF2-40B4-BE49-F238E27FC236}">
                <a16:creationId xmlns:a16="http://schemas.microsoft.com/office/drawing/2014/main" id="{826CF5A0-6DCC-3E31-C187-E7401D1D4E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0564" y="857140"/>
            <a:ext cx="2850871" cy="2078205"/>
          </a:xfrm>
          <a:prstGeom prst="rect">
            <a:avLst/>
          </a:prstGeom>
        </p:spPr>
      </p:pic>
      <p:pic>
        <p:nvPicPr>
          <p:cNvPr id="3" name="Picture 2" descr="A logo with text on it&#10;&#10;Description automatically generated">
            <a:extLst>
              <a:ext uri="{FF2B5EF4-FFF2-40B4-BE49-F238E27FC236}">
                <a16:creationId xmlns:a16="http://schemas.microsoft.com/office/drawing/2014/main" id="{DEC1637A-492B-0919-8C90-2CE0043888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spTree>
    <p:extLst>
      <p:ext uri="{BB962C8B-B14F-4D97-AF65-F5344CB8AC3E}">
        <p14:creationId xmlns:p14="http://schemas.microsoft.com/office/powerpoint/2010/main" val="617361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5DF93-4BA7-688D-5A1F-BBB9EA5376D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0E2E16D-9A5A-1B2B-5231-A96BEBF5CE7C}"/>
              </a:ext>
            </a:extLst>
          </p:cNvPr>
          <p:cNvPicPr>
            <a:picLocks noChangeAspect="1"/>
          </p:cNvPicPr>
          <p:nvPr/>
        </p:nvPicPr>
        <p:blipFill>
          <a:blip r:embed="rId3"/>
          <a:stretch>
            <a:fillRect/>
          </a:stretch>
        </p:blipFill>
        <p:spPr>
          <a:xfrm>
            <a:off x="9575517" y="20782"/>
            <a:ext cx="2616483" cy="6858000"/>
          </a:xfrm>
          <a:prstGeom prst="rect">
            <a:avLst/>
          </a:prstGeom>
        </p:spPr>
      </p:pic>
      <p:pic>
        <p:nvPicPr>
          <p:cNvPr id="7" name="Picture 6" descr="A logo with text on it&#10;&#10;Description automatically generated">
            <a:extLst>
              <a:ext uri="{FF2B5EF4-FFF2-40B4-BE49-F238E27FC236}">
                <a16:creationId xmlns:a16="http://schemas.microsoft.com/office/drawing/2014/main" id="{82D112A8-D7E4-F98B-9A87-84DD2F6D11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graphicFrame>
        <p:nvGraphicFramePr>
          <p:cNvPr id="12" name="Table 11">
            <a:extLst>
              <a:ext uri="{FF2B5EF4-FFF2-40B4-BE49-F238E27FC236}">
                <a16:creationId xmlns:a16="http://schemas.microsoft.com/office/drawing/2014/main" id="{87656511-AD44-4357-59EC-F31C6092A77D}"/>
              </a:ext>
            </a:extLst>
          </p:cNvPr>
          <p:cNvGraphicFramePr>
            <a:graphicFrameLocks noGrp="1"/>
          </p:cNvGraphicFramePr>
          <p:nvPr/>
        </p:nvGraphicFramePr>
        <p:xfrm>
          <a:off x="679336" y="498353"/>
          <a:ext cx="11051163" cy="1955800"/>
        </p:xfrm>
        <a:graphic>
          <a:graphicData uri="http://schemas.openxmlformats.org/drawingml/2006/table">
            <a:tbl>
              <a:tblPr firstRow="1" bandRow="1">
                <a:tableStyleId>{7DF18680-E054-41AD-8BC1-D1AEF772440D}</a:tableStyleId>
              </a:tblPr>
              <a:tblGrid>
                <a:gridCol w="11051163">
                  <a:extLst>
                    <a:ext uri="{9D8B030D-6E8A-4147-A177-3AD203B41FA5}">
                      <a16:colId xmlns:a16="http://schemas.microsoft.com/office/drawing/2014/main" val="1652789327"/>
                    </a:ext>
                  </a:extLst>
                </a:gridCol>
              </a:tblGrid>
              <a:tr h="370840">
                <a:tc>
                  <a:txBody>
                    <a:bodyPr/>
                    <a:lstStyle/>
                    <a:p>
                      <a:r>
                        <a:rPr lang="en-GB" sz="1600" dirty="0">
                          <a:latin typeface="+mn-lt"/>
                        </a:rPr>
                        <a:t>Why?</a:t>
                      </a:r>
                    </a:p>
                  </a:txBody>
                  <a:tcPr/>
                </a:tc>
                <a:extLst>
                  <a:ext uri="{0D108BD9-81ED-4DB2-BD59-A6C34878D82A}">
                    <a16:rowId xmlns:a16="http://schemas.microsoft.com/office/drawing/2014/main" val="2826538998"/>
                  </a:ext>
                </a:extLst>
              </a:tr>
              <a:tr h="370840">
                <a:tc>
                  <a:txBody>
                    <a:bodyPr/>
                    <a:lstStyle/>
                    <a:p>
                      <a:pPr marL="285750" indent="-285750">
                        <a:buFont typeface="Arial" panose="020B0604020202020204" pitchFamily="34" charset="0"/>
                        <a:buChar char="•"/>
                      </a:pPr>
                      <a:r>
                        <a:rPr lang="en-GB" sz="1400" dirty="0">
                          <a:latin typeface="+mn-lt"/>
                          <a:ea typeface="Tahoma" panose="020B0604030504040204" pitchFamily="34" charset="0"/>
                          <a:cs typeface="Tahoma" panose="020B0604030504040204" pitchFamily="34" charset="0"/>
                        </a:rPr>
                        <a:t>Paragraph 14 (EDD) An operator must </a:t>
                      </a:r>
                      <a:r>
                        <a:rPr lang="en-GB" sz="1400" b="1" i="1" dirty="0">
                          <a:latin typeface="+mn-lt"/>
                          <a:ea typeface="Tahoma" panose="020B0604030504040204" pitchFamily="34" charset="0"/>
                          <a:cs typeface="Tahoma" panose="020B0604030504040204" pitchFamily="34" charset="0"/>
                        </a:rPr>
                        <a:t>establish, record, maintain</a:t>
                      </a:r>
                      <a:r>
                        <a:rPr lang="en-GB" sz="1400" dirty="0">
                          <a:latin typeface="+mn-lt"/>
                          <a:ea typeface="Tahoma" panose="020B0604030504040204" pitchFamily="34" charset="0"/>
                          <a:cs typeface="Tahoma" panose="020B0604030504040204" pitchFamily="34" charset="0"/>
                        </a:rPr>
                        <a:t> and </a:t>
                      </a:r>
                      <a:r>
                        <a:rPr lang="en-GB" sz="1400" b="1" i="1" dirty="0">
                          <a:latin typeface="+mn-lt"/>
                          <a:ea typeface="Tahoma" panose="020B0604030504040204" pitchFamily="34" charset="0"/>
                          <a:cs typeface="Tahoma" panose="020B0604030504040204" pitchFamily="34" charset="0"/>
                        </a:rPr>
                        <a:t>operate appropriate procedures </a:t>
                      </a:r>
                      <a:r>
                        <a:rPr lang="en-GB" sz="1400" dirty="0">
                          <a:latin typeface="+mn-lt"/>
                          <a:ea typeface="Tahoma" panose="020B0604030504040204" pitchFamily="34" charset="0"/>
                          <a:cs typeface="Tahoma" panose="020B0604030504040204" pitchFamily="34" charset="0"/>
                        </a:rPr>
                        <a:t>and </a:t>
                      </a:r>
                      <a:r>
                        <a:rPr lang="en-GB" sz="1400" b="1" i="1" dirty="0">
                          <a:latin typeface="+mn-lt"/>
                          <a:ea typeface="Tahoma" panose="020B0604030504040204" pitchFamily="34" charset="0"/>
                          <a:cs typeface="Tahoma" panose="020B0604030504040204" pitchFamily="34" charset="0"/>
                        </a:rPr>
                        <a:t>controls</a:t>
                      </a:r>
                      <a:r>
                        <a:rPr lang="en-GB" sz="1400" dirty="0">
                          <a:latin typeface="+mn-lt"/>
                          <a:ea typeface="Tahoma" panose="020B0604030504040204" pitchFamily="34" charset="0"/>
                          <a:cs typeface="Tahoma" panose="020B0604030504040204" pitchFamily="34" charset="0"/>
                        </a:rPr>
                        <a:t> in relation to undertaking enhanced customer due diligence. </a:t>
                      </a:r>
                    </a:p>
                    <a:p>
                      <a:pPr marL="285750" indent="-285750">
                        <a:buFont typeface="Arial" panose="020B0604020202020204" pitchFamily="34" charset="0"/>
                        <a:buChar char="•"/>
                      </a:pPr>
                      <a:r>
                        <a:rPr lang="en-GB" sz="1400" dirty="0">
                          <a:latin typeface="+mn-lt"/>
                          <a:ea typeface="Tahoma" panose="020B0604030504040204" pitchFamily="34" charset="0"/>
                          <a:cs typeface="Tahoma" panose="020B0604030504040204" pitchFamily="34" charset="0"/>
                        </a:rPr>
                        <a:t>Paragraph 15(Ongoing monitoring) An operator must record any examination, steps, measures or determination made or taken [regarding ongoing monitoring of customers]. </a:t>
                      </a:r>
                    </a:p>
                    <a:p>
                      <a:endParaRPr lang="en-GB" sz="1400" dirty="0">
                        <a:latin typeface="+mn-lt"/>
                        <a:ea typeface="Tahoma" panose="020B0604030504040204" pitchFamily="34" charset="0"/>
                        <a:cs typeface="Tahoma" panose="020B0604030504040204" pitchFamily="34" charset="0"/>
                      </a:endParaRPr>
                    </a:p>
                    <a:p>
                      <a:r>
                        <a:rPr lang="en-GB" sz="1400" dirty="0">
                          <a:latin typeface="+mn-lt"/>
                          <a:ea typeface="Tahoma" panose="020B0604030504040204" pitchFamily="34" charset="0"/>
                          <a:cs typeface="Tahoma" panose="020B0604030504040204" pitchFamily="34" charset="0"/>
                        </a:rPr>
                        <a:t>Its important the operator evidences the measures it has taken, not only to demonstrate its regulatory obligations but to help staff or any internal/external investigation understand the decision-making process. </a:t>
                      </a:r>
                      <a:endParaRPr lang="en-GB" sz="1400" dirty="0">
                        <a:latin typeface="+mn-lt"/>
                      </a:endParaRPr>
                    </a:p>
                  </a:txBody>
                  <a:tcPr/>
                </a:tc>
                <a:extLst>
                  <a:ext uri="{0D108BD9-81ED-4DB2-BD59-A6C34878D82A}">
                    <a16:rowId xmlns:a16="http://schemas.microsoft.com/office/drawing/2014/main" val="3394492661"/>
                  </a:ext>
                </a:extLst>
              </a:tr>
            </a:tbl>
          </a:graphicData>
        </a:graphic>
      </p:graphicFrame>
      <p:graphicFrame>
        <p:nvGraphicFramePr>
          <p:cNvPr id="13" name="Table 12">
            <a:extLst>
              <a:ext uri="{FF2B5EF4-FFF2-40B4-BE49-F238E27FC236}">
                <a16:creationId xmlns:a16="http://schemas.microsoft.com/office/drawing/2014/main" id="{FBD2CA7C-EBCE-A860-93AA-CBEC3CFDD6FD}"/>
              </a:ext>
            </a:extLst>
          </p:cNvPr>
          <p:cNvGraphicFramePr>
            <a:graphicFrameLocks noGrp="1"/>
          </p:cNvGraphicFramePr>
          <p:nvPr/>
        </p:nvGraphicFramePr>
        <p:xfrm>
          <a:off x="679337" y="2454153"/>
          <a:ext cx="11051162" cy="2453922"/>
        </p:xfrm>
        <a:graphic>
          <a:graphicData uri="http://schemas.openxmlformats.org/drawingml/2006/table">
            <a:tbl>
              <a:tblPr firstRow="1" bandRow="1">
                <a:tableStyleId>{7DF18680-E054-41AD-8BC1-D1AEF772440D}</a:tableStyleId>
              </a:tblPr>
              <a:tblGrid>
                <a:gridCol w="11051162">
                  <a:extLst>
                    <a:ext uri="{9D8B030D-6E8A-4147-A177-3AD203B41FA5}">
                      <a16:colId xmlns:a16="http://schemas.microsoft.com/office/drawing/2014/main" val="1652789327"/>
                    </a:ext>
                  </a:extLst>
                </a:gridCol>
              </a:tblGrid>
              <a:tr h="342517">
                <a:tc>
                  <a:txBody>
                    <a:bodyPr/>
                    <a:lstStyle/>
                    <a:p>
                      <a:r>
                        <a:rPr lang="en-GB" sz="1600" dirty="0"/>
                        <a:t>Observations (The Inspectorate have found examples of)</a:t>
                      </a:r>
                    </a:p>
                  </a:txBody>
                  <a:tcPr/>
                </a:tc>
                <a:extLst>
                  <a:ext uri="{0D108BD9-81ED-4DB2-BD59-A6C34878D82A}">
                    <a16:rowId xmlns:a16="http://schemas.microsoft.com/office/drawing/2014/main" val="2826538998"/>
                  </a:ext>
                </a:extLst>
              </a:tr>
              <a:tr h="2111405">
                <a:tc>
                  <a:txBody>
                    <a:bodyPr/>
                    <a:lstStyle/>
                    <a:p>
                      <a:pPr marL="285750" indent="-285750">
                        <a:buFont typeface="Arial" panose="020B0604020202020204" pitchFamily="34" charset="0"/>
                        <a:buChar char="•"/>
                      </a:pPr>
                      <a:r>
                        <a:rPr lang="en-GB" sz="1400" dirty="0">
                          <a:solidFill>
                            <a:srgbClr val="FF0000"/>
                          </a:solidFill>
                        </a:rPr>
                        <a:t>Polluted risk rating with no separation of risk ratings for problem gambling and AML. High risk recorded on back office, but this is not for AML. </a:t>
                      </a:r>
                    </a:p>
                    <a:p>
                      <a:pPr marL="285750" indent="-285750">
                        <a:buFont typeface="Arial" panose="020B0604020202020204" pitchFamily="34" charset="0"/>
                        <a:buChar char="•"/>
                      </a:pPr>
                      <a:r>
                        <a:rPr lang="en-GB" sz="1400" dirty="0">
                          <a:solidFill>
                            <a:schemeClr val="accent6"/>
                          </a:solidFill>
                        </a:rPr>
                        <a:t>The operator created a simple, easy to understand, flow chart or graphs for compliance staff to understand expectations per risk rating and documentation required </a:t>
                      </a:r>
                    </a:p>
                    <a:p>
                      <a:pPr marL="285750" indent="-285750">
                        <a:buFont typeface="Arial" panose="020B0604020202020204" pitchFamily="34" charset="0"/>
                        <a:buChar char="•"/>
                      </a:pPr>
                      <a:r>
                        <a:rPr lang="en-GB" sz="1400" dirty="0">
                          <a:solidFill>
                            <a:srgbClr val="FF0000"/>
                          </a:solidFill>
                        </a:rPr>
                        <a:t>The operator overestimating its own expectations for collecting EDD within its policies and procedures, advising it would conduct open source searches however no evidence found, resulting in a deficiency.</a:t>
                      </a:r>
                    </a:p>
                    <a:p>
                      <a:pPr marL="285750" indent="-285750">
                        <a:buFont typeface="Arial" panose="020B0604020202020204" pitchFamily="34" charset="0"/>
                        <a:buChar char="•"/>
                      </a:pPr>
                      <a:r>
                        <a:rPr lang="en-GB" sz="1400" dirty="0">
                          <a:solidFill>
                            <a:srgbClr val="FF0000"/>
                          </a:solidFill>
                        </a:rPr>
                        <a:t>A failure to clearly demonstrate the reasons for requesting EDD and at each  step of the process including the outcome/determination</a:t>
                      </a:r>
                    </a:p>
                    <a:p>
                      <a:pPr marL="285750" indent="-285750">
                        <a:buFont typeface="Arial" panose="020B0604020202020204" pitchFamily="34" charset="0"/>
                        <a:buChar char="•"/>
                      </a:pPr>
                      <a:r>
                        <a:rPr lang="en-GB" sz="1400" dirty="0">
                          <a:solidFill>
                            <a:srgbClr val="FF0000"/>
                          </a:solidFill>
                        </a:rPr>
                        <a:t>Confusing when using acronyms, ‘POI’ referenced differently as ‘Proof of ID’ and ‘Proof of Income’ by same operator</a:t>
                      </a:r>
                    </a:p>
                  </a:txBody>
                  <a:tcPr/>
                </a:tc>
                <a:extLst>
                  <a:ext uri="{0D108BD9-81ED-4DB2-BD59-A6C34878D82A}">
                    <a16:rowId xmlns:a16="http://schemas.microsoft.com/office/drawing/2014/main" val="3394492661"/>
                  </a:ext>
                </a:extLst>
              </a:tr>
            </a:tbl>
          </a:graphicData>
        </a:graphic>
      </p:graphicFrame>
      <p:graphicFrame>
        <p:nvGraphicFramePr>
          <p:cNvPr id="14" name="Table 13">
            <a:extLst>
              <a:ext uri="{FF2B5EF4-FFF2-40B4-BE49-F238E27FC236}">
                <a16:creationId xmlns:a16="http://schemas.microsoft.com/office/drawing/2014/main" id="{2BF6BF6F-182B-9E41-0303-3BE6AD7346ED}"/>
              </a:ext>
            </a:extLst>
          </p:cNvPr>
          <p:cNvGraphicFramePr>
            <a:graphicFrameLocks noGrp="1"/>
          </p:cNvGraphicFramePr>
          <p:nvPr>
            <p:extLst>
              <p:ext uri="{D42A27DB-BD31-4B8C-83A1-F6EECF244321}">
                <p14:modId xmlns:p14="http://schemas.microsoft.com/office/powerpoint/2010/main" val="4019360627"/>
              </p:ext>
            </p:extLst>
          </p:nvPr>
        </p:nvGraphicFramePr>
        <p:xfrm>
          <a:off x="679338" y="4908075"/>
          <a:ext cx="11051161" cy="1851862"/>
        </p:xfrm>
        <a:graphic>
          <a:graphicData uri="http://schemas.openxmlformats.org/drawingml/2006/table">
            <a:tbl>
              <a:tblPr firstRow="1" bandRow="1">
                <a:tableStyleId>{7DF18680-E054-41AD-8BC1-D1AEF772440D}</a:tableStyleId>
              </a:tblPr>
              <a:tblGrid>
                <a:gridCol w="11051161">
                  <a:extLst>
                    <a:ext uri="{9D8B030D-6E8A-4147-A177-3AD203B41FA5}">
                      <a16:colId xmlns:a16="http://schemas.microsoft.com/office/drawing/2014/main" val="1652789327"/>
                    </a:ext>
                  </a:extLst>
                </a:gridCol>
              </a:tblGrid>
              <a:tr h="356691">
                <a:tc>
                  <a:txBody>
                    <a:bodyPr/>
                    <a:lstStyle/>
                    <a:p>
                      <a:r>
                        <a:rPr lang="en-GB" sz="1600" dirty="0"/>
                        <a:t>Best Practice</a:t>
                      </a:r>
                    </a:p>
                  </a:txBody>
                  <a:tcPr/>
                </a:tc>
                <a:extLst>
                  <a:ext uri="{0D108BD9-81ED-4DB2-BD59-A6C34878D82A}">
                    <a16:rowId xmlns:a16="http://schemas.microsoft.com/office/drawing/2014/main" val="2826538998"/>
                  </a:ext>
                </a:extLst>
              </a:tr>
              <a:tr h="1495171">
                <a:tc>
                  <a:txBody>
                    <a:bodyPr/>
                    <a:lstStyle/>
                    <a:p>
                      <a:pPr marL="285750" indent="-285750">
                        <a:buFont typeface="Arial" panose="020B0604020202020204" pitchFamily="34" charset="0"/>
                        <a:buChar char="•"/>
                      </a:pPr>
                      <a:r>
                        <a:rPr lang="en-GB" sz="1400" dirty="0"/>
                        <a:t>Keep it simple – don’t overcomplicate the process. It must be easy process for compliance staff to understand and achievable.</a:t>
                      </a:r>
                    </a:p>
                    <a:p>
                      <a:pPr marL="285750" indent="-285750">
                        <a:buFont typeface="Arial" panose="020B0604020202020204" pitchFamily="34" charset="0"/>
                        <a:buChar char="•"/>
                      </a:pPr>
                      <a:r>
                        <a:rPr lang="en-GB" sz="1400" dirty="0"/>
                        <a:t>Clear and distinguishable risk ratings –</a:t>
                      </a:r>
                      <a:r>
                        <a:rPr lang="en-GB" sz="1400" dirty="0" err="1"/>
                        <a:t>ie</a:t>
                      </a:r>
                      <a:r>
                        <a:rPr lang="en-GB" sz="1400" dirty="0"/>
                        <a:t> ‘AML High’ or ‘High (PG)’ recorded on back office and within the policies and procedures</a:t>
                      </a:r>
                    </a:p>
                    <a:p>
                      <a:pPr marL="285750" indent="-285750">
                        <a:buFont typeface="Arial" panose="020B0604020202020204" pitchFamily="34" charset="0"/>
                        <a:buChar char="•"/>
                      </a:pPr>
                      <a:r>
                        <a:rPr lang="en-GB" sz="1400" dirty="0"/>
                        <a:t>Record the steps taken at each process and the outcome – this includes any reviews</a:t>
                      </a:r>
                    </a:p>
                    <a:p>
                      <a:pPr marL="285750" indent="-285750">
                        <a:buFont typeface="Arial" panose="020B0604020202020204" pitchFamily="34" charset="0"/>
                        <a:buChar char="•"/>
                      </a:pPr>
                      <a:r>
                        <a:rPr lang="en-GB" sz="1400" dirty="0"/>
                        <a:t>If using acronyms, ensure you provide a table of reference to prevent discrepancies </a:t>
                      </a:r>
                    </a:p>
                  </a:txBody>
                  <a:tcPr/>
                </a:tc>
                <a:extLst>
                  <a:ext uri="{0D108BD9-81ED-4DB2-BD59-A6C34878D82A}">
                    <a16:rowId xmlns:a16="http://schemas.microsoft.com/office/drawing/2014/main" val="3394492661"/>
                  </a:ext>
                </a:extLst>
              </a:tr>
            </a:tbl>
          </a:graphicData>
        </a:graphic>
      </p:graphicFrame>
      <p:sp>
        <p:nvSpPr>
          <p:cNvPr id="15" name="Title 1">
            <a:extLst>
              <a:ext uri="{FF2B5EF4-FFF2-40B4-BE49-F238E27FC236}">
                <a16:creationId xmlns:a16="http://schemas.microsoft.com/office/drawing/2014/main" id="{5FA7C6B3-8F12-03A5-BE44-AE4468AF4515}"/>
              </a:ext>
            </a:extLst>
          </p:cNvPr>
          <p:cNvSpPr>
            <a:spLocks noGrp="1"/>
          </p:cNvSpPr>
          <p:nvPr>
            <p:ph type="title"/>
          </p:nvPr>
        </p:nvSpPr>
        <p:spPr>
          <a:xfrm>
            <a:off x="679338" y="-251273"/>
            <a:ext cx="8896179" cy="1143000"/>
          </a:xfrm>
        </p:spPr>
        <p:txBody>
          <a:bodyPr>
            <a:noAutofit/>
          </a:bodyPr>
          <a:lstStyle/>
          <a:p>
            <a:r>
              <a:rPr lang="en-GB" sz="3200" b="1" dirty="0">
                <a:latin typeface="Tahoma" panose="020B0604030504040204" pitchFamily="34" charset="0"/>
                <a:ea typeface="Tahoma" panose="020B0604030504040204" pitchFamily="34" charset="0"/>
                <a:cs typeface="Tahoma" panose="020B0604030504040204" pitchFamily="34" charset="0"/>
              </a:rPr>
              <a:t>Recording steps to demonstrate basis</a:t>
            </a:r>
          </a:p>
        </p:txBody>
      </p:sp>
    </p:spTree>
    <p:extLst>
      <p:ext uri="{BB962C8B-B14F-4D97-AF65-F5344CB8AC3E}">
        <p14:creationId xmlns:p14="http://schemas.microsoft.com/office/powerpoint/2010/main" val="41843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C345D-F582-53ED-892B-8655E9AB6BFC}"/>
            </a:ext>
          </a:extLst>
        </p:cNvPr>
        <p:cNvGrpSpPr/>
        <p:nvPr/>
      </p:nvGrpSpPr>
      <p:grpSpPr>
        <a:xfrm>
          <a:off x="0" y="0"/>
          <a:ext cx="0" cy="0"/>
          <a:chOff x="0" y="0"/>
          <a:chExt cx="0" cy="0"/>
        </a:xfrm>
      </p:grpSpPr>
      <p:pic>
        <p:nvPicPr>
          <p:cNvPr id="4" name="Picture 3" descr="A pink and black curved object&#10;&#10;Description automatically generated">
            <a:extLst>
              <a:ext uri="{FF2B5EF4-FFF2-40B4-BE49-F238E27FC236}">
                <a16:creationId xmlns:a16="http://schemas.microsoft.com/office/drawing/2014/main" id="{81A5D9C3-5BB5-D34B-9215-0A331C0E2F95}"/>
              </a:ext>
            </a:extLst>
          </p:cNvPr>
          <p:cNvPicPr>
            <a:picLocks noChangeAspect="1"/>
          </p:cNvPicPr>
          <p:nvPr/>
        </p:nvPicPr>
        <p:blipFill rotWithShape="1">
          <a:blip r:embed="rId3">
            <a:extLst>
              <a:ext uri="{28A0092B-C50C-407E-A947-70E740481C1C}">
                <a14:useLocalDpi xmlns:a14="http://schemas.microsoft.com/office/drawing/2010/main" val="0"/>
              </a:ext>
            </a:extLst>
          </a:blip>
          <a:srcRect l="61797"/>
          <a:stretch/>
        </p:blipFill>
        <p:spPr>
          <a:xfrm>
            <a:off x="9575799" y="-25142"/>
            <a:ext cx="2641601" cy="6914615"/>
          </a:xfrm>
          <a:prstGeom prst="rect">
            <a:avLst/>
          </a:prstGeom>
        </p:spPr>
      </p:pic>
      <p:sp>
        <p:nvSpPr>
          <p:cNvPr id="2" name="Title 1">
            <a:extLst>
              <a:ext uri="{FF2B5EF4-FFF2-40B4-BE49-F238E27FC236}">
                <a16:creationId xmlns:a16="http://schemas.microsoft.com/office/drawing/2014/main" id="{EF8B8297-71BF-C373-ABEF-1D99A7933314}"/>
              </a:ext>
            </a:extLst>
          </p:cNvPr>
          <p:cNvSpPr>
            <a:spLocks noGrp="1"/>
          </p:cNvSpPr>
          <p:nvPr>
            <p:ph type="title"/>
          </p:nvPr>
        </p:nvSpPr>
        <p:spPr>
          <a:xfrm>
            <a:off x="838200" y="2256068"/>
            <a:ext cx="4987413" cy="1325563"/>
          </a:xfrm>
        </p:spPr>
        <p:txBody>
          <a:bodyPr>
            <a:normAutofit/>
          </a:bodyPr>
          <a:lstStyle/>
          <a:p>
            <a:r>
              <a:rPr lang="en-GB" sz="8000" b="1" dirty="0">
                <a:latin typeface="Tahoma" panose="020B0604030504040204" pitchFamily="34" charset="0"/>
                <a:ea typeface="Tahoma" panose="020B0604030504040204" pitchFamily="34" charset="0"/>
                <a:cs typeface="Tahoma" panose="020B0604030504040204" pitchFamily="34" charset="0"/>
              </a:rPr>
              <a:t>Welcome</a:t>
            </a:r>
          </a:p>
        </p:txBody>
      </p:sp>
    </p:spTree>
    <p:extLst>
      <p:ext uri="{BB962C8B-B14F-4D97-AF65-F5344CB8AC3E}">
        <p14:creationId xmlns:p14="http://schemas.microsoft.com/office/powerpoint/2010/main" val="1798253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06C75-B85B-23F4-9416-06BF7C92F1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10D1E9-FC96-59E7-F55A-52791D4D450F}"/>
              </a:ext>
            </a:extLst>
          </p:cNvPr>
          <p:cNvSpPr>
            <a:spLocks noGrp="1"/>
          </p:cNvSpPr>
          <p:nvPr>
            <p:ph type="title"/>
          </p:nvPr>
        </p:nvSpPr>
        <p:spPr>
          <a:xfrm>
            <a:off x="131426" y="-9686"/>
            <a:ext cx="10515600" cy="1325563"/>
          </a:xfrm>
        </p:spPr>
        <p:txBody>
          <a:bodyPr/>
          <a:lstStyle/>
          <a:p>
            <a:r>
              <a:rPr lang="en-GB" sz="4400" b="1" dirty="0">
                <a:latin typeface="+mn-lt"/>
                <a:ea typeface="Tahoma" panose="020B0604030504040204" pitchFamily="34" charset="0"/>
                <a:cs typeface="Tahoma" panose="020B0604030504040204" pitchFamily="34" charset="0"/>
              </a:rPr>
              <a:t>Summary </a:t>
            </a:r>
            <a:endParaRPr lang="en-GB" dirty="0"/>
          </a:p>
        </p:txBody>
      </p:sp>
      <p:pic>
        <p:nvPicPr>
          <p:cNvPr id="4" name="Content Placeholder 3">
            <a:extLst>
              <a:ext uri="{FF2B5EF4-FFF2-40B4-BE49-F238E27FC236}">
                <a16:creationId xmlns:a16="http://schemas.microsoft.com/office/drawing/2014/main" id="{CB243E27-B849-2771-E642-65B79B8D6C22}"/>
              </a:ext>
            </a:extLst>
          </p:cNvPr>
          <p:cNvPicPr>
            <a:picLocks noChangeAspect="1"/>
          </p:cNvPicPr>
          <p:nvPr/>
        </p:nvPicPr>
        <p:blipFill>
          <a:blip r:embed="rId3"/>
          <a:stretch>
            <a:fillRect/>
          </a:stretch>
        </p:blipFill>
        <p:spPr>
          <a:xfrm>
            <a:off x="9567385" y="0"/>
            <a:ext cx="2616482" cy="6858000"/>
          </a:xfrm>
          <a:prstGeom prst="rect">
            <a:avLst/>
          </a:prstGeom>
        </p:spPr>
      </p:pic>
      <p:pic>
        <p:nvPicPr>
          <p:cNvPr id="5" name="Picture 4" descr="A logo with text on it&#10;&#10;Description automatically generated">
            <a:extLst>
              <a:ext uri="{FF2B5EF4-FFF2-40B4-BE49-F238E27FC236}">
                <a16:creationId xmlns:a16="http://schemas.microsoft.com/office/drawing/2014/main" id="{19D0C4FA-9BF7-05A3-64A5-787E4BADBC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pic>
        <p:nvPicPr>
          <p:cNvPr id="9" name="Graphic 8" descr="Megaphone1 with solid fill">
            <a:extLst>
              <a:ext uri="{FF2B5EF4-FFF2-40B4-BE49-F238E27FC236}">
                <a16:creationId xmlns:a16="http://schemas.microsoft.com/office/drawing/2014/main" id="{C5D38374-2168-C233-AE52-565718A1C7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1016052"/>
            <a:ext cx="914400" cy="914400"/>
          </a:xfrm>
          <a:prstGeom prst="rect">
            <a:avLst/>
          </a:prstGeom>
        </p:spPr>
      </p:pic>
      <p:sp>
        <p:nvSpPr>
          <p:cNvPr id="10" name="TextBox 9">
            <a:extLst>
              <a:ext uri="{FF2B5EF4-FFF2-40B4-BE49-F238E27FC236}">
                <a16:creationId xmlns:a16="http://schemas.microsoft.com/office/drawing/2014/main" id="{2407E380-82D3-7003-5F35-684EBC5D67D2}"/>
              </a:ext>
            </a:extLst>
          </p:cNvPr>
          <p:cNvSpPr txBox="1"/>
          <p:nvPr/>
        </p:nvSpPr>
        <p:spPr>
          <a:xfrm>
            <a:off x="1265573" y="1277786"/>
            <a:ext cx="6679821" cy="369332"/>
          </a:xfrm>
          <a:prstGeom prst="rect">
            <a:avLst/>
          </a:prstGeom>
          <a:noFill/>
        </p:spPr>
        <p:txBody>
          <a:bodyPr wrap="square" rtlCol="0">
            <a:spAutoFit/>
          </a:bodyPr>
          <a:lstStyle/>
          <a:p>
            <a:r>
              <a:rPr lang="en-GB" dirty="0"/>
              <a:t>The customers recorded as high risk must undergo EDD</a:t>
            </a:r>
          </a:p>
        </p:txBody>
      </p:sp>
      <p:pic>
        <p:nvPicPr>
          <p:cNvPr id="11" name="Graphic 10" descr="Megaphone1 with solid fill">
            <a:extLst>
              <a:ext uri="{FF2B5EF4-FFF2-40B4-BE49-F238E27FC236}">
                <a16:creationId xmlns:a16="http://schemas.microsoft.com/office/drawing/2014/main" id="{D012DDFF-268A-5CDD-71D9-9C75543708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1754371"/>
            <a:ext cx="914400" cy="914400"/>
          </a:xfrm>
          <a:prstGeom prst="rect">
            <a:avLst/>
          </a:prstGeom>
        </p:spPr>
      </p:pic>
      <p:sp>
        <p:nvSpPr>
          <p:cNvPr id="12" name="TextBox 11">
            <a:extLst>
              <a:ext uri="{FF2B5EF4-FFF2-40B4-BE49-F238E27FC236}">
                <a16:creationId xmlns:a16="http://schemas.microsoft.com/office/drawing/2014/main" id="{CEDB3B6F-CCFE-1FCF-1C2B-BD8F711ED407}"/>
              </a:ext>
            </a:extLst>
          </p:cNvPr>
          <p:cNvSpPr txBox="1"/>
          <p:nvPr/>
        </p:nvSpPr>
        <p:spPr>
          <a:xfrm>
            <a:off x="1265573" y="1983140"/>
            <a:ext cx="8043526" cy="369332"/>
          </a:xfrm>
          <a:prstGeom prst="rect">
            <a:avLst/>
          </a:prstGeom>
          <a:noFill/>
        </p:spPr>
        <p:txBody>
          <a:bodyPr wrap="square" rtlCol="0">
            <a:spAutoFit/>
          </a:bodyPr>
          <a:lstStyle/>
          <a:p>
            <a:r>
              <a:rPr lang="en-GB" dirty="0"/>
              <a:t>Ensure policies and procedures are aligned with the Code requirements</a:t>
            </a:r>
          </a:p>
        </p:txBody>
      </p:sp>
      <p:pic>
        <p:nvPicPr>
          <p:cNvPr id="13" name="Graphic 12" descr="Megaphone1 with solid fill">
            <a:extLst>
              <a:ext uri="{FF2B5EF4-FFF2-40B4-BE49-F238E27FC236}">
                <a16:creationId xmlns:a16="http://schemas.microsoft.com/office/drawing/2014/main" id="{8CBC3F2F-8984-EECD-2D73-3DA0F13190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2544763"/>
            <a:ext cx="914400" cy="914400"/>
          </a:xfrm>
          <a:prstGeom prst="rect">
            <a:avLst/>
          </a:prstGeom>
        </p:spPr>
      </p:pic>
      <p:sp>
        <p:nvSpPr>
          <p:cNvPr id="14" name="TextBox 13">
            <a:extLst>
              <a:ext uri="{FF2B5EF4-FFF2-40B4-BE49-F238E27FC236}">
                <a16:creationId xmlns:a16="http://schemas.microsoft.com/office/drawing/2014/main" id="{D5A6D871-216F-C250-BBAC-AF2F0596EFD7}"/>
              </a:ext>
            </a:extLst>
          </p:cNvPr>
          <p:cNvSpPr txBox="1"/>
          <p:nvPr/>
        </p:nvSpPr>
        <p:spPr>
          <a:xfrm>
            <a:off x="1265573" y="2791478"/>
            <a:ext cx="8043526" cy="369332"/>
          </a:xfrm>
          <a:prstGeom prst="rect">
            <a:avLst/>
          </a:prstGeom>
          <a:noFill/>
        </p:spPr>
        <p:txBody>
          <a:bodyPr wrap="square" rtlCol="0">
            <a:spAutoFit/>
          </a:bodyPr>
          <a:lstStyle/>
          <a:p>
            <a:r>
              <a:rPr lang="en-GB" dirty="0"/>
              <a:t>Ensure the EDD process is clear to understand and is achievable</a:t>
            </a:r>
          </a:p>
        </p:txBody>
      </p:sp>
      <p:pic>
        <p:nvPicPr>
          <p:cNvPr id="15" name="Graphic 14" descr="Megaphone1 with solid fill">
            <a:extLst>
              <a:ext uri="{FF2B5EF4-FFF2-40B4-BE49-F238E27FC236}">
                <a16:creationId xmlns:a16="http://schemas.microsoft.com/office/drawing/2014/main" id="{7C34C484-731B-71EC-FE34-86AC1264FA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3283587"/>
            <a:ext cx="914400" cy="914400"/>
          </a:xfrm>
          <a:prstGeom prst="rect">
            <a:avLst/>
          </a:prstGeom>
        </p:spPr>
      </p:pic>
      <p:pic>
        <p:nvPicPr>
          <p:cNvPr id="17" name="Graphic 16" descr="Megaphone1 with solid fill">
            <a:extLst>
              <a:ext uri="{FF2B5EF4-FFF2-40B4-BE49-F238E27FC236}">
                <a16:creationId xmlns:a16="http://schemas.microsoft.com/office/drawing/2014/main" id="{A28A4ED7-8921-16A5-4852-62626D8B0C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4223629"/>
            <a:ext cx="914400" cy="914400"/>
          </a:xfrm>
          <a:prstGeom prst="rect">
            <a:avLst/>
          </a:prstGeom>
        </p:spPr>
      </p:pic>
      <p:sp>
        <p:nvSpPr>
          <p:cNvPr id="18" name="TextBox 17">
            <a:extLst>
              <a:ext uri="{FF2B5EF4-FFF2-40B4-BE49-F238E27FC236}">
                <a16:creationId xmlns:a16="http://schemas.microsoft.com/office/drawing/2014/main" id="{D89573B8-F1A6-F60C-357E-E568C95477C4}"/>
              </a:ext>
            </a:extLst>
          </p:cNvPr>
          <p:cNvSpPr txBox="1"/>
          <p:nvPr/>
        </p:nvSpPr>
        <p:spPr>
          <a:xfrm>
            <a:off x="1265573" y="4460127"/>
            <a:ext cx="8043526" cy="369332"/>
          </a:xfrm>
          <a:prstGeom prst="rect">
            <a:avLst/>
          </a:prstGeom>
          <a:noFill/>
        </p:spPr>
        <p:txBody>
          <a:bodyPr wrap="square" rtlCol="0">
            <a:spAutoFit/>
          </a:bodyPr>
          <a:lstStyle/>
          <a:p>
            <a:r>
              <a:rPr lang="en-GB" dirty="0"/>
              <a:t>Detail any open-source searches conducted </a:t>
            </a:r>
          </a:p>
        </p:txBody>
      </p:sp>
      <p:pic>
        <p:nvPicPr>
          <p:cNvPr id="19" name="Graphic 18" descr="Megaphone1 with solid fill">
            <a:extLst>
              <a:ext uri="{FF2B5EF4-FFF2-40B4-BE49-F238E27FC236}">
                <a16:creationId xmlns:a16="http://schemas.microsoft.com/office/drawing/2014/main" id="{CD74196F-865B-5F29-F916-03A0CCE9EC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5047929"/>
            <a:ext cx="914400" cy="914400"/>
          </a:xfrm>
          <a:prstGeom prst="rect">
            <a:avLst/>
          </a:prstGeom>
        </p:spPr>
      </p:pic>
      <p:sp>
        <p:nvSpPr>
          <p:cNvPr id="20" name="TextBox 19">
            <a:extLst>
              <a:ext uri="{FF2B5EF4-FFF2-40B4-BE49-F238E27FC236}">
                <a16:creationId xmlns:a16="http://schemas.microsoft.com/office/drawing/2014/main" id="{487C44DC-01AA-6FB5-4C64-B0966C9F0711}"/>
              </a:ext>
            </a:extLst>
          </p:cNvPr>
          <p:cNvSpPr txBox="1"/>
          <p:nvPr/>
        </p:nvSpPr>
        <p:spPr>
          <a:xfrm>
            <a:off x="1265573" y="5181600"/>
            <a:ext cx="9163529" cy="923330"/>
          </a:xfrm>
          <a:prstGeom prst="rect">
            <a:avLst/>
          </a:prstGeom>
          <a:noFill/>
        </p:spPr>
        <p:txBody>
          <a:bodyPr wrap="square" rtlCol="0">
            <a:spAutoFit/>
          </a:bodyPr>
          <a:lstStyle/>
          <a:p>
            <a:r>
              <a:rPr lang="en-GB" dirty="0"/>
              <a:t>Record any reviews or steps taken on a customer account to demonstrate the EDD Code requirements have been considered. A summarised review of the EDD documents and the determination is a good method of evidencing this.</a:t>
            </a:r>
          </a:p>
        </p:txBody>
      </p:sp>
      <p:sp>
        <p:nvSpPr>
          <p:cNvPr id="3" name="TextBox 2">
            <a:extLst>
              <a:ext uri="{FF2B5EF4-FFF2-40B4-BE49-F238E27FC236}">
                <a16:creationId xmlns:a16="http://schemas.microsoft.com/office/drawing/2014/main" id="{F40483C1-9ACB-94CA-7926-DA7C93D195D6}"/>
              </a:ext>
            </a:extLst>
          </p:cNvPr>
          <p:cNvSpPr txBox="1"/>
          <p:nvPr/>
        </p:nvSpPr>
        <p:spPr>
          <a:xfrm>
            <a:off x="1265573" y="3459428"/>
            <a:ext cx="8043526" cy="646331"/>
          </a:xfrm>
          <a:prstGeom prst="rect">
            <a:avLst/>
          </a:prstGeom>
          <a:noFill/>
        </p:spPr>
        <p:txBody>
          <a:bodyPr wrap="square" rtlCol="0">
            <a:spAutoFit/>
          </a:bodyPr>
          <a:lstStyle/>
          <a:p>
            <a:r>
              <a:rPr lang="en-GB" dirty="0"/>
              <a:t>Obtain and scrutinise SOW documents to establish if its commensurate with the customer’s spending behaviour  </a:t>
            </a:r>
          </a:p>
        </p:txBody>
      </p:sp>
      <p:pic>
        <p:nvPicPr>
          <p:cNvPr id="6" name="Graphic 5" descr="Megaphone1 with solid fill">
            <a:extLst>
              <a:ext uri="{FF2B5EF4-FFF2-40B4-BE49-F238E27FC236}">
                <a16:creationId xmlns:a16="http://schemas.microsoft.com/office/drawing/2014/main" id="{DCF32ED8-FDD7-B76D-3EC7-6F5445AD09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5876348"/>
            <a:ext cx="914400" cy="914400"/>
          </a:xfrm>
          <a:prstGeom prst="rect">
            <a:avLst/>
          </a:prstGeom>
        </p:spPr>
      </p:pic>
      <p:sp>
        <p:nvSpPr>
          <p:cNvPr id="7" name="TextBox 6">
            <a:extLst>
              <a:ext uri="{FF2B5EF4-FFF2-40B4-BE49-F238E27FC236}">
                <a16:creationId xmlns:a16="http://schemas.microsoft.com/office/drawing/2014/main" id="{E56E399A-296A-5B25-C9ED-94EB51F008C9}"/>
              </a:ext>
            </a:extLst>
          </p:cNvPr>
          <p:cNvSpPr txBox="1"/>
          <p:nvPr/>
        </p:nvSpPr>
        <p:spPr>
          <a:xfrm>
            <a:off x="1265573" y="6121081"/>
            <a:ext cx="8043526" cy="369332"/>
          </a:xfrm>
          <a:prstGeom prst="rect">
            <a:avLst/>
          </a:prstGeom>
          <a:noFill/>
        </p:spPr>
        <p:txBody>
          <a:bodyPr wrap="square" rtlCol="0">
            <a:spAutoFit/>
          </a:bodyPr>
          <a:lstStyle/>
          <a:p>
            <a:r>
              <a:rPr lang="en-GB" dirty="0"/>
              <a:t>Ensure the back-office notes are clear and risk ratings are distinguishable</a:t>
            </a:r>
          </a:p>
        </p:txBody>
      </p:sp>
    </p:spTree>
    <p:extLst>
      <p:ext uri="{BB962C8B-B14F-4D97-AF65-F5344CB8AC3E}">
        <p14:creationId xmlns:p14="http://schemas.microsoft.com/office/powerpoint/2010/main" val="1796056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D5395-7280-EDDA-97AA-DF57EDDA86E6}"/>
            </a:ext>
          </a:extLst>
        </p:cNvPr>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8AAB7203-5D45-5FB1-273A-4BEDA1299C7A}"/>
              </a:ext>
            </a:extLst>
          </p:cNvPr>
          <p:cNvSpPr/>
          <p:nvPr/>
        </p:nvSpPr>
        <p:spPr>
          <a:xfrm rot="16200000">
            <a:off x="3170381" y="-30566"/>
            <a:ext cx="4653780" cy="7447734"/>
          </a:xfrm>
          <a:prstGeom prst="roundRect">
            <a:avLst/>
          </a:prstGeom>
          <a:solidFill>
            <a:srgbClr val="DDC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rgbClr val="3D2332"/>
              </a:solidFill>
            </a:endParaRPr>
          </a:p>
          <a:p>
            <a:pPr algn="ctr"/>
            <a:endParaRPr lang="en-GB" dirty="0"/>
          </a:p>
          <a:p>
            <a:pPr algn="ctr"/>
            <a:endParaRPr lang="en-GB" dirty="0"/>
          </a:p>
        </p:txBody>
      </p:sp>
      <p:sp>
        <p:nvSpPr>
          <p:cNvPr id="5" name="Title 1">
            <a:extLst>
              <a:ext uri="{FF2B5EF4-FFF2-40B4-BE49-F238E27FC236}">
                <a16:creationId xmlns:a16="http://schemas.microsoft.com/office/drawing/2014/main" id="{B914D897-322D-6C41-0EF7-CF469FCF78E0}"/>
              </a:ext>
            </a:extLst>
          </p:cNvPr>
          <p:cNvSpPr txBox="1">
            <a:spLocks/>
          </p:cNvSpPr>
          <p:nvPr/>
        </p:nvSpPr>
        <p:spPr>
          <a:xfrm>
            <a:off x="131618" y="-1644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mn-lt"/>
                <a:ea typeface="Tahoma" panose="020B0604030504040204" pitchFamily="34" charset="0"/>
                <a:cs typeface="Tahoma" panose="020B0604030504040204" pitchFamily="34" charset="0"/>
              </a:rPr>
              <a:t>Gambling (AML/CFT) Code 2019</a:t>
            </a:r>
            <a:endParaRPr lang="en-GB" dirty="0"/>
          </a:p>
        </p:txBody>
      </p:sp>
      <p:pic>
        <p:nvPicPr>
          <p:cNvPr id="2" name="Graphic 1" descr="Upward trend with solid fill">
            <a:extLst>
              <a:ext uri="{FF2B5EF4-FFF2-40B4-BE49-F238E27FC236}">
                <a16:creationId xmlns:a16="http://schemas.microsoft.com/office/drawing/2014/main" id="{43F45206-638A-7558-F00A-7EFB4AF627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5542" y="2733197"/>
            <a:ext cx="1276369" cy="1276369"/>
          </a:xfrm>
          <a:prstGeom prst="rect">
            <a:avLst/>
          </a:prstGeom>
        </p:spPr>
      </p:pic>
      <p:pic>
        <p:nvPicPr>
          <p:cNvPr id="7" name="Graphic 6" descr="Alarm clock with solid fill">
            <a:extLst>
              <a:ext uri="{FF2B5EF4-FFF2-40B4-BE49-F238E27FC236}">
                <a16:creationId xmlns:a16="http://schemas.microsoft.com/office/drawing/2014/main" id="{ACBC2C2C-8835-BC39-8BA1-F210D177F7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69537" y="2558441"/>
            <a:ext cx="1567292" cy="1567292"/>
          </a:xfrm>
          <a:prstGeom prst="rect">
            <a:avLst/>
          </a:prstGeom>
        </p:spPr>
      </p:pic>
      <p:pic>
        <p:nvPicPr>
          <p:cNvPr id="9" name="Graphic 8" descr="Stop with solid fill">
            <a:extLst>
              <a:ext uri="{FF2B5EF4-FFF2-40B4-BE49-F238E27FC236}">
                <a16:creationId xmlns:a16="http://schemas.microsoft.com/office/drawing/2014/main" id="{F043B967-FDA5-210E-9E9D-9B402D14C8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3356" y="2616990"/>
            <a:ext cx="1450194" cy="1450194"/>
          </a:xfrm>
          <a:prstGeom prst="rect">
            <a:avLst/>
          </a:prstGeom>
        </p:spPr>
      </p:pic>
      <p:pic>
        <p:nvPicPr>
          <p:cNvPr id="10" name="Graphic 9" descr="Clipboard with solid fill">
            <a:extLst>
              <a:ext uri="{FF2B5EF4-FFF2-40B4-BE49-F238E27FC236}">
                <a16:creationId xmlns:a16="http://schemas.microsoft.com/office/drawing/2014/main" id="{0D9BBE31-AEA8-2B58-4246-3F2D3B4F16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98133" y="2790815"/>
            <a:ext cx="1075668" cy="1015664"/>
          </a:xfrm>
          <a:prstGeom prst="rect">
            <a:avLst/>
          </a:prstGeom>
        </p:spPr>
      </p:pic>
      <p:pic>
        <p:nvPicPr>
          <p:cNvPr id="12" name="Graphic 11" descr="Arrow Right with solid fill">
            <a:extLst>
              <a:ext uri="{FF2B5EF4-FFF2-40B4-BE49-F238E27FC236}">
                <a16:creationId xmlns:a16="http://schemas.microsoft.com/office/drawing/2014/main" id="{6D86D7D7-06F5-F3D0-571A-DC8BE3F156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19876" y="2902263"/>
            <a:ext cx="688843" cy="914400"/>
          </a:xfrm>
          <a:prstGeom prst="rect">
            <a:avLst/>
          </a:prstGeom>
        </p:spPr>
      </p:pic>
      <p:pic>
        <p:nvPicPr>
          <p:cNvPr id="17" name="Graphic 16" descr="Arrow Right with solid fill">
            <a:extLst>
              <a:ext uri="{FF2B5EF4-FFF2-40B4-BE49-F238E27FC236}">
                <a16:creationId xmlns:a16="http://schemas.microsoft.com/office/drawing/2014/main" id="{B7DA499C-EAF0-6F1F-A7B1-BE27A62617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34540" y="2914181"/>
            <a:ext cx="688843" cy="914400"/>
          </a:xfrm>
          <a:prstGeom prst="rect">
            <a:avLst/>
          </a:prstGeom>
        </p:spPr>
      </p:pic>
      <p:pic>
        <p:nvPicPr>
          <p:cNvPr id="18" name="Graphic 17" descr="Arrow Right with solid fill">
            <a:extLst>
              <a:ext uri="{FF2B5EF4-FFF2-40B4-BE49-F238E27FC236}">
                <a16:creationId xmlns:a16="http://schemas.microsoft.com/office/drawing/2014/main" id="{247C887F-C36B-A589-917B-D4492E762F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49944" y="2884886"/>
            <a:ext cx="688843" cy="914400"/>
          </a:xfrm>
          <a:prstGeom prst="rect">
            <a:avLst/>
          </a:prstGeom>
        </p:spPr>
      </p:pic>
      <p:pic>
        <p:nvPicPr>
          <p:cNvPr id="19" name="Picture 18" descr="A logo with text on it&#10;&#10;Description automatically generated">
            <a:extLst>
              <a:ext uri="{FF2B5EF4-FFF2-40B4-BE49-F238E27FC236}">
                <a16:creationId xmlns:a16="http://schemas.microsoft.com/office/drawing/2014/main" id="{DD56851B-7F61-B056-CD63-FB3F4F144B3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11029" y="103694"/>
            <a:ext cx="844413" cy="615553"/>
          </a:xfrm>
          <a:prstGeom prst="rect">
            <a:avLst/>
          </a:prstGeom>
        </p:spPr>
      </p:pic>
      <p:sp>
        <p:nvSpPr>
          <p:cNvPr id="21" name="Rectangle: Rounded Corners 20">
            <a:extLst>
              <a:ext uri="{FF2B5EF4-FFF2-40B4-BE49-F238E27FC236}">
                <a16:creationId xmlns:a16="http://schemas.microsoft.com/office/drawing/2014/main" id="{37112427-2C1C-B0F6-900F-E09272A76AFA}"/>
              </a:ext>
            </a:extLst>
          </p:cNvPr>
          <p:cNvSpPr/>
          <p:nvPr/>
        </p:nvSpPr>
        <p:spPr>
          <a:xfrm>
            <a:off x="9557102" y="1366411"/>
            <a:ext cx="2334585" cy="4653780"/>
          </a:xfrm>
          <a:prstGeom prst="roundRect">
            <a:avLst/>
          </a:prstGeom>
          <a:solidFill>
            <a:srgbClr val="DDC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rgbClr val="3D2332"/>
              </a:solidFill>
            </a:endParaRPr>
          </a:p>
          <a:p>
            <a:pPr algn="ctr"/>
            <a:endParaRPr lang="en-GB" dirty="0"/>
          </a:p>
          <a:p>
            <a:r>
              <a:rPr lang="en-GB" sz="1200" b="1" u="sng" dirty="0">
                <a:solidFill>
                  <a:srgbClr val="3D2332"/>
                </a:solidFill>
              </a:rPr>
              <a:t>AML/CFT Guidance Notes highlights</a:t>
            </a:r>
          </a:p>
          <a:p>
            <a:endParaRPr lang="en-GB" sz="1200" dirty="0">
              <a:solidFill>
                <a:srgbClr val="3D2332"/>
              </a:solidFill>
            </a:endParaRPr>
          </a:p>
          <a:p>
            <a:pPr marL="285750" indent="-285750">
              <a:buFont typeface="Arial" panose="020B0604020202020204" pitchFamily="34" charset="0"/>
              <a:buChar char="•"/>
            </a:pPr>
            <a:r>
              <a:rPr lang="en-GB" sz="1200" dirty="0">
                <a:solidFill>
                  <a:srgbClr val="3D2332"/>
                </a:solidFill>
              </a:rPr>
              <a:t>No further withdrawals or deposits should be allowed until satisfactory EDD is carried out. </a:t>
            </a:r>
          </a:p>
          <a:p>
            <a:pPr marL="285750" indent="-285750">
              <a:buFont typeface="Arial" panose="020B0604020202020204" pitchFamily="34" charset="0"/>
              <a:buChar char="•"/>
            </a:pPr>
            <a:r>
              <a:rPr lang="en-GB" sz="1200" dirty="0">
                <a:solidFill>
                  <a:srgbClr val="3D2332"/>
                </a:solidFill>
              </a:rPr>
              <a:t>Further gaming activity should only be permitted to continue for a period of 7 days</a:t>
            </a:r>
          </a:p>
          <a:p>
            <a:pPr marL="285750" indent="-285750">
              <a:buFont typeface="Arial" panose="020B0604020202020204" pitchFamily="34" charset="0"/>
              <a:buChar char="•"/>
            </a:pPr>
            <a:r>
              <a:rPr lang="en-GB" sz="1200" dirty="0">
                <a:solidFill>
                  <a:srgbClr val="3D2332"/>
                </a:solidFill>
              </a:rPr>
              <a:t>Activity should be monitored for customers found with unusual activity.</a:t>
            </a:r>
          </a:p>
          <a:p>
            <a:pPr marL="285750" indent="-285750">
              <a:buFont typeface="Arial" panose="020B0604020202020204" pitchFamily="34" charset="0"/>
              <a:buChar char="•"/>
            </a:pPr>
            <a:r>
              <a:rPr lang="en-GB" sz="1200" dirty="0">
                <a:solidFill>
                  <a:srgbClr val="3D2332"/>
                </a:solidFill>
              </a:rPr>
              <a:t>If satisfactory EDD is not completed within 7 days or where activity is suspicious, the account should be locked.</a:t>
            </a:r>
          </a:p>
          <a:p>
            <a:pPr algn="ctr"/>
            <a:endParaRPr lang="en-GB" dirty="0"/>
          </a:p>
          <a:p>
            <a:pPr algn="ctr"/>
            <a:endParaRPr lang="en-GB" dirty="0"/>
          </a:p>
        </p:txBody>
      </p:sp>
      <p:sp>
        <p:nvSpPr>
          <p:cNvPr id="34" name="TextBox 33">
            <a:extLst>
              <a:ext uri="{FF2B5EF4-FFF2-40B4-BE49-F238E27FC236}">
                <a16:creationId xmlns:a16="http://schemas.microsoft.com/office/drawing/2014/main" id="{6E66395F-B0DF-C740-1EED-237790652EA4}"/>
              </a:ext>
            </a:extLst>
          </p:cNvPr>
          <p:cNvSpPr txBox="1"/>
          <p:nvPr/>
        </p:nvSpPr>
        <p:spPr>
          <a:xfrm>
            <a:off x="1720549" y="3875185"/>
            <a:ext cx="2158759" cy="461665"/>
          </a:xfrm>
          <a:prstGeom prst="rect">
            <a:avLst/>
          </a:prstGeom>
          <a:noFill/>
        </p:spPr>
        <p:txBody>
          <a:bodyPr wrap="square" rtlCol="0">
            <a:spAutoFit/>
          </a:bodyPr>
          <a:lstStyle/>
          <a:p>
            <a:pPr algn="ctr"/>
            <a:r>
              <a:rPr lang="en-GB" sz="1200" dirty="0"/>
              <a:t>Customer is assigned AML high risk</a:t>
            </a:r>
          </a:p>
        </p:txBody>
      </p:sp>
      <p:sp>
        <p:nvSpPr>
          <p:cNvPr id="36" name="TextBox 35">
            <a:extLst>
              <a:ext uri="{FF2B5EF4-FFF2-40B4-BE49-F238E27FC236}">
                <a16:creationId xmlns:a16="http://schemas.microsoft.com/office/drawing/2014/main" id="{2086BC64-C0A5-A7A7-9E0E-F2CF04DC908C}"/>
              </a:ext>
            </a:extLst>
          </p:cNvPr>
          <p:cNvSpPr txBox="1"/>
          <p:nvPr/>
        </p:nvSpPr>
        <p:spPr>
          <a:xfrm>
            <a:off x="3864385" y="3902710"/>
            <a:ext cx="1168363" cy="461665"/>
          </a:xfrm>
          <a:prstGeom prst="rect">
            <a:avLst/>
          </a:prstGeom>
          <a:noFill/>
        </p:spPr>
        <p:txBody>
          <a:bodyPr wrap="square" rtlCol="0">
            <a:spAutoFit/>
          </a:bodyPr>
          <a:lstStyle/>
          <a:p>
            <a:pPr algn="ctr"/>
            <a:r>
              <a:rPr lang="en-GB" sz="1200" dirty="0"/>
              <a:t>7 days to provide EDD</a:t>
            </a:r>
          </a:p>
        </p:txBody>
      </p:sp>
      <p:sp>
        <p:nvSpPr>
          <p:cNvPr id="37" name="TextBox 36">
            <a:extLst>
              <a:ext uri="{FF2B5EF4-FFF2-40B4-BE49-F238E27FC236}">
                <a16:creationId xmlns:a16="http://schemas.microsoft.com/office/drawing/2014/main" id="{9F391710-841A-03EA-4D32-B9C5F464C724}"/>
              </a:ext>
            </a:extLst>
          </p:cNvPr>
          <p:cNvSpPr txBox="1"/>
          <p:nvPr/>
        </p:nvSpPr>
        <p:spPr>
          <a:xfrm>
            <a:off x="5607122" y="3902710"/>
            <a:ext cx="1486428" cy="835548"/>
          </a:xfrm>
          <a:prstGeom prst="rect">
            <a:avLst/>
          </a:prstGeom>
          <a:noFill/>
        </p:spPr>
        <p:txBody>
          <a:bodyPr wrap="square" rtlCol="0">
            <a:spAutoFit/>
          </a:bodyPr>
          <a:lstStyle/>
          <a:p>
            <a:pPr algn="ctr"/>
            <a:r>
              <a:rPr lang="en-GB" sz="1200" dirty="0"/>
              <a:t>Account is suspended until documents are received</a:t>
            </a:r>
          </a:p>
        </p:txBody>
      </p:sp>
      <p:sp>
        <p:nvSpPr>
          <p:cNvPr id="38" name="TextBox 37">
            <a:extLst>
              <a:ext uri="{FF2B5EF4-FFF2-40B4-BE49-F238E27FC236}">
                <a16:creationId xmlns:a16="http://schemas.microsoft.com/office/drawing/2014/main" id="{A6FE8B09-CB48-087D-C850-00A07B42937F}"/>
              </a:ext>
            </a:extLst>
          </p:cNvPr>
          <p:cNvSpPr txBox="1"/>
          <p:nvPr/>
        </p:nvSpPr>
        <p:spPr>
          <a:xfrm>
            <a:off x="7062379" y="3693301"/>
            <a:ext cx="2158759" cy="1015663"/>
          </a:xfrm>
          <a:prstGeom prst="rect">
            <a:avLst/>
          </a:prstGeom>
          <a:noFill/>
        </p:spPr>
        <p:txBody>
          <a:bodyPr wrap="square" rtlCol="0">
            <a:spAutoFit/>
          </a:bodyPr>
          <a:lstStyle/>
          <a:p>
            <a:pPr algn="ctr"/>
            <a:r>
              <a:rPr lang="en-GB" sz="1200" dirty="0"/>
              <a:t>Customer relationship, transaction proceeds no further, terminating the ongoing customer relationship and disclosure </a:t>
            </a:r>
          </a:p>
        </p:txBody>
      </p:sp>
      <p:pic>
        <p:nvPicPr>
          <p:cNvPr id="39" name="Graphic 38" descr="Man outline">
            <a:extLst>
              <a:ext uri="{FF2B5EF4-FFF2-40B4-BE49-F238E27FC236}">
                <a16:creationId xmlns:a16="http://schemas.microsoft.com/office/drawing/2014/main" id="{937D666C-B5B2-C406-B6BC-942D884EF76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0215" y="2479707"/>
            <a:ext cx="1567292" cy="2079577"/>
          </a:xfrm>
          <a:prstGeom prst="rect">
            <a:avLst/>
          </a:prstGeom>
        </p:spPr>
      </p:pic>
      <p:sp>
        <p:nvSpPr>
          <p:cNvPr id="40" name="TextBox 39">
            <a:extLst>
              <a:ext uri="{FF2B5EF4-FFF2-40B4-BE49-F238E27FC236}">
                <a16:creationId xmlns:a16="http://schemas.microsoft.com/office/drawing/2014/main" id="{1BCF9238-4DF6-7F5E-31EC-79265799E97E}"/>
              </a:ext>
            </a:extLst>
          </p:cNvPr>
          <p:cNvSpPr txBox="1"/>
          <p:nvPr/>
        </p:nvSpPr>
        <p:spPr>
          <a:xfrm>
            <a:off x="270307" y="4559284"/>
            <a:ext cx="1691580" cy="307777"/>
          </a:xfrm>
          <a:prstGeom prst="rect">
            <a:avLst/>
          </a:prstGeom>
          <a:noFill/>
        </p:spPr>
        <p:txBody>
          <a:bodyPr wrap="square" rtlCol="0">
            <a:spAutoFit/>
          </a:bodyPr>
          <a:lstStyle/>
          <a:p>
            <a:r>
              <a:rPr lang="en-GB" sz="1400" b="1" dirty="0"/>
              <a:t>EDD threshold</a:t>
            </a:r>
          </a:p>
        </p:txBody>
      </p:sp>
    </p:spTree>
    <p:extLst>
      <p:ext uri="{BB962C8B-B14F-4D97-AF65-F5344CB8AC3E}">
        <p14:creationId xmlns:p14="http://schemas.microsoft.com/office/powerpoint/2010/main" val="2969592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569B2A1-DF03-7737-B586-560455A5ACBD}"/>
              </a:ext>
            </a:extLst>
          </p:cNvPr>
          <p:cNvSpPr/>
          <p:nvPr/>
        </p:nvSpPr>
        <p:spPr>
          <a:xfrm rot="16200000">
            <a:off x="5190562" y="-2623869"/>
            <a:ext cx="2499651" cy="9871441"/>
          </a:xfrm>
          <a:prstGeom prst="roundRect">
            <a:avLst/>
          </a:prstGeom>
          <a:solidFill>
            <a:srgbClr val="DDC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rgbClr val="3D2332"/>
              </a:solidFill>
            </a:endParaRPr>
          </a:p>
          <a:p>
            <a:pPr algn="ctr"/>
            <a:endParaRPr lang="en-GB" dirty="0"/>
          </a:p>
          <a:p>
            <a:pPr algn="ctr"/>
            <a:endParaRPr lang="en-GB" dirty="0"/>
          </a:p>
        </p:txBody>
      </p:sp>
      <p:sp>
        <p:nvSpPr>
          <p:cNvPr id="2" name="Title 1">
            <a:extLst>
              <a:ext uri="{FF2B5EF4-FFF2-40B4-BE49-F238E27FC236}">
                <a16:creationId xmlns:a16="http://schemas.microsoft.com/office/drawing/2014/main" id="{3EE57FA4-35A0-BF47-7428-4D8BBA58043C}"/>
              </a:ext>
            </a:extLst>
          </p:cNvPr>
          <p:cNvSpPr>
            <a:spLocks noGrp="1"/>
          </p:cNvSpPr>
          <p:nvPr>
            <p:ph type="title"/>
          </p:nvPr>
        </p:nvSpPr>
        <p:spPr>
          <a:xfrm>
            <a:off x="76884" y="28862"/>
            <a:ext cx="10515600" cy="926364"/>
          </a:xfrm>
        </p:spPr>
        <p:txBody>
          <a:bodyPr/>
          <a:lstStyle/>
          <a:p>
            <a:r>
              <a:rPr lang="en-GB" sz="4400" b="1" dirty="0">
                <a:latin typeface="+mn-lt"/>
                <a:ea typeface="Tahoma" panose="020B0604030504040204" pitchFamily="34" charset="0"/>
                <a:cs typeface="Tahoma" panose="020B0604030504040204" pitchFamily="34" charset="0"/>
              </a:rPr>
              <a:t>Case Study</a:t>
            </a:r>
            <a:endParaRPr lang="en-GB" dirty="0"/>
          </a:p>
        </p:txBody>
      </p:sp>
      <p:pic>
        <p:nvPicPr>
          <p:cNvPr id="5" name="Picture 4" descr="A logo with text on it&#10;&#10;Description automatically generated">
            <a:extLst>
              <a:ext uri="{FF2B5EF4-FFF2-40B4-BE49-F238E27FC236}">
                <a16:creationId xmlns:a16="http://schemas.microsoft.com/office/drawing/2014/main" id="{6A580C24-00D4-8541-B2BA-127BD66CD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pic>
        <p:nvPicPr>
          <p:cNvPr id="7" name="Graphic 6" descr="Man outline">
            <a:extLst>
              <a:ext uri="{FF2B5EF4-FFF2-40B4-BE49-F238E27FC236}">
                <a16:creationId xmlns:a16="http://schemas.microsoft.com/office/drawing/2014/main" id="{FDF4510E-542A-B606-E95E-5EF90292B6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84" y="2471446"/>
            <a:ext cx="1567292" cy="2079577"/>
          </a:xfrm>
          <a:prstGeom prst="rect">
            <a:avLst/>
          </a:prstGeom>
        </p:spPr>
      </p:pic>
      <p:sp>
        <p:nvSpPr>
          <p:cNvPr id="11" name="TextBox 10">
            <a:extLst>
              <a:ext uri="{FF2B5EF4-FFF2-40B4-BE49-F238E27FC236}">
                <a16:creationId xmlns:a16="http://schemas.microsoft.com/office/drawing/2014/main" id="{8E2D93B9-796D-4639-B742-B4BF16B0A430}"/>
              </a:ext>
            </a:extLst>
          </p:cNvPr>
          <p:cNvSpPr txBox="1"/>
          <p:nvPr/>
        </p:nvSpPr>
        <p:spPr>
          <a:xfrm>
            <a:off x="206976" y="4551023"/>
            <a:ext cx="1691580" cy="307777"/>
          </a:xfrm>
          <a:prstGeom prst="rect">
            <a:avLst/>
          </a:prstGeom>
          <a:noFill/>
        </p:spPr>
        <p:txBody>
          <a:bodyPr wrap="square" rtlCol="0">
            <a:spAutoFit/>
          </a:bodyPr>
          <a:lstStyle/>
          <a:p>
            <a:r>
              <a:rPr lang="en-GB" sz="1400" b="1" dirty="0"/>
              <a:t>EDD threshold</a:t>
            </a:r>
          </a:p>
        </p:txBody>
      </p:sp>
      <p:sp>
        <p:nvSpPr>
          <p:cNvPr id="14" name="TextBox 13">
            <a:extLst>
              <a:ext uri="{FF2B5EF4-FFF2-40B4-BE49-F238E27FC236}">
                <a16:creationId xmlns:a16="http://schemas.microsoft.com/office/drawing/2014/main" id="{2797C178-CB1B-5B4C-4D26-1E4FF1B616E9}"/>
              </a:ext>
            </a:extLst>
          </p:cNvPr>
          <p:cNvSpPr txBox="1"/>
          <p:nvPr/>
        </p:nvSpPr>
        <p:spPr>
          <a:xfrm>
            <a:off x="4044550" y="2624909"/>
            <a:ext cx="2158759" cy="276999"/>
          </a:xfrm>
          <a:prstGeom prst="rect">
            <a:avLst/>
          </a:prstGeom>
          <a:noFill/>
        </p:spPr>
        <p:txBody>
          <a:bodyPr wrap="square" rtlCol="0">
            <a:spAutoFit/>
          </a:bodyPr>
          <a:lstStyle/>
          <a:p>
            <a:pPr algn="ctr"/>
            <a:r>
              <a:rPr lang="en-GB" sz="1200" dirty="0"/>
              <a:t>7 days to provide EDD</a:t>
            </a:r>
          </a:p>
        </p:txBody>
      </p:sp>
      <p:pic>
        <p:nvPicPr>
          <p:cNvPr id="15" name="Graphic 14" descr="Arrow Right with solid fill">
            <a:extLst>
              <a:ext uri="{FF2B5EF4-FFF2-40B4-BE49-F238E27FC236}">
                <a16:creationId xmlns:a16="http://schemas.microsoft.com/office/drawing/2014/main" id="{FD2690EB-FCF3-2CED-661A-96B791FDA7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94627" y="1642828"/>
            <a:ext cx="914400" cy="914400"/>
          </a:xfrm>
          <a:prstGeom prst="rect">
            <a:avLst/>
          </a:prstGeom>
        </p:spPr>
      </p:pic>
      <p:pic>
        <p:nvPicPr>
          <p:cNvPr id="17" name="Graphic 16" descr="Alarm clock with solid fill">
            <a:extLst>
              <a:ext uri="{FF2B5EF4-FFF2-40B4-BE49-F238E27FC236}">
                <a16:creationId xmlns:a16="http://schemas.microsoft.com/office/drawing/2014/main" id="{A501CA6A-85A1-2690-283B-4CEAF54FBC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0679" y="1181576"/>
            <a:ext cx="1567292" cy="1567292"/>
          </a:xfrm>
          <a:prstGeom prst="rect">
            <a:avLst/>
          </a:prstGeom>
        </p:spPr>
      </p:pic>
      <p:pic>
        <p:nvPicPr>
          <p:cNvPr id="19" name="Graphic 18" descr="Stop with solid fill">
            <a:extLst>
              <a:ext uri="{FF2B5EF4-FFF2-40B4-BE49-F238E27FC236}">
                <a16:creationId xmlns:a16="http://schemas.microsoft.com/office/drawing/2014/main" id="{78F51465-72F4-F68A-2420-B65DE52581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64221" y="1176958"/>
            <a:ext cx="1450194" cy="1450194"/>
          </a:xfrm>
          <a:prstGeom prst="rect">
            <a:avLst/>
          </a:prstGeom>
        </p:spPr>
      </p:pic>
      <p:pic>
        <p:nvPicPr>
          <p:cNvPr id="22" name="Graphic 21" descr="Clipboard with solid fill">
            <a:extLst>
              <a:ext uri="{FF2B5EF4-FFF2-40B4-BE49-F238E27FC236}">
                <a16:creationId xmlns:a16="http://schemas.microsoft.com/office/drawing/2014/main" id="{A6A5828B-A980-4CCC-FB01-87DA1130FC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23378" y="1264334"/>
            <a:ext cx="1075668" cy="1015664"/>
          </a:xfrm>
          <a:prstGeom prst="rect">
            <a:avLst/>
          </a:prstGeom>
        </p:spPr>
      </p:pic>
      <p:pic>
        <p:nvPicPr>
          <p:cNvPr id="23" name="Graphic 22" descr="Arrow Right with solid fill">
            <a:extLst>
              <a:ext uri="{FF2B5EF4-FFF2-40B4-BE49-F238E27FC236}">
                <a16:creationId xmlns:a16="http://schemas.microsoft.com/office/drawing/2014/main" id="{694EB823-1474-1C2B-2C02-10912CA6C0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14415" y="1642828"/>
            <a:ext cx="914400" cy="914400"/>
          </a:xfrm>
          <a:prstGeom prst="rect">
            <a:avLst/>
          </a:prstGeom>
        </p:spPr>
      </p:pic>
      <p:sp>
        <p:nvSpPr>
          <p:cNvPr id="6" name="Rectangle: Rounded Corners 5">
            <a:extLst>
              <a:ext uri="{FF2B5EF4-FFF2-40B4-BE49-F238E27FC236}">
                <a16:creationId xmlns:a16="http://schemas.microsoft.com/office/drawing/2014/main" id="{68DD5575-101F-7C6F-65A5-F48C5640B90E}"/>
              </a:ext>
            </a:extLst>
          </p:cNvPr>
          <p:cNvSpPr/>
          <p:nvPr/>
        </p:nvSpPr>
        <p:spPr>
          <a:xfrm rot="16200000">
            <a:off x="5098338" y="194888"/>
            <a:ext cx="2678195" cy="9871441"/>
          </a:xfrm>
          <a:prstGeom prst="roundRect">
            <a:avLst/>
          </a:prstGeom>
          <a:solidFill>
            <a:srgbClr val="DDC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rgbClr val="3D2332"/>
              </a:solidFill>
            </a:endParaRPr>
          </a:p>
          <a:p>
            <a:pPr algn="ctr"/>
            <a:endParaRPr lang="en-GB" dirty="0"/>
          </a:p>
          <a:p>
            <a:pPr algn="ctr"/>
            <a:endParaRPr lang="en-GB" dirty="0"/>
          </a:p>
        </p:txBody>
      </p:sp>
      <p:sp>
        <p:nvSpPr>
          <p:cNvPr id="8" name="TextBox 7">
            <a:extLst>
              <a:ext uri="{FF2B5EF4-FFF2-40B4-BE49-F238E27FC236}">
                <a16:creationId xmlns:a16="http://schemas.microsoft.com/office/drawing/2014/main" id="{A0BA6028-86C5-1EAB-6C64-08576E86FF21}"/>
              </a:ext>
            </a:extLst>
          </p:cNvPr>
          <p:cNvSpPr txBox="1"/>
          <p:nvPr/>
        </p:nvSpPr>
        <p:spPr>
          <a:xfrm>
            <a:off x="6378064" y="2504231"/>
            <a:ext cx="2158759" cy="461665"/>
          </a:xfrm>
          <a:prstGeom prst="rect">
            <a:avLst/>
          </a:prstGeom>
          <a:noFill/>
        </p:spPr>
        <p:txBody>
          <a:bodyPr wrap="square" rtlCol="0">
            <a:spAutoFit/>
          </a:bodyPr>
          <a:lstStyle/>
          <a:p>
            <a:pPr algn="ctr"/>
            <a:r>
              <a:rPr lang="en-GB" sz="1200" dirty="0"/>
              <a:t>Account is suspended until documents are received</a:t>
            </a:r>
          </a:p>
        </p:txBody>
      </p:sp>
      <p:sp>
        <p:nvSpPr>
          <p:cNvPr id="10" name="TextBox 9">
            <a:extLst>
              <a:ext uri="{FF2B5EF4-FFF2-40B4-BE49-F238E27FC236}">
                <a16:creationId xmlns:a16="http://schemas.microsoft.com/office/drawing/2014/main" id="{84E027BA-440F-AED6-BEE6-14DAFA41F549}"/>
              </a:ext>
            </a:extLst>
          </p:cNvPr>
          <p:cNvSpPr txBox="1"/>
          <p:nvPr/>
        </p:nvSpPr>
        <p:spPr>
          <a:xfrm>
            <a:off x="8918351" y="2333368"/>
            <a:ext cx="2158759" cy="1015663"/>
          </a:xfrm>
          <a:prstGeom prst="rect">
            <a:avLst/>
          </a:prstGeom>
          <a:noFill/>
        </p:spPr>
        <p:txBody>
          <a:bodyPr wrap="square" rtlCol="0">
            <a:spAutoFit/>
          </a:bodyPr>
          <a:lstStyle/>
          <a:p>
            <a:pPr algn="ctr"/>
            <a:r>
              <a:rPr lang="en-GB" sz="1200" dirty="0"/>
              <a:t>Customer relationship, transaction proceeds no further, terminating the ongoing customer relationship and disclosure </a:t>
            </a:r>
          </a:p>
        </p:txBody>
      </p:sp>
      <p:sp>
        <p:nvSpPr>
          <p:cNvPr id="16" name="TextBox 15">
            <a:extLst>
              <a:ext uri="{FF2B5EF4-FFF2-40B4-BE49-F238E27FC236}">
                <a16:creationId xmlns:a16="http://schemas.microsoft.com/office/drawing/2014/main" id="{367BB85C-B91C-E73F-F2B6-FE6534996ED1}"/>
              </a:ext>
            </a:extLst>
          </p:cNvPr>
          <p:cNvSpPr txBox="1"/>
          <p:nvPr/>
        </p:nvSpPr>
        <p:spPr>
          <a:xfrm>
            <a:off x="5433200" y="3094958"/>
            <a:ext cx="1437253" cy="369332"/>
          </a:xfrm>
          <a:prstGeom prst="rect">
            <a:avLst/>
          </a:prstGeom>
          <a:noFill/>
        </p:spPr>
        <p:txBody>
          <a:bodyPr wrap="none" rtlCol="0">
            <a:spAutoFit/>
          </a:bodyPr>
          <a:lstStyle/>
          <a:p>
            <a:r>
              <a:rPr lang="en-GB" b="1" dirty="0"/>
              <a:t>Procedures</a:t>
            </a:r>
            <a:r>
              <a:rPr lang="en-GB" dirty="0"/>
              <a:t> </a:t>
            </a:r>
          </a:p>
        </p:txBody>
      </p:sp>
      <p:sp>
        <p:nvSpPr>
          <p:cNvPr id="18" name="TextBox 17">
            <a:extLst>
              <a:ext uri="{FF2B5EF4-FFF2-40B4-BE49-F238E27FC236}">
                <a16:creationId xmlns:a16="http://schemas.microsoft.com/office/drawing/2014/main" id="{1F40F2CA-2A59-4AE2-9F26-3CA2CC258E96}"/>
              </a:ext>
            </a:extLst>
          </p:cNvPr>
          <p:cNvSpPr txBox="1"/>
          <p:nvPr/>
        </p:nvSpPr>
        <p:spPr>
          <a:xfrm>
            <a:off x="5503475" y="6151853"/>
            <a:ext cx="1296702" cy="369332"/>
          </a:xfrm>
          <a:prstGeom prst="rect">
            <a:avLst/>
          </a:prstGeom>
          <a:noFill/>
        </p:spPr>
        <p:txBody>
          <a:bodyPr wrap="none" rtlCol="0">
            <a:spAutoFit/>
          </a:bodyPr>
          <a:lstStyle/>
          <a:p>
            <a:r>
              <a:rPr lang="en-GB" b="1" dirty="0"/>
              <a:t>In practice</a:t>
            </a:r>
            <a:endParaRPr lang="en-GB" dirty="0"/>
          </a:p>
        </p:txBody>
      </p:sp>
      <p:pic>
        <p:nvPicPr>
          <p:cNvPr id="27" name="Graphic 26" descr="Alarm clock with solid fill">
            <a:extLst>
              <a:ext uri="{FF2B5EF4-FFF2-40B4-BE49-F238E27FC236}">
                <a16:creationId xmlns:a16="http://schemas.microsoft.com/office/drawing/2014/main" id="{FCCFC9FA-8EB1-8006-250C-9E9377D685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05199" y="4439312"/>
            <a:ext cx="832440" cy="832440"/>
          </a:xfrm>
          <a:prstGeom prst="rect">
            <a:avLst/>
          </a:prstGeom>
        </p:spPr>
      </p:pic>
      <p:sp>
        <p:nvSpPr>
          <p:cNvPr id="28" name="TextBox 27">
            <a:extLst>
              <a:ext uri="{FF2B5EF4-FFF2-40B4-BE49-F238E27FC236}">
                <a16:creationId xmlns:a16="http://schemas.microsoft.com/office/drawing/2014/main" id="{2AF75C16-C0C9-1FE6-C6FD-92A5A4C38B45}"/>
              </a:ext>
            </a:extLst>
          </p:cNvPr>
          <p:cNvSpPr txBox="1"/>
          <p:nvPr/>
        </p:nvSpPr>
        <p:spPr>
          <a:xfrm>
            <a:off x="4814868" y="5176393"/>
            <a:ext cx="1681272" cy="276999"/>
          </a:xfrm>
          <a:prstGeom prst="rect">
            <a:avLst/>
          </a:prstGeom>
          <a:noFill/>
        </p:spPr>
        <p:txBody>
          <a:bodyPr wrap="square" rtlCol="0">
            <a:spAutoFit/>
          </a:bodyPr>
          <a:lstStyle/>
          <a:p>
            <a:pPr algn="ctr"/>
            <a:r>
              <a:rPr lang="en-GB" sz="1200" dirty="0"/>
              <a:t>46 days passed</a:t>
            </a:r>
          </a:p>
        </p:txBody>
      </p:sp>
      <p:pic>
        <p:nvPicPr>
          <p:cNvPr id="29" name="Graphic 28" descr="Arrow Right with solid fill">
            <a:extLst>
              <a:ext uri="{FF2B5EF4-FFF2-40B4-BE49-F238E27FC236}">
                <a16:creationId xmlns:a16="http://schemas.microsoft.com/office/drawing/2014/main" id="{B9A9F689-2810-A7EF-5389-6711891756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11406" y="4490360"/>
            <a:ext cx="672879" cy="914400"/>
          </a:xfrm>
          <a:prstGeom prst="rect">
            <a:avLst/>
          </a:prstGeom>
        </p:spPr>
      </p:pic>
      <p:pic>
        <p:nvPicPr>
          <p:cNvPr id="31" name="Graphic 30" descr="Slot Machine Lose outline">
            <a:extLst>
              <a:ext uri="{FF2B5EF4-FFF2-40B4-BE49-F238E27FC236}">
                <a16:creationId xmlns:a16="http://schemas.microsoft.com/office/drawing/2014/main" id="{39D7648F-C267-7EC0-BEFB-BC958916D7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41463" y="4377950"/>
            <a:ext cx="832440" cy="832440"/>
          </a:xfrm>
          <a:prstGeom prst="rect">
            <a:avLst/>
          </a:prstGeom>
        </p:spPr>
      </p:pic>
      <p:sp>
        <p:nvSpPr>
          <p:cNvPr id="32" name="TextBox 31">
            <a:extLst>
              <a:ext uri="{FF2B5EF4-FFF2-40B4-BE49-F238E27FC236}">
                <a16:creationId xmlns:a16="http://schemas.microsoft.com/office/drawing/2014/main" id="{1CDE62B8-B45C-7F3B-C216-70AB6476FEF8}"/>
              </a:ext>
            </a:extLst>
          </p:cNvPr>
          <p:cNvSpPr txBox="1"/>
          <p:nvPr/>
        </p:nvSpPr>
        <p:spPr>
          <a:xfrm>
            <a:off x="3025184" y="5173710"/>
            <a:ext cx="1796207" cy="461665"/>
          </a:xfrm>
          <a:prstGeom prst="rect">
            <a:avLst/>
          </a:prstGeom>
          <a:noFill/>
        </p:spPr>
        <p:txBody>
          <a:bodyPr wrap="square" rtlCol="0">
            <a:spAutoFit/>
          </a:bodyPr>
          <a:lstStyle/>
          <a:p>
            <a:pPr algn="ctr"/>
            <a:r>
              <a:rPr lang="en-GB" sz="1200" dirty="0"/>
              <a:t>The account was not suspended</a:t>
            </a:r>
          </a:p>
        </p:txBody>
      </p:sp>
      <p:pic>
        <p:nvPicPr>
          <p:cNvPr id="33" name="Graphic 32" descr="Arrow Right with solid fill">
            <a:extLst>
              <a:ext uri="{FF2B5EF4-FFF2-40B4-BE49-F238E27FC236}">
                <a16:creationId xmlns:a16="http://schemas.microsoft.com/office/drawing/2014/main" id="{6396F110-87F4-5AAC-FAEA-32A23A574E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7158" y="4464199"/>
            <a:ext cx="672879" cy="914400"/>
          </a:xfrm>
          <a:prstGeom prst="rect">
            <a:avLst/>
          </a:prstGeom>
        </p:spPr>
      </p:pic>
      <p:pic>
        <p:nvPicPr>
          <p:cNvPr id="35" name="Graphic 34" descr="Upward trend with solid fill">
            <a:extLst>
              <a:ext uri="{FF2B5EF4-FFF2-40B4-BE49-F238E27FC236}">
                <a16:creationId xmlns:a16="http://schemas.microsoft.com/office/drawing/2014/main" id="{2CD6801D-CF23-19AD-C876-704EC0DF60D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106445" y="4457731"/>
            <a:ext cx="672878" cy="672878"/>
          </a:xfrm>
          <a:prstGeom prst="rect">
            <a:avLst/>
          </a:prstGeom>
        </p:spPr>
      </p:pic>
      <p:sp>
        <p:nvSpPr>
          <p:cNvPr id="36" name="TextBox 35">
            <a:extLst>
              <a:ext uri="{FF2B5EF4-FFF2-40B4-BE49-F238E27FC236}">
                <a16:creationId xmlns:a16="http://schemas.microsoft.com/office/drawing/2014/main" id="{2A523970-DED1-722E-D001-2BC4BFEF1E67}"/>
              </a:ext>
            </a:extLst>
          </p:cNvPr>
          <p:cNvSpPr txBox="1"/>
          <p:nvPr/>
        </p:nvSpPr>
        <p:spPr>
          <a:xfrm>
            <a:off x="6625759" y="5158852"/>
            <a:ext cx="1631454" cy="646331"/>
          </a:xfrm>
          <a:prstGeom prst="rect">
            <a:avLst/>
          </a:prstGeom>
          <a:noFill/>
        </p:spPr>
        <p:txBody>
          <a:bodyPr wrap="square" rtlCol="0">
            <a:spAutoFit/>
          </a:bodyPr>
          <a:lstStyle/>
          <a:p>
            <a:pPr algn="ctr"/>
            <a:r>
              <a:rPr lang="en-GB" sz="1200" dirty="0"/>
              <a:t>The customer triggered the very high-risk rating</a:t>
            </a:r>
          </a:p>
        </p:txBody>
      </p:sp>
      <p:pic>
        <p:nvPicPr>
          <p:cNvPr id="37" name="Graphic 36" descr="Arrow Right with solid fill">
            <a:extLst>
              <a:ext uri="{FF2B5EF4-FFF2-40B4-BE49-F238E27FC236}">
                <a16:creationId xmlns:a16="http://schemas.microsoft.com/office/drawing/2014/main" id="{9BFF8527-D21D-9BB5-072F-A4C5C95515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0115" y="4464199"/>
            <a:ext cx="672879" cy="914400"/>
          </a:xfrm>
          <a:prstGeom prst="rect">
            <a:avLst/>
          </a:prstGeom>
        </p:spPr>
      </p:pic>
      <p:pic>
        <p:nvPicPr>
          <p:cNvPr id="38" name="Graphic 37" descr="Chat outline">
            <a:extLst>
              <a:ext uri="{FF2B5EF4-FFF2-40B4-BE49-F238E27FC236}">
                <a16:creationId xmlns:a16="http://schemas.microsoft.com/office/drawing/2014/main" id="{B1213FF9-ACF2-C73C-79D5-9F31DA6EF9C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693183" y="4341913"/>
            <a:ext cx="914400" cy="914400"/>
          </a:xfrm>
          <a:prstGeom prst="rect">
            <a:avLst/>
          </a:prstGeom>
        </p:spPr>
      </p:pic>
      <p:sp>
        <p:nvSpPr>
          <p:cNvPr id="39" name="TextBox 38">
            <a:extLst>
              <a:ext uri="{FF2B5EF4-FFF2-40B4-BE49-F238E27FC236}">
                <a16:creationId xmlns:a16="http://schemas.microsoft.com/office/drawing/2014/main" id="{71893813-FA7C-FFDE-391F-8EEC7E4E4237}"/>
              </a:ext>
            </a:extLst>
          </p:cNvPr>
          <p:cNvSpPr txBox="1"/>
          <p:nvPr/>
        </p:nvSpPr>
        <p:spPr>
          <a:xfrm>
            <a:off x="8377763" y="5158853"/>
            <a:ext cx="1631454" cy="646331"/>
          </a:xfrm>
          <a:prstGeom prst="rect">
            <a:avLst/>
          </a:prstGeom>
          <a:noFill/>
        </p:spPr>
        <p:txBody>
          <a:bodyPr wrap="square" rtlCol="0">
            <a:spAutoFit/>
          </a:bodyPr>
          <a:lstStyle/>
          <a:p>
            <a:pPr algn="ctr"/>
            <a:r>
              <a:rPr lang="en-GB" sz="1200" dirty="0"/>
              <a:t>The Operator requested high-enhanced EDD</a:t>
            </a:r>
          </a:p>
        </p:txBody>
      </p:sp>
      <p:pic>
        <p:nvPicPr>
          <p:cNvPr id="40" name="Graphic 39" descr="Arrow Right with solid fill">
            <a:extLst>
              <a:ext uri="{FF2B5EF4-FFF2-40B4-BE49-F238E27FC236}">
                <a16:creationId xmlns:a16="http://schemas.microsoft.com/office/drawing/2014/main" id="{C45040CB-B73A-A484-D55D-3012F65260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4535" y="4476197"/>
            <a:ext cx="672879" cy="914400"/>
          </a:xfrm>
          <a:prstGeom prst="rect">
            <a:avLst/>
          </a:prstGeom>
        </p:spPr>
      </p:pic>
      <p:pic>
        <p:nvPicPr>
          <p:cNvPr id="42" name="Graphic 41" descr="Folder Search with solid fill">
            <a:extLst>
              <a:ext uri="{FF2B5EF4-FFF2-40B4-BE49-F238E27FC236}">
                <a16:creationId xmlns:a16="http://schemas.microsoft.com/office/drawing/2014/main" id="{640230BD-07E8-F363-202E-F3F60D149D8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192797" y="4219610"/>
            <a:ext cx="832439" cy="832439"/>
          </a:xfrm>
          <a:prstGeom prst="rect">
            <a:avLst/>
          </a:prstGeom>
        </p:spPr>
      </p:pic>
      <p:sp>
        <p:nvSpPr>
          <p:cNvPr id="43" name="TextBox 42">
            <a:extLst>
              <a:ext uri="{FF2B5EF4-FFF2-40B4-BE49-F238E27FC236}">
                <a16:creationId xmlns:a16="http://schemas.microsoft.com/office/drawing/2014/main" id="{9140FF87-AE56-C6FD-4376-3FAE7FF14435}"/>
              </a:ext>
            </a:extLst>
          </p:cNvPr>
          <p:cNvSpPr txBox="1"/>
          <p:nvPr/>
        </p:nvSpPr>
        <p:spPr>
          <a:xfrm>
            <a:off x="10129237" y="4963356"/>
            <a:ext cx="1157821" cy="830997"/>
          </a:xfrm>
          <a:prstGeom prst="rect">
            <a:avLst/>
          </a:prstGeom>
          <a:noFill/>
        </p:spPr>
        <p:txBody>
          <a:bodyPr wrap="square" rtlCol="0">
            <a:spAutoFit/>
          </a:bodyPr>
          <a:lstStyle/>
          <a:p>
            <a:pPr algn="ctr"/>
            <a:r>
              <a:rPr lang="en-GB" sz="1200" dirty="0"/>
              <a:t>Day 85 the Operator closed the account. </a:t>
            </a:r>
          </a:p>
        </p:txBody>
      </p:sp>
      <p:pic>
        <p:nvPicPr>
          <p:cNvPr id="46" name="Graphic 45" descr="Upward trend with solid fill">
            <a:extLst>
              <a:ext uri="{FF2B5EF4-FFF2-40B4-BE49-F238E27FC236}">
                <a16:creationId xmlns:a16="http://schemas.microsoft.com/office/drawing/2014/main" id="{0D447392-FBD6-C624-E930-3ED88DCA214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94269" y="1348540"/>
            <a:ext cx="1276369" cy="1276369"/>
          </a:xfrm>
          <a:prstGeom prst="rect">
            <a:avLst/>
          </a:prstGeom>
        </p:spPr>
      </p:pic>
      <p:pic>
        <p:nvPicPr>
          <p:cNvPr id="47" name="Graphic 46" descr="Arrow Right with solid fill">
            <a:extLst>
              <a:ext uri="{FF2B5EF4-FFF2-40B4-BE49-F238E27FC236}">
                <a16:creationId xmlns:a16="http://schemas.microsoft.com/office/drawing/2014/main" id="{FAD842A9-4350-D1ED-B1CE-B174478F44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07842" y="1628015"/>
            <a:ext cx="914400" cy="914400"/>
          </a:xfrm>
          <a:prstGeom prst="rect">
            <a:avLst/>
          </a:prstGeom>
        </p:spPr>
      </p:pic>
      <p:sp>
        <p:nvSpPr>
          <p:cNvPr id="48" name="TextBox 47">
            <a:extLst>
              <a:ext uri="{FF2B5EF4-FFF2-40B4-BE49-F238E27FC236}">
                <a16:creationId xmlns:a16="http://schemas.microsoft.com/office/drawing/2014/main" id="{6B7DB41E-BA7E-9FF4-0140-2C862BCD6157}"/>
              </a:ext>
            </a:extLst>
          </p:cNvPr>
          <p:cNvSpPr txBox="1"/>
          <p:nvPr/>
        </p:nvSpPr>
        <p:spPr>
          <a:xfrm>
            <a:off x="1801580" y="2610368"/>
            <a:ext cx="2158759" cy="461665"/>
          </a:xfrm>
          <a:prstGeom prst="rect">
            <a:avLst/>
          </a:prstGeom>
          <a:noFill/>
        </p:spPr>
        <p:txBody>
          <a:bodyPr wrap="square" rtlCol="0">
            <a:spAutoFit/>
          </a:bodyPr>
          <a:lstStyle/>
          <a:p>
            <a:pPr algn="ctr"/>
            <a:r>
              <a:rPr lang="en-GB" sz="1200" dirty="0"/>
              <a:t>Customer is assigned AML high risk</a:t>
            </a:r>
          </a:p>
        </p:txBody>
      </p:sp>
      <p:pic>
        <p:nvPicPr>
          <p:cNvPr id="49" name="Graphic 48" descr="Upward trend with solid fill">
            <a:extLst>
              <a:ext uri="{FF2B5EF4-FFF2-40B4-BE49-F238E27FC236}">
                <a16:creationId xmlns:a16="http://schemas.microsoft.com/office/drawing/2014/main" id="{708E5311-EE07-2759-EEEE-4C3B86A023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911376" y="4476197"/>
            <a:ext cx="672878" cy="672878"/>
          </a:xfrm>
          <a:prstGeom prst="rect">
            <a:avLst/>
          </a:prstGeom>
        </p:spPr>
      </p:pic>
      <p:pic>
        <p:nvPicPr>
          <p:cNvPr id="50" name="Graphic 49" descr="Arrow Right with solid fill">
            <a:extLst>
              <a:ext uri="{FF2B5EF4-FFF2-40B4-BE49-F238E27FC236}">
                <a16:creationId xmlns:a16="http://schemas.microsoft.com/office/drawing/2014/main" id="{3EB15E34-CCC6-4557-2FF2-65AF33FA04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1613" y="4502214"/>
            <a:ext cx="672879" cy="914400"/>
          </a:xfrm>
          <a:prstGeom prst="rect">
            <a:avLst/>
          </a:prstGeom>
        </p:spPr>
      </p:pic>
      <p:sp>
        <p:nvSpPr>
          <p:cNvPr id="51" name="TextBox 50">
            <a:extLst>
              <a:ext uri="{FF2B5EF4-FFF2-40B4-BE49-F238E27FC236}">
                <a16:creationId xmlns:a16="http://schemas.microsoft.com/office/drawing/2014/main" id="{D0DE8767-9568-4F35-9F1C-97659E6DE412}"/>
              </a:ext>
            </a:extLst>
          </p:cNvPr>
          <p:cNvSpPr txBox="1"/>
          <p:nvPr/>
        </p:nvSpPr>
        <p:spPr>
          <a:xfrm>
            <a:off x="1498740" y="5149075"/>
            <a:ext cx="1438053" cy="646331"/>
          </a:xfrm>
          <a:prstGeom prst="rect">
            <a:avLst/>
          </a:prstGeom>
          <a:noFill/>
        </p:spPr>
        <p:txBody>
          <a:bodyPr wrap="square" rtlCol="0">
            <a:spAutoFit/>
          </a:bodyPr>
          <a:lstStyle/>
          <a:p>
            <a:pPr algn="ctr"/>
            <a:r>
              <a:rPr lang="en-GB" sz="1200" dirty="0"/>
              <a:t>Customer is assigned AML high risk level</a:t>
            </a:r>
          </a:p>
        </p:txBody>
      </p:sp>
    </p:spTree>
    <p:extLst>
      <p:ext uri="{BB962C8B-B14F-4D97-AF65-F5344CB8AC3E}">
        <p14:creationId xmlns:p14="http://schemas.microsoft.com/office/powerpoint/2010/main" val="1090572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text on it&#10;&#10;Description automatically generated">
            <a:extLst>
              <a:ext uri="{FF2B5EF4-FFF2-40B4-BE49-F238E27FC236}">
                <a16:creationId xmlns:a16="http://schemas.microsoft.com/office/drawing/2014/main" id="{82633B99-78C5-1CCA-B4B1-50F067595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sp>
        <p:nvSpPr>
          <p:cNvPr id="7" name="TextBox 6">
            <a:extLst>
              <a:ext uri="{FF2B5EF4-FFF2-40B4-BE49-F238E27FC236}">
                <a16:creationId xmlns:a16="http://schemas.microsoft.com/office/drawing/2014/main" id="{997047A7-E604-1D3A-52B7-EF3779EBA9FF}"/>
              </a:ext>
            </a:extLst>
          </p:cNvPr>
          <p:cNvSpPr txBox="1"/>
          <p:nvPr/>
        </p:nvSpPr>
        <p:spPr>
          <a:xfrm>
            <a:off x="117112" y="129021"/>
            <a:ext cx="6096000" cy="769441"/>
          </a:xfrm>
          <a:prstGeom prst="rect">
            <a:avLst/>
          </a:prstGeom>
          <a:noFill/>
        </p:spPr>
        <p:txBody>
          <a:bodyPr wrap="square">
            <a:spAutoFit/>
          </a:bodyPr>
          <a:lstStyle/>
          <a:p>
            <a:r>
              <a:rPr lang="en-GB" sz="4400" b="1" dirty="0">
                <a:latin typeface="+mn-lt"/>
                <a:ea typeface="Tahoma" panose="020B0604030504040204" pitchFamily="34" charset="0"/>
                <a:cs typeface="Tahoma" panose="020B0604030504040204" pitchFamily="34" charset="0"/>
              </a:rPr>
              <a:t>Case Study</a:t>
            </a:r>
            <a:endParaRPr lang="en-GB" sz="4400" dirty="0"/>
          </a:p>
        </p:txBody>
      </p:sp>
      <p:pic>
        <p:nvPicPr>
          <p:cNvPr id="8" name="Graphic 7" descr="Man outline">
            <a:extLst>
              <a:ext uri="{FF2B5EF4-FFF2-40B4-BE49-F238E27FC236}">
                <a16:creationId xmlns:a16="http://schemas.microsoft.com/office/drawing/2014/main" id="{2A6C18D5-52F7-D8B0-812A-4AE54E71D7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416" y="2153946"/>
            <a:ext cx="1567292" cy="2079577"/>
          </a:xfrm>
          <a:prstGeom prst="rect">
            <a:avLst/>
          </a:prstGeom>
        </p:spPr>
      </p:pic>
      <p:sp>
        <p:nvSpPr>
          <p:cNvPr id="9" name="TextBox 8">
            <a:extLst>
              <a:ext uri="{FF2B5EF4-FFF2-40B4-BE49-F238E27FC236}">
                <a16:creationId xmlns:a16="http://schemas.microsoft.com/office/drawing/2014/main" id="{8439A222-044A-1C2C-7771-B71897597FAE}"/>
              </a:ext>
            </a:extLst>
          </p:cNvPr>
          <p:cNvSpPr txBox="1"/>
          <p:nvPr/>
        </p:nvSpPr>
        <p:spPr>
          <a:xfrm>
            <a:off x="-34324" y="4233523"/>
            <a:ext cx="1691580" cy="307777"/>
          </a:xfrm>
          <a:prstGeom prst="rect">
            <a:avLst/>
          </a:prstGeom>
          <a:noFill/>
        </p:spPr>
        <p:txBody>
          <a:bodyPr wrap="square" rtlCol="0">
            <a:spAutoFit/>
          </a:bodyPr>
          <a:lstStyle/>
          <a:p>
            <a:r>
              <a:rPr lang="en-GB" sz="1400" b="1" dirty="0"/>
              <a:t>EDD threshold</a:t>
            </a:r>
          </a:p>
        </p:txBody>
      </p:sp>
      <p:sp>
        <p:nvSpPr>
          <p:cNvPr id="10" name="Rectangle: Rounded Corners 9">
            <a:extLst>
              <a:ext uri="{FF2B5EF4-FFF2-40B4-BE49-F238E27FC236}">
                <a16:creationId xmlns:a16="http://schemas.microsoft.com/office/drawing/2014/main" id="{74DD119C-A478-7A7C-34FE-56B6B44E46D0}"/>
              </a:ext>
            </a:extLst>
          </p:cNvPr>
          <p:cNvSpPr/>
          <p:nvPr/>
        </p:nvSpPr>
        <p:spPr>
          <a:xfrm rot="16200000">
            <a:off x="4758070" y="-1550916"/>
            <a:ext cx="2583133" cy="9293520"/>
          </a:xfrm>
          <a:prstGeom prst="roundRect">
            <a:avLst/>
          </a:prstGeom>
          <a:solidFill>
            <a:srgbClr val="DDC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rgbClr val="3D2332"/>
              </a:solidFill>
            </a:endParaRPr>
          </a:p>
          <a:p>
            <a:pPr algn="ctr"/>
            <a:endParaRPr lang="en-GB" dirty="0"/>
          </a:p>
          <a:p>
            <a:pPr algn="ctr"/>
            <a:endParaRPr lang="en-GB" dirty="0"/>
          </a:p>
        </p:txBody>
      </p:sp>
      <p:pic>
        <p:nvPicPr>
          <p:cNvPr id="11" name="Graphic 10" descr="Upward trend with solid fill">
            <a:extLst>
              <a:ext uri="{FF2B5EF4-FFF2-40B4-BE49-F238E27FC236}">
                <a16:creationId xmlns:a16="http://schemas.microsoft.com/office/drawing/2014/main" id="{924FCE82-9646-C483-DD32-DA654C8665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7255" y="2339854"/>
            <a:ext cx="1276369" cy="1276369"/>
          </a:xfrm>
          <a:prstGeom prst="rect">
            <a:avLst/>
          </a:prstGeom>
        </p:spPr>
      </p:pic>
      <p:pic>
        <p:nvPicPr>
          <p:cNvPr id="12" name="Graphic 11" descr="Arrow Right with solid fill">
            <a:extLst>
              <a:ext uri="{FF2B5EF4-FFF2-40B4-BE49-F238E27FC236}">
                <a16:creationId xmlns:a16="http://schemas.microsoft.com/office/drawing/2014/main" id="{CFBFD826-BF15-C7E4-5319-D57A098B48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29409" y="2553273"/>
            <a:ext cx="914400" cy="914400"/>
          </a:xfrm>
          <a:prstGeom prst="rect">
            <a:avLst/>
          </a:prstGeom>
        </p:spPr>
      </p:pic>
      <p:pic>
        <p:nvPicPr>
          <p:cNvPr id="13" name="Graphic 12" descr="Alarm clock with solid fill">
            <a:extLst>
              <a:ext uri="{FF2B5EF4-FFF2-40B4-BE49-F238E27FC236}">
                <a16:creationId xmlns:a16="http://schemas.microsoft.com/office/drawing/2014/main" id="{C6C91A41-9809-DA20-81A5-5FF2EBF0FC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50694" y="2117838"/>
            <a:ext cx="1567292" cy="1567292"/>
          </a:xfrm>
          <a:prstGeom prst="rect">
            <a:avLst/>
          </a:prstGeom>
        </p:spPr>
      </p:pic>
      <p:pic>
        <p:nvPicPr>
          <p:cNvPr id="15" name="Graphic 14" descr="Close with solid fill">
            <a:extLst>
              <a:ext uri="{FF2B5EF4-FFF2-40B4-BE49-F238E27FC236}">
                <a16:creationId xmlns:a16="http://schemas.microsoft.com/office/drawing/2014/main" id="{DD9F21D2-D9D5-ACF2-F0A4-A4D070718BE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95817" y="2507934"/>
            <a:ext cx="914400" cy="914400"/>
          </a:xfrm>
          <a:prstGeom prst="rect">
            <a:avLst/>
          </a:prstGeom>
        </p:spPr>
      </p:pic>
      <p:pic>
        <p:nvPicPr>
          <p:cNvPr id="16" name="Graphic 15" descr="Arrow Right with solid fill">
            <a:extLst>
              <a:ext uri="{FF2B5EF4-FFF2-40B4-BE49-F238E27FC236}">
                <a16:creationId xmlns:a16="http://schemas.microsoft.com/office/drawing/2014/main" id="{CA6BCC9E-F5CC-E01E-F36A-A2BC99C8D1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22562" y="2507934"/>
            <a:ext cx="914400" cy="914400"/>
          </a:xfrm>
          <a:prstGeom prst="rect">
            <a:avLst/>
          </a:prstGeom>
        </p:spPr>
      </p:pic>
      <p:pic>
        <p:nvPicPr>
          <p:cNvPr id="17" name="Graphic 16" descr="Arrow Right with solid fill">
            <a:extLst>
              <a:ext uri="{FF2B5EF4-FFF2-40B4-BE49-F238E27FC236}">
                <a16:creationId xmlns:a16="http://schemas.microsoft.com/office/drawing/2014/main" id="{7843EEE8-6676-D95A-8291-FCCB094338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89854" y="2521267"/>
            <a:ext cx="914400" cy="914400"/>
          </a:xfrm>
          <a:prstGeom prst="rect">
            <a:avLst/>
          </a:prstGeom>
        </p:spPr>
      </p:pic>
      <p:pic>
        <p:nvPicPr>
          <p:cNvPr id="18" name="Graphic 17" descr="Slot Machine Lose outline">
            <a:extLst>
              <a:ext uri="{FF2B5EF4-FFF2-40B4-BE49-F238E27FC236}">
                <a16:creationId xmlns:a16="http://schemas.microsoft.com/office/drawing/2014/main" id="{817BD830-7912-2E6C-4C3D-7D196257490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16605" y="2339854"/>
            <a:ext cx="1130959" cy="1130959"/>
          </a:xfrm>
          <a:prstGeom prst="rect">
            <a:avLst/>
          </a:prstGeom>
        </p:spPr>
      </p:pic>
      <p:pic>
        <p:nvPicPr>
          <p:cNvPr id="19" name="Graphic 18" descr="Arrow Right with solid fill">
            <a:extLst>
              <a:ext uri="{FF2B5EF4-FFF2-40B4-BE49-F238E27FC236}">
                <a16:creationId xmlns:a16="http://schemas.microsoft.com/office/drawing/2014/main" id="{9BE49A4D-ECCF-7C75-FA8F-EA8438794B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13720" y="2507934"/>
            <a:ext cx="914400" cy="914400"/>
          </a:xfrm>
          <a:prstGeom prst="rect">
            <a:avLst/>
          </a:prstGeom>
        </p:spPr>
      </p:pic>
      <p:pic>
        <p:nvPicPr>
          <p:cNvPr id="20" name="Graphic 19" descr="Folder Search with solid fill">
            <a:extLst>
              <a:ext uri="{FF2B5EF4-FFF2-40B4-BE49-F238E27FC236}">
                <a16:creationId xmlns:a16="http://schemas.microsoft.com/office/drawing/2014/main" id="{4B22A0C0-9AFF-66DD-0FD1-E010ECA582A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174315" y="2339854"/>
            <a:ext cx="1130959" cy="1130959"/>
          </a:xfrm>
          <a:prstGeom prst="rect">
            <a:avLst/>
          </a:prstGeom>
        </p:spPr>
      </p:pic>
      <p:sp>
        <p:nvSpPr>
          <p:cNvPr id="22" name="TextBox 21">
            <a:extLst>
              <a:ext uri="{FF2B5EF4-FFF2-40B4-BE49-F238E27FC236}">
                <a16:creationId xmlns:a16="http://schemas.microsoft.com/office/drawing/2014/main" id="{4C0F9462-6A6F-45C0-0A4A-B60BF90B1CAB}"/>
              </a:ext>
            </a:extLst>
          </p:cNvPr>
          <p:cNvSpPr txBox="1"/>
          <p:nvPr/>
        </p:nvSpPr>
        <p:spPr>
          <a:xfrm>
            <a:off x="1532115" y="3526643"/>
            <a:ext cx="1438053" cy="646331"/>
          </a:xfrm>
          <a:prstGeom prst="rect">
            <a:avLst/>
          </a:prstGeom>
          <a:noFill/>
        </p:spPr>
        <p:txBody>
          <a:bodyPr wrap="square" rtlCol="0">
            <a:spAutoFit/>
          </a:bodyPr>
          <a:lstStyle/>
          <a:p>
            <a:pPr algn="ctr"/>
            <a:r>
              <a:rPr lang="en-GB" sz="1200" dirty="0"/>
              <a:t>Customer is assigned AML high risk level</a:t>
            </a:r>
          </a:p>
        </p:txBody>
      </p:sp>
      <p:sp>
        <p:nvSpPr>
          <p:cNvPr id="23" name="TextBox 22">
            <a:extLst>
              <a:ext uri="{FF2B5EF4-FFF2-40B4-BE49-F238E27FC236}">
                <a16:creationId xmlns:a16="http://schemas.microsoft.com/office/drawing/2014/main" id="{1B0321CD-010D-0D79-9F29-0E813EB1913D}"/>
              </a:ext>
            </a:extLst>
          </p:cNvPr>
          <p:cNvSpPr txBox="1"/>
          <p:nvPr/>
        </p:nvSpPr>
        <p:spPr>
          <a:xfrm>
            <a:off x="3615313" y="3526554"/>
            <a:ext cx="1438053" cy="646331"/>
          </a:xfrm>
          <a:prstGeom prst="rect">
            <a:avLst/>
          </a:prstGeom>
          <a:noFill/>
        </p:spPr>
        <p:txBody>
          <a:bodyPr wrap="square" rtlCol="0">
            <a:spAutoFit/>
          </a:bodyPr>
          <a:lstStyle/>
          <a:p>
            <a:pPr algn="ctr"/>
            <a:r>
              <a:rPr lang="en-GB" sz="1200" dirty="0"/>
              <a:t>Operator gives customer 7 days to provide EDD</a:t>
            </a:r>
          </a:p>
        </p:txBody>
      </p:sp>
      <p:sp>
        <p:nvSpPr>
          <p:cNvPr id="24" name="TextBox 23">
            <a:extLst>
              <a:ext uri="{FF2B5EF4-FFF2-40B4-BE49-F238E27FC236}">
                <a16:creationId xmlns:a16="http://schemas.microsoft.com/office/drawing/2014/main" id="{B1F49296-84F5-7245-85C7-BE70A3737AB3}"/>
              </a:ext>
            </a:extLst>
          </p:cNvPr>
          <p:cNvSpPr txBox="1"/>
          <p:nvPr/>
        </p:nvSpPr>
        <p:spPr>
          <a:xfrm>
            <a:off x="5330040" y="3472155"/>
            <a:ext cx="1438053" cy="646331"/>
          </a:xfrm>
          <a:prstGeom prst="rect">
            <a:avLst/>
          </a:prstGeom>
          <a:noFill/>
        </p:spPr>
        <p:txBody>
          <a:bodyPr wrap="square" rtlCol="0">
            <a:spAutoFit/>
          </a:bodyPr>
          <a:lstStyle/>
          <a:p>
            <a:pPr algn="ctr"/>
            <a:r>
              <a:rPr lang="en-GB" sz="1200" dirty="0"/>
              <a:t>Customer requests a 3 moth self-exclusion</a:t>
            </a:r>
          </a:p>
        </p:txBody>
      </p:sp>
      <p:sp>
        <p:nvSpPr>
          <p:cNvPr id="25" name="TextBox 24">
            <a:extLst>
              <a:ext uri="{FF2B5EF4-FFF2-40B4-BE49-F238E27FC236}">
                <a16:creationId xmlns:a16="http://schemas.microsoft.com/office/drawing/2014/main" id="{BBF73CE7-849B-F44D-5861-EFE9705172A5}"/>
              </a:ext>
            </a:extLst>
          </p:cNvPr>
          <p:cNvSpPr txBox="1"/>
          <p:nvPr/>
        </p:nvSpPr>
        <p:spPr>
          <a:xfrm>
            <a:off x="7074016" y="3449000"/>
            <a:ext cx="1438053" cy="830997"/>
          </a:xfrm>
          <a:prstGeom prst="rect">
            <a:avLst/>
          </a:prstGeom>
          <a:noFill/>
        </p:spPr>
        <p:txBody>
          <a:bodyPr wrap="square" rtlCol="0">
            <a:spAutoFit/>
          </a:bodyPr>
          <a:lstStyle/>
          <a:p>
            <a:pPr algn="ctr"/>
            <a:r>
              <a:rPr lang="en-GB" sz="1200" dirty="0"/>
              <a:t>Customer returns 7 months later and deposits with the Operator </a:t>
            </a:r>
          </a:p>
        </p:txBody>
      </p:sp>
      <p:sp>
        <p:nvSpPr>
          <p:cNvPr id="26" name="TextBox 25">
            <a:extLst>
              <a:ext uri="{FF2B5EF4-FFF2-40B4-BE49-F238E27FC236}">
                <a16:creationId xmlns:a16="http://schemas.microsoft.com/office/drawing/2014/main" id="{B6A52D6C-2C7C-ADED-8F2D-263D46AB59E7}"/>
              </a:ext>
            </a:extLst>
          </p:cNvPr>
          <p:cNvSpPr txBox="1"/>
          <p:nvPr/>
        </p:nvSpPr>
        <p:spPr>
          <a:xfrm>
            <a:off x="9020767" y="3435974"/>
            <a:ext cx="1438053" cy="276999"/>
          </a:xfrm>
          <a:prstGeom prst="rect">
            <a:avLst/>
          </a:prstGeom>
          <a:noFill/>
        </p:spPr>
        <p:txBody>
          <a:bodyPr wrap="square" rtlCol="0">
            <a:spAutoFit/>
          </a:bodyPr>
          <a:lstStyle/>
          <a:p>
            <a:pPr algn="ctr"/>
            <a:r>
              <a:rPr lang="en-GB" sz="1200" dirty="0"/>
              <a:t>Account closed </a:t>
            </a:r>
          </a:p>
        </p:txBody>
      </p:sp>
    </p:spTree>
    <p:extLst>
      <p:ext uri="{BB962C8B-B14F-4D97-AF65-F5344CB8AC3E}">
        <p14:creationId xmlns:p14="http://schemas.microsoft.com/office/powerpoint/2010/main" val="369217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FA96D2-AD48-BC22-5998-32B1B4A85068}"/>
              </a:ext>
            </a:extLst>
          </p:cNvPr>
          <p:cNvSpPr txBox="1">
            <a:spLocks/>
          </p:cNvSpPr>
          <p:nvPr/>
        </p:nvSpPr>
        <p:spPr>
          <a:xfrm>
            <a:off x="131618" y="-1644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atin typeface="+mn-lt"/>
                <a:ea typeface="Tahoma" panose="020B0604030504040204" pitchFamily="34" charset="0"/>
                <a:cs typeface="Tahoma" panose="020B0604030504040204" pitchFamily="34" charset="0"/>
              </a:rPr>
              <a:t>Case Study</a:t>
            </a:r>
            <a:endParaRPr lang="en-GB" dirty="0"/>
          </a:p>
        </p:txBody>
      </p:sp>
      <p:sp>
        <p:nvSpPr>
          <p:cNvPr id="29" name="Rectangle: Rounded Corners 28">
            <a:extLst>
              <a:ext uri="{FF2B5EF4-FFF2-40B4-BE49-F238E27FC236}">
                <a16:creationId xmlns:a16="http://schemas.microsoft.com/office/drawing/2014/main" id="{DA495F87-DF95-B00E-17BB-C594E4814650}"/>
              </a:ext>
            </a:extLst>
          </p:cNvPr>
          <p:cNvSpPr/>
          <p:nvPr/>
        </p:nvSpPr>
        <p:spPr>
          <a:xfrm rot="16200000">
            <a:off x="4514246" y="-1073907"/>
            <a:ext cx="3570553" cy="9728063"/>
          </a:xfrm>
          <a:prstGeom prst="roundRect">
            <a:avLst/>
          </a:prstGeom>
          <a:solidFill>
            <a:srgbClr val="DDC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rgbClr val="3D2332"/>
              </a:solidFill>
            </a:endParaRPr>
          </a:p>
          <a:p>
            <a:pPr algn="ctr"/>
            <a:endParaRPr lang="en-GB" dirty="0"/>
          </a:p>
          <a:p>
            <a:pPr algn="ctr"/>
            <a:endParaRPr lang="en-GB" dirty="0"/>
          </a:p>
        </p:txBody>
      </p:sp>
      <p:pic>
        <p:nvPicPr>
          <p:cNvPr id="32" name="Graphic 31" descr="Alarm clock with solid fill">
            <a:extLst>
              <a:ext uri="{FF2B5EF4-FFF2-40B4-BE49-F238E27FC236}">
                <a16:creationId xmlns:a16="http://schemas.microsoft.com/office/drawing/2014/main" id="{CE625906-0E26-AF07-9DE5-84525A3643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6406" y="2732554"/>
            <a:ext cx="1325563" cy="1325563"/>
          </a:xfrm>
          <a:prstGeom prst="rect">
            <a:avLst/>
          </a:prstGeom>
        </p:spPr>
      </p:pic>
      <p:pic>
        <p:nvPicPr>
          <p:cNvPr id="33" name="Graphic 32" descr="Stop with solid fill">
            <a:extLst>
              <a:ext uri="{FF2B5EF4-FFF2-40B4-BE49-F238E27FC236}">
                <a16:creationId xmlns:a16="http://schemas.microsoft.com/office/drawing/2014/main" id="{3A1A8075-9966-415C-5127-80DFF08324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1588" y="2851083"/>
            <a:ext cx="1175756" cy="1175756"/>
          </a:xfrm>
          <a:prstGeom prst="rect">
            <a:avLst/>
          </a:prstGeom>
        </p:spPr>
      </p:pic>
      <p:pic>
        <p:nvPicPr>
          <p:cNvPr id="34" name="Graphic 33" descr="Clipboard with solid fill">
            <a:extLst>
              <a:ext uri="{FF2B5EF4-FFF2-40B4-BE49-F238E27FC236}">
                <a16:creationId xmlns:a16="http://schemas.microsoft.com/office/drawing/2014/main" id="{A06F4C01-C9AE-8D07-4FDA-4FEA3C0A39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14781" y="2934837"/>
            <a:ext cx="905817" cy="855288"/>
          </a:xfrm>
          <a:prstGeom prst="rect">
            <a:avLst/>
          </a:prstGeom>
        </p:spPr>
      </p:pic>
      <p:sp>
        <p:nvSpPr>
          <p:cNvPr id="37" name="TextBox 36">
            <a:extLst>
              <a:ext uri="{FF2B5EF4-FFF2-40B4-BE49-F238E27FC236}">
                <a16:creationId xmlns:a16="http://schemas.microsoft.com/office/drawing/2014/main" id="{3562ABB6-4296-9863-5200-F37A3A6A496D}"/>
              </a:ext>
            </a:extLst>
          </p:cNvPr>
          <p:cNvSpPr txBox="1"/>
          <p:nvPr/>
        </p:nvSpPr>
        <p:spPr>
          <a:xfrm>
            <a:off x="9332513" y="3790125"/>
            <a:ext cx="1712296" cy="1200329"/>
          </a:xfrm>
          <a:prstGeom prst="rect">
            <a:avLst/>
          </a:prstGeom>
          <a:noFill/>
        </p:spPr>
        <p:txBody>
          <a:bodyPr wrap="square" rtlCol="0">
            <a:spAutoFit/>
          </a:bodyPr>
          <a:lstStyle/>
          <a:p>
            <a:pPr algn="ctr"/>
            <a:r>
              <a:rPr lang="en-GB" sz="1200" dirty="0"/>
              <a:t>Customer relationship, transaction proceeds no further, terminating the ongoing customer relationship and disclosure </a:t>
            </a:r>
          </a:p>
        </p:txBody>
      </p:sp>
      <p:pic>
        <p:nvPicPr>
          <p:cNvPr id="38" name="Graphic 37" descr="Upward trend with solid fill">
            <a:extLst>
              <a:ext uri="{FF2B5EF4-FFF2-40B4-BE49-F238E27FC236}">
                <a16:creationId xmlns:a16="http://schemas.microsoft.com/office/drawing/2014/main" id="{1FE27370-9402-18F3-186F-A3E515E71B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67123" y="2947709"/>
            <a:ext cx="1047654" cy="1047654"/>
          </a:xfrm>
          <a:prstGeom prst="rect">
            <a:avLst/>
          </a:prstGeom>
        </p:spPr>
      </p:pic>
      <p:pic>
        <p:nvPicPr>
          <p:cNvPr id="39" name="Graphic 38" descr="Arrow Right with solid fill">
            <a:extLst>
              <a:ext uri="{FF2B5EF4-FFF2-40B4-BE49-F238E27FC236}">
                <a16:creationId xmlns:a16="http://schemas.microsoft.com/office/drawing/2014/main" id="{1F366FB8-B3FE-53DE-BBD4-352ACFA3C7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46110" y="3261398"/>
            <a:ext cx="728068" cy="728068"/>
          </a:xfrm>
          <a:prstGeom prst="rect">
            <a:avLst/>
          </a:prstGeom>
        </p:spPr>
      </p:pic>
      <p:sp>
        <p:nvSpPr>
          <p:cNvPr id="40" name="TextBox 39">
            <a:extLst>
              <a:ext uri="{FF2B5EF4-FFF2-40B4-BE49-F238E27FC236}">
                <a16:creationId xmlns:a16="http://schemas.microsoft.com/office/drawing/2014/main" id="{10EA0D1E-C501-8614-4A90-765DACA0BDD9}"/>
              </a:ext>
            </a:extLst>
          </p:cNvPr>
          <p:cNvSpPr txBox="1"/>
          <p:nvPr/>
        </p:nvSpPr>
        <p:spPr>
          <a:xfrm>
            <a:off x="1475276" y="3967450"/>
            <a:ext cx="1276370" cy="646331"/>
          </a:xfrm>
          <a:prstGeom prst="rect">
            <a:avLst/>
          </a:prstGeom>
          <a:noFill/>
        </p:spPr>
        <p:txBody>
          <a:bodyPr wrap="square" rtlCol="0">
            <a:spAutoFit/>
          </a:bodyPr>
          <a:lstStyle/>
          <a:p>
            <a:pPr algn="ctr"/>
            <a:r>
              <a:rPr lang="en-GB" sz="1200" dirty="0"/>
              <a:t>Customer is assigned AML high risk</a:t>
            </a:r>
          </a:p>
        </p:txBody>
      </p:sp>
      <p:pic>
        <p:nvPicPr>
          <p:cNvPr id="60" name="Graphic 59" descr="Man outline">
            <a:extLst>
              <a:ext uri="{FF2B5EF4-FFF2-40B4-BE49-F238E27FC236}">
                <a16:creationId xmlns:a16="http://schemas.microsoft.com/office/drawing/2014/main" id="{50497FAA-38A8-A1C6-60A5-4B882AE5ED1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1801" y="2376720"/>
            <a:ext cx="1567292" cy="2079577"/>
          </a:xfrm>
          <a:prstGeom prst="rect">
            <a:avLst/>
          </a:prstGeom>
        </p:spPr>
      </p:pic>
      <p:sp>
        <p:nvSpPr>
          <p:cNvPr id="61" name="TextBox 60">
            <a:extLst>
              <a:ext uri="{FF2B5EF4-FFF2-40B4-BE49-F238E27FC236}">
                <a16:creationId xmlns:a16="http://schemas.microsoft.com/office/drawing/2014/main" id="{47C38389-4857-363F-35DF-3B6954A768BB}"/>
              </a:ext>
            </a:extLst>
          </p:cNvPr>
          <p:cNvSpPr txBox="1"/>
          <p:nvPr/>
        </p:nvSpPr>
        <p:spPr>
          <a:xfrm>
            <a:off x="-1709" y="4456297"/>
            <a:ext cx="1691580" cy="307777"/>
          </a:xfrm>
          <a:prstGeom prst="rect">
            <a:avLst/>
          </a:prstGeom>
          <a:noFill/>
        </p:spPr>
        <p:txBody>
          <a:bodyPr wrap="square" rtlCol="0">
            <a:spAutoFit/>
          </a:bodyPr>
          <a:lstStyle/>
          <a:p>
            <a:r>
              <a:rPr lang="en-GB" sz="1400" b="1" dirty="0"/>
              <a:t>EDD threshold</a:t>
            </a:r>
          </a:p>
        </p:txBody>
      </p:sp>
      <p:pic>
        <p:nvPicPr>
          <p:cNvPr id="64" name="Picture 63" descr="A logo with text on it&#10;&#10;Description automatically generated">
            <a:extLst>
              <a:ext uri="{FF2B5EF4-FFF2-40B4-BE49-F238E27FC236}">
                <a16:creationId xmlns:a16="http://schemas.microsoft.com/office/drawing/2014/main" id="{60641D4B-28C2-54DC-65B4-6EB3934EE0A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21114" y="77923"/>
            <a:ext cx="844413" cy="615553"/>
          </a:xfrm>
          <a:prstGeom prst="rect">
            <a:avLst/>
          </a:prstGeom>
        </p:spPr>
      </p:pic>
      <p:pic>
        <p:nvPicPr>
          <p:cNvPr id="6" name="Graphic 5" descr="Arrow Right with solid fill">
            <a:extLst>
              <a:ext uri="{FF2B5EF4-FFF2-40B4-BE49-F238E27FC236}">
                <a16:creationId xmlns:a16="http://schemas.microsoft.com/office/drawing/2014/main" id="{470AC8E2-84FA-3D3E-34D7-DC87AC5EDE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18358" y="3239382"/>
            <a:ext cx="728068" cy="728068"/>
          </a:xfrm>
          <a:prstGeom prst="rect">
            <a:avLst/>
          </a:prstGeom>
        </p:spPr>
      </p:pic>
      <p:pic>
        <p:nvPicPr>
          <p:cNvPr id="7" name="Graphic 6" descr="Alarm clock with solid fill">
            <a:extLst>
              <a:ext uri="{FF2B5EF4-FFF2-40B4-BE49-F238E27FC236}">
                <a16:creationId xmlns:a16="http://schemas.microsoft.com/office/drawing/2014/main" id="{C45858C6-82EA-FA83-7A34-569E331D1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2612" y="2732554"/>
            <a:ext cx="1325563" cy="1325563"/>
          </a:xfrm>
          <a:prstGeom prst="rect">
            <a:avLst/>
          </a:prstGeom>
        </p:spPr>
      </p:pic>
      <p:pic>
        <p:nvPicPr>
          <p:cNvPr id="8" name="Graphic 7" descr="Alarm clock with solid fill">
            <a:extLst>
              <a:ext uri="{FF2B5EF4-FFF2-40B4-BE49-F238E27FC236}">
                <a16:creationId xmlns:a16="http://schemas.microsoft.com/office/drawing/2014/main" id="{351D2619-26BD-4530-8AAF-817D3F72B9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2289" y="2766218"/>
            <a:ext cx="1325563" cy="1325563"/>
          </a:xfrm>
          <a:prstGeom prst="rect">
            <a:avLst/>
          </a:prstGeom>
        </p:spPr>
      </p:pic>
      <p:pic>
        <p:nvPicPr>
          <p:cNvPr id="9" name="Graphic 8" descr="Arrow Right with solid fill">
            <a:extLst>
              <a:ext uri="{FF2B5EF4-FFF2-40B4-BE49-F238E27FC236}">
                <a16:creationId xmlns:a16="http://schemas.microsoft.com/office/drawing/2014/main" id="{24E9066A-64F5-BA22-DE24-CB4C5E8941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71738" y="3239382"/>
            <a:ext cx="728068" cy="728068"/>
          </a:xfrm>
          <a:prstGeom prst="rect">
            <a:avLst/>
          </a:prstGeom>
        </p:spPr>
      </p:pic>
      <p:pic>
        <p:nvPicPr>
          <p:cNvPr id="10" name="Graphic 9" descr="Arrow Right with solid fill">
            <a:extLst>
              <a:ext uri="{FF2B5EF4-FFF2-40B4-BE49-F238E27FC236}">
                <a16:creationId xmlns:a16="http://schemas.microsoft.com/office/drawing/2014/main" id="{5010E5BD-E35A-A87D-7A0E-CB51013976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89542" y="3219295"/>
            <a:ext cx="728068" cy="728068"/>
          </a:xfrm>
          <a:prstGeom prst="rect">
            <a:avLst/>
          </a:prstGeom>
        </p:spPr>
      </p:pic>
      <p:pic>
        <p:nvPicPr>
          <p:cNvPr id="11" name="Graphic 10" descr="Arrow Right with solid fill">
            <a:extLst>
              <a:ext uri="{FF2B5EF4-FFF2-40B4-BE49-F238E27FC236}">
                <a16:creationId xmlns:a16="http://schemas.microsoft.com/office/drawing/2014/main" id="{8A564804-063F-64F9-3F03-758EA657E1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91934" y="3204242"/>
            <a:ext cx="728068" cy="728068"/>
          </a:xfrm>
          <a:prstGeom prst="rect">
            <a:avLst/>
          </a:prstGeom>
        </p:spPr>
      </p:pic>
      <p:sp>
        <p:nvSpPr>
          <p:cNvPr id="12" name="TextBox 11">
            <a:extLst>
              <a:ext uri="{FF2B5EF4-FFF2-40B4-BE49-F238E27FC236}">
                <a16:creationId xmlns:a16="http://schemas.microsoft.com/office/drawing/2014/main" id="{14761EED-3628-8D58-4836-38859CB16160}"/>
              </a:ext>
            </a:extLst>
          </p:cNvPr>
          <p:cNvSpPr txBox="1"/>
          <p:nvPr/>
        </p:nvSpPr>
        <p:spPr>
          <a:xfrm>
            <a:off x="3008083" y="3979989"/>
            <a:ext cx="1276370" cy="830997"/>
          </a:xfrm>
          <a:prstGeom prst="rect">
            <a:avLst/>
          </a:prstGeom>
          <a:noFill/>
        </p:spPr>
        <p:txBody>
          <a:bodyPr wrap="square" rtlCol="0">
            <a:spAutoFit/>
          </a:bodyPr>
          <a:lstStyle/>
          <a:p>
            <a:pPr algn="ctr"/>
            <a:r>
              <a:rPr lang="en-GB" sz="1200" dirty="0"/>
              <a:t>Operator requests EDD and gives customer 7 days </a:t>
            </a:r>
          </a:p>
        </p:txBody>
      </p:sp>
      <p:sp>
        <p:nvSpPr>
          <p:cNvPr id="13" name="TextBox 12">
            <a:extLst>
              <a:ext uri="{FF2B5EF4-FFF2-40B4-BE49-F238E27FC236}">
                <a16:creationId xmlns:a16="http://schemas.microsoft.com/office/drawing/2014/main" id="{07F54EF0-3E1F-7246-D4A3-83975AC39396}"/>
              </a:ext>
            </a:extLst>
          </p:cNvPr>
          <p:cNvSpPr txBox="1"/>
          <p:nvPr/>
        </p:nvSpPr>
        <p:spPr>
          <a:xfrm>
            <a:off x="4662289" y="3967449"/>
            <a:ext cx="1276370" cy="461665"/>
          </a:xfrm>
          <a:prstGeom prst="rect">
            <a:avLst/>
          </a:prstGeom>
          <a:noFill/>
        </p:spPr>
        <p:txBody>
          <a:bodyPr wrap="square" rtlCol="0">
            <a:spAutoFit/>
          </a:bodyPr>
          <a:lstStyle/>
          <a:p>
            <a:pPr algn="ctr"/>
            <a:r>
              <a:rPr lang="en-GB" sz="1200" dirty="0"/>
              <a:t>A reminder after 3 days</a:t>
            </a:r>
          </a:p>
        </p:txBody>
      </p:sp>
      <p:sp>
        <p:nvSpPr>
          <p:cNvPr id="14" name="TextBox 13">
            <a:extLst>
              <a:ext uri="{FF2B5EF4-FFF2-40B4-BE49-F238E27FC236}">
                <a16:creationId xmlns:a16="http://schemas.microsoft.com/office/drawing/2014/main" id="{EDC94F4C-2678-5526-9D02-6BB298967579}"/>
              </a:ext>
            </a:extLst>
          </p:cNvPr>
          <p:cNvSpPr txBox="1"/>
          <p:nvPr/>
        </p:nvSpPr>
        <p:spPr>
          <a:xfrm>
            <a:off x="6274979" y="3940565"/>
            <a:ext cx="1276370" cy="461665"/>
          </a:xfrm>
          <a:prstGeom prst="rect">
            <a:avLst/>
          </a:prstGeom>
          <a:noFill/>
        </p:spPr>
        <p:txBody>
          <a:bodyPr wrap="square" rtlCol="0">
            <a:spAutoFit/>
          </a:bodyPr>
          <a:lstStyle/>
          <a:p>
            <a:pPr algn="ctr"/>
            <a:r>
              <a:rPr lang="en-GB" sz="1200" dirty="0"/>
              <a:t>A reminder after 6 days</a:t>
            </a:r>
          </a:p>
        </p:txBody>
      </p:sp>
      <p:sp>
        <p:nvSpPr>
          <p:cNvPr id="15" name="TextBox 14">
            <a:extLst>
              <a:ext uri="{FF2B5EF4-FFF2-40B4-BE49-F238E27FC236}">
                <a16:creationId xmlns:a16="http://schemas.microsoft.com/office/drawing/2014/main" id="{BD435F79-E69A-204E-B5BF-DFF9C18901AE}"/>
              </a:ext>
            </a:extLst>
          </p:cNvPr>
          <p:cNvSpPr txBox="1"/>
          <p:nvPr/>
        </p:nvSpPr>
        <p:spPr>
          <a:xfrm>
            <a:off x="8009317" y="3953281"/>
            <a:ext cx="1276370" cy="461665"/>
          </a:xfrm>
          <a:prstGeom prst="rect">
            <a:avLst/>
          </a:prstGeom>
          <a:noFill/>
        </p:spPr>
        <p:txBody>
          <a:bodyPr wrap="square" rtlCol="0">
            <a:spAutoFit/>
          </a:bodyPr>
          <a:lstStyle/>
          <a:p>
            <a:pPr algn="ctr"/>
            <a:r>
              <a:rPr lang="en-GB" sz="1200" dirty="0"/>
              <a:t>Customer account locked </a:t>
            </a:r>
          </a:p>
        </p:txBody>
      </p:sp>
    </p:spTree>
    <p:extLst>
      <p:ext uri="{BB962C8B-B14F-4D97-AF65-F5344CB8AC3E}">
        <p14:creationId xmlns:p14="http://schemas.microsoft.com/office/powerpoint/2010/main" val="69117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04FE-5C6A-7FD6-872F-3DE0872D8E80}"/>
              </a:ext>
            </a:extLst>
          </p:cNvPr>
          <p:cNvSpPr>
            <a:spLocks noGrp="1"/>
          </p:cNvSpPr>
          <p:nvPr>
            <p:ph type="title"/>
          </p:nvPr>
        </p:nvSpPr>
        <p:spPr>
          <a:xfrm>
            <a:off x="131426" y="-9686"/>
            <a:ext cx="10515600" cy="1325563"/>
          </a:xfrm>
        </p:spPr>
        <p:txBody>
          <a:bodyPr/>
          <a:lstStyle/>
          <a:p>
            <a:r>
              <a:rPr lang="en-GB" sz="4400" b="1" dirty="0">
                <a:latin typeface="+mn-lt"/>
                <a:ea typeface="Tahoma" panose="020B0604030504040204" pitchFamily="34" charset="0"/>
                <a:cs typeface="Tahoma" panose="020B0604030504040204" pitchFamily="34" charset="0"/>
              </a:rPr>
              <a:t>Summary </a:t>
            </a:r>
            <a:endParaRPr lang="en-GB" dirty="0"/>
          </a:p>
        </p:txBody>
      </p:sp>
      <p:pic>
        <p:nvPicPr>
          <p:cNvPr id="4" name="Content Placeholder 3">
            <a:extLst>
              <a:ext uri="{FF2B5EF4-FFF2-40B4-BE49-F238E27FC236}">
                <a16:creationId xmlns:a16="http://schemas.microsoft.com/office/drawing/2014/main" id="{84B379BA-8D6C-C314-2AB0-267F0B8F37D7}"/>
              </a:ext>
            </a:extLst>
          </p:cNvPr>
          <p:cNvPicPr>
            <a:picLocks noChangeAspect="1"/>
          </p:cNvPicPr>
          <p:nvPr/>
        </p:nvPicPr>
        <p:blipFill>
          <a:blip r:embed="rId3"/>
          <a:stretch>
            <a:fillRect/>
          </a:stretch>
        </p:blipFill>
        <p:spPr>
          <a:xfrm>
            <a:off x="9567385" y="0"/>
            <a:ext cx="2616482" cy="6858000"/>
          </a:xfrm>
          <a:prstGeom prst="rect">
            <a:avLst/>
          </a:prstGeom>
        </p:spPr>
      </p:pic>
      <p:pic>
        <p:nvPicPr>
          <p:cNvPr id="5" name="Picture 4" descr="A logo with text on it&#10;&#10;Description automatically generated">
            <a:extLst>
              <a:ext uri="{FF2B5EF4-FFF2-40B4-BE49-F238E27FC236}">
                <a16:creationId xmlns:a16="http://schemas.microsoft.com/office/drawing/2014/main" id="{CE65379E-710B-99C8-A3EF-D252B2C27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6175" y="190577"/>
            <a:ext cx="844413" cy="615553"/>
          </a:xfrm>
          <a:prstGeom prst="rect">
            <a:avLst/>
          </a:prstGeom>
        </p:spPr>
      </p:pic>
      <p:pic>
        <p:nvPicPr>
          <p:cNvPr id="9" name="Graphic 8" descr="Megaphone1 with solid fill">
            <a:extLst>
              <a:ext uri="{FF2B5EF4-FFF2-40B4-BE49-F238E27FC236}">
                <a16:creationId xmlns:a16="http://schemas.microsoft.com/office/drawing/2014/main" id="{1C4E4080-B40A-97C0-F9B3-224AF73EA1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1219200"/>
            <a:ext cx="914400" cy="914400"/>
          </a:xfrm>
          <a:prstGeom prst="rect">
            <a:avLst/>
          </a:prstGeom>
        </p:spPr>
      </p:pic>
      <p:sp>
        <p:nvSpPr>
          <p:cNvPr id="10" name="TextBox 9">
            <a:extLst>
              <a:ext uri="{FF2B5EF4-FFF2-40B4-BE49-F238E27FC236}">
                <a16:creationId xmlns:a16="http://schemas.microsoft.com/office/drawing/2014/main" id="{5A8C0907-B31B-56B5-52F0-6708D39AC91F}"/>
              </a:ext>
            </a:extLst>
          </p:cNvPr>
          <p:cNvSpPr txBox="1"/>
          <p:nvPr/>
        </p:nvSpPr>
        <p:spPr>
          <a:xfrm>
            <a:off x="1265574" y="1491734"/>
            <a:ext cx="4462126" cy="369332"/>
          </a:xfrm>
          <a:prstGeom prst="rect">
            <a:avLst/>
          </a:prstGeom>
          <a:noFill/>
        </p:spPr>
        <p:txBody>
          <a:bodyPr wrap="square" rtlCol="0">
            <a:spAutoFit/>
          </a:bodyPr>
          <a:lstStyle/>
          <a:p>
            <a:r>
              <a:rPr lang="en-GB" dirty="0"/>
              <a:t>The customer must be recorded as high risk</a:t>
            </a:r>
          </a:p>
        </p:txBody>
      </p:sp>
      <p:pic>
        <p:nvPicPr>
          <p:cNvPr id="11" name="Graphic 10" descr="Megaphone1 with solid fill">
            <a:extLst>
              <a:ext uri="{FF2B5EF4-FFF2-40B4-BE49-F238E27FC236}">
                <a16:creationId xmlns:a16="http://schemas.microsoft.com/office/drawing/2014/main" id="{46304767-6AC2-98A0-93F0-717C8CFC52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1842532"/>
            <a:ext cx="914400" cy="914400"/>
          </a:xfrm>
          <a:prstGeom prst="rect">
            <a:avLst/>
          </a:prstGeom>
        </p:spPr>
      </p:pic>
      <p:sp>
        <p:nvSpPr>
          <p:cNvPr id="12" name="TextBox 11">
            <a:extLst>
              <a:ext uri="{FF2B5EF4-FFF2-40B4-BE49-F238E27FC236}">
                <a16:creationId xmlns:a16="http://schemas.microsoft.com/office/drawing/2014/main" id="{C84C06AC-074E-64FC-2965-46CB363D9444}"/>
              </a:ext>
            </a:extLst>
          </p:cNvPr>
          <p:cNvSpPr txBox="1"/>
          <p:nvPr/>
        </p:nvSpPr>
        <p:spPr>
          <a:xfrm>
            <a:off x="1265574" y="1946766"/>
            <a:ext cx="8043526" cy="646331"/>
          </a:xfrm>
          <a:prstGeom prst="rect">
            <a:avLst/>
          </a:prstGeom>
          <a:noFill/>
        </p:spPr>
        <p:txBody>
          <a:bodyPr wrap="square" rtlCol="0">
            <a:spAutoFit/>
          </a:bodyPr>
          <a:lstStyle/>
          <a:p>
            <a:r>
              <a:rPr lang="en-GB" dirty="0"/>
              <a:t>Reasonable timeframe for providing EDD is considered as 7 days within GSC AML/CFT Guidance </a:t>
            </a:r>
          </a:p>
        </p:txBody>
      </p:sp>
      <p:pic>
        <p:nvPicPr>
          <p:cNvPr id="13" name="Graphic 12" descr="Megaphone1 with solid fill">
            <a:extLst>
              <a:ext uri="{FF2B5EF4-FFF2-40B4-BE49-F238E27FC236}">
                <a16:creationId xmlns:a16="http://schemas.microsoft.com/office/drawing/2014/main" id="{8C1816C0-33A2-8308-83F9-FDB046D483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2544763"/>
            <a:ext cx="914400" cy="914400"/>
          </a:xfrm>
          <a:prstGeom prst="rect">
            <a:avLst/>
          </a:prstGeom>
        </p:spPr>
      </p:pic>
      <p:sp>
        <p:nvSpPr>
          <p:cNvPr id="14" name="TextBox 13">
            <a:extLst>
              <a:ext uri="{FF2B5EF4-FFF2-40B4-BE49-F238E27FC236}">
                <a16:creationId xmlns:a16="http://schemas.microsoft.com/office/drawing/2014/main" id="{8CDF2A78-F9E2-68B4-C335-3249658A8709}"/>
              </a:ext>
            </a:extLst>
          </p:cNvPr>
          <p:cNvSpPr txBox="1"/>
          <p:nvPr/>
        </p:nvSpPr>
        <p:spPr>
          <a:xfrm>
            <a:off x="1265574" y="2678797"/>
            <a:ext cx="8043526" cy="646331"/>
          </a:xfrm>
          <a:prstGeom prst="rect">
            <a:avLst/>
          </a:prstGeom>
          <a:noFill/>
        </p:spPr>
        <p:txBody>
          <a:bodyPr wrap="square" rtlCol="0">
            <a:spAutoFit/>
          </a:bodyPr>
          <a:lstStyle/>
          <a:p>
            <a:r>
              <a:rPr lang="en-GB" dirty="0"/>
              <a:t>The customer account must be suspended for deposits and withdrawals whilst awaiting satisfactory EDD </a:t>
            </a:r>
          </a:p>
        </p:txBody>
      </p:sp>
      <p:pic>
        <p:nvPicPr>
          <p:cNvPr id="15" name="Graphic 14" descr="Megaphone1 with solid fill">
            <a:extLst>
              <a:ext uri="{FF2B5EF4-FFF2-40B4-BE49-F238E27FC236}">
                <a16:creationId xmlns:a16="http://schemas.microsoft.com/office/drawing/2014/main" id="{5C38F545-7CCA-CC7E-4DBF-420D31AE2B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3283587"/>
            <a:ext cx="914400" cy="914400"/>
          </a:xfrm>
          <a:prstGeom prst="rect">
            <a:avLst/>
          </a:prstGeom>
        </p:spPr>
      </p:pic>
      <p:sp>
        <p:nvSpPr>
          <p:cNvPr id="16" name="TextBox 15">
            <a:extLst>
              <a:ext uri="{FF2B5EF4-FFF2-40B4-BE49-F238E27FC236}">
                <a16:creationId xmlns:a16="http://schemas.microsoft.com/office/drawing/2014/main" id="{AFE3BCEC-2C6F-2950-BB27-6684A190F79A}"/>
              </a:ext>
            </a:extLst>
          </p:cNvPr>
          <p:cNvSpPr txBox="1"/>
          <p:nvPr/>
        </p:nvSpPr>
        <p:spPr>
          <a:xfrm>
            <a:off x="1265574" y="3353832"/>
            <a:ext cx="8043526" cy="923330"/>
          </a:xfrm>
          <a:prstGeom prst="rect">
            <a:avLst/>
          </a:prstGeom>
          <a:noFill/>
        </p:spPr>
        <p:txBody>
          <a:bodyPr wrap="square" rtlCol="0">
            <a:spAutoFit/>
          </a:bodyPr>
          <a:lstStyle/>
          <a:p>
            <a:r>
              <a:rPr lang="en-GB" dirty="0"/>
              <a:t>If the customer does not provide satisfactory EDD within 7-day timeframe then the account must be locked, the transaction stopped and consideration of terminating the customer relationship and internal disclosure completed</a:t>
            </a:r>
          </a:p>
        </p:txBody>
      </p:sp>
      <p:pic>
        <p:nvPicPr>
          <p:cNvPr id="17" name="Graphic 16" descr="Megaphone1 with solid fill">
            <a:extLst>
              <a:ext uri="{FF2B5EF4-FFF2-40B4-BE49-F238E27FC236}">
                <a16:creationId xmlns:a16="http://schemas.microsoft.com/office/drawing/2014/main" id="{86ECF391-B25F-0740-C3DC-AB6787D5BD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4223629"/>
            <a:ext cx="914400" cy="914400"/>
          </a:xfrm>
          <a:prstGeom prst="rect">
            <a:avLst/>
          </a:prstGeom>
        </p:spPr>
      </p:pic>
      <p:sp>
        <p:nvSpPr>
          <p:cNvPr id="18" name="TextBox 17">
            <a:extLst>
              <a:ext uri="{FF2B5EF4-FFF2-40B4-BE49-F238E27FC236}">
                <a16:creationId xmlns:a16="http://schemas.microsoft.com/office/drawing/2014/main" id="{B40EE564-5378-6277-618F-D5CBD98D07C1}"/>
              </a:ext>
            </a:extLst>
          </p:cNvPr>
          <p:cNvSpPr txBox="1"/>
          <p:nvPr/>
        </p:nvSpPr>
        <p:spPr>
          <a:xfrm>
            <a:off x="1265574" y="4357663"/>
            <a:ext cx="8043526" cy="646331"/>
          </a:xfrm>
          <a:prstGeom prst="rect">
            <a:avLst/>
          </a:prstGeom>
          <a:noFill/>
        </p:spPr>
        <p:txBody>
          <a:bodyPr wrap="square" rtlCol="0">
            <a:spAutoFit/>
          </a:bodyPr>
          <a:lstStyle/>
          <a:p>
            <a:r>
              <a:rPr lang="en-GB" dirty="0"/>
              <a:t>Reminders to the customer within the 7-day timeframe is a helpful way of getting the required information </a:t>
            </a:r>
          </a:p>
        </p:txBody>
      </p:sp>
      <p:pic>
        <p:nvPicPr>
          <p:cNvPr id="19" name="Graphic 18" descr="Megaphone1 with solid fill">
            <a:extLst>
              <a:ext uri="{FF2B5EF4-FFF2-40B4-BE49-F238E27FC236}">
                <a16:creationId xmlns:a16="http://schemas.microsoft.com/office/drawing/2014/main" id="{D9E1CF14-BAE4-5EEB-DBD0-DF30E2BFB2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300" y="5047929"/>
            <a:ext cx="914400" cy="914400"/>
          </a:xfrm>
          <a:prstGeom prst="rect">
            <a:avLst/>
          </a:prstGeom>
        </p:spPr>
      </p:pic>
      <p:sp>
        <p:nvSpPr>
          <p:cNvPr id="20" name="TextBox 19">
            <a:extLst>
              <a:ext uri="{FF2B5EF4-FFF2-40B4-BE49-F238E27FC236}">
                <a16:creationId xmlns:a16="http://schemas.microsoft.com/office/drawing/2014/main" id="{11D65C88-A2DE-466D-EDBA-F21FE0A6E7A6}"/>
              </a:ext>
            </a:extLst>
          </p:cNvPr>
          <p:cNvSpPr txBox="1"/>
          <p:nvPr/>
        </p:nvSpPr>
        <p:spPr>
          <a:xfrm>
            <a:off x="1265574" y="5181600"/>
            <a:ext cx="8043526" cy="369332"/>
          </a:xfrm>
          <a:prstGeom prst="rect">
            <a:avLst/>
          </a:prstGeom>
          <a:noFill/>
        </p:spPr>
        <p:txBody>
          <a:bodyPr wrap="square" rtlCol="0">
            <a:spAutoFit/>
          </a:bodyPr>
          <a:lstStyle/>
          <a:p>
            <a:r>
              <a:rPr lang="en-GB" dirty="0"/>
              <a:t>Follow policies and procedures </a:t>
            </a:r>
          </a:p>
        </p:txBody>
      </p:sp>
    </p:spTree>
    <p:extLst>
      <p:ext uri="{BB962C8B-B14F-4D97-AF65-F5344CB8AC3E}">
        <p14:creationId xmlns:p14="http://schemas.microsoft.com/office/powerpoint/2010/main" val="14792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94635-618B-9E38-3DAC-47ECAF88135E}"/>
            </a:ext>
          </a:extLst>
        </p:cNvPr>
        <p:cNvGrpSpPr/>
        <p:nvPr/>
      </p:nvGrpSpPr>
      <p:grpSpPr>
        <a:xfrm>
          <a:off x="0" y="0"/>
          <a:ext cx="0" cy="0"/>
          <a:chOff x="0" y="0"/>
          <a:chExt cx="0" cy="0"/>
        </a:xfrm>
      </p:grpSpPr>
      <p:sp>
        <p:nvSpPr>
          <p:cNvPr id="4" name="Freeform 2">
            <a:extLst>
              <a:ext uri="{FF2B5EF4-FFF2-40B4-BE49-F238E27FC236}">
                <a16:creationId xmlns:a16="http://schemas.microsoft.com/office/drawing/2014/main" id="{FC15B87A-1849-4635-4A73-18FD82D383E2}"/>
              </a:ext>
            </a:extLst>
          </p:cNvPr>
          <p:cNvSpPr/>
          <p:nvPr/>
        </p:nvSpPr>
        <p:spPr>
          <a:xfrm>
            <a:off x="0" y="-323851"/>
            <a:ext cx="12192000" cy="7505701"/>
          </a:xfrm>
          <a:custGeom>
            <a:avLst/>
            <a:gdLst/>
            <a:ahLst/>
            <a:cxnLst/>
            <a:rect l="l" t="t" r="r" b="b"/>
            <a:pathLst>
              <a:path w="18288000" h="12961620">
                <a:moveTo>
                  <a:pt x="0" y="0"/>
                </a:moveTo>
                <a:lnTo>
                  <a:pt x="18288000" y="0"/>
                </a:lnTo>
                <a:lnTo>
                  <a:pt x="18288000" y="12961620"/>
                </a:lnTo>
                <a:lnTo>
                  <a:pt x="0" y="12961620"/>
                </a:lnTo>
                <a:lnTo>
                  <a:pt x="0" y="0"/>
                </a:lnTo>
                <a:close/>
              </a:path>
            </a:pathLst>
          </a:custGeom>
          <a:blipFill>
            <a:blip r:embed="rId2"/>
            <a:stretch>
              <a:fillRect t="-14068" b="-1058"/>
            </a:stretch>
          </a:blipFill>
        </p:spPr>
        <p:txBody>
          <a:bodyPr/>
          <a:lstStyle/>
          <a:p>
            <a:endParaRPr lang="en-GB" sz="1200" dirty="0"/>
          </a:p>
        </p:txBody>
      </p:sp>
      <p:sp>
        <p:nvSpPr>
          <p:cNvPr id="2" name="Title 1">
            <a:extLst>
              <a:ext uri="{FF2B5EF4-FFF2-40B4-BE49-F238E27FC236}">
                <a16:creationId xmlns:a16="http://schemas.microsoft.com/office/drawing/2014/main" id="{E28B36DD-2AE5-5D30-9E41-7797F032F1AF}"/>
              </a:ext>
            </a:extLst>
          </p:cNvPr>
          <p:cNvSpPr>
            <a:spLocks noGrp="1"/>
          </p:cNvSpPr>
          <p:nvPr>
            <p:ph type="ctrTitle"/>
          </p:nvPr>
        </p:nvSpPr>
        <p:spPr>
          <a:xfrm>
            <a:off x="1524000" y="4375794"/>
            <a:ext cx="9144000" cy="1291864"/>
          </a:xfrm>
        </p:spPr>
        <p:txBody>
          <a:bodyPr>
            <a:normAutofit fontScale="90000"/>
          </a:bodyPr>
          <a:lstStyle/>
          <a:p>
            <a:r>
              <a:rPr lang="en-GB" b="1" dirty="0"/>
              <a:t>Suspicious Activity Reporting</a:t>
            </a:r>
          </a:p>
        </p:txBody>
      </p:sp>
      <p:sp>
        <p:nvSpPr>
          <p:cNvPr id="3" name="Subtitle 2">
            <a:extLst>
              <a:ext uri="{FF2B5EF4-FFF2-40B4-BE49-F238E27FC236}">
                <a16:creationId xmlns:a16="http://schemas.microsoft.com/office/drawing/2014/main" id="{777D16EB-6C42-6872-5EEA-5C12193C4F7D}"/>
              </a:ext>
            </a:extLst>
          </p:cNvPr>
          <p:cNvSpPr>
            <a:spLocks noGrp="1"/>
          </p:cNvSpPr>
          <p:nvPr>
            <p:ph type="subTitle" idx="1"/>
          </p:nvPr>
        </p:nvSpPr>
        <p:spPr>
          <a:xfrm>
            <a:off x="1524000" y="5963216"/>
            <a:ext cx="9144000" cy="484549"/>
          </a:xfrm>
        </p:spPr>
        <p:txBody>
          <a:bodyPr/>
          <a:lstStyle/>
          <a:p>
            <a:r>
              <a:rPr lang="en-GB" dirty="0"/>
              <a:t>31</a:t>
            </a:r>
            <a:r>
              <a:rPr lang="en-GB" baseline="30000" dirty="0"/>
              <a:t>st</a:t>
            </a:r>
            <a:r>
              <a:rPr lang="en-GB" dirty="0"/>
              <a:t> January 2025</a:t>
            </a:r>
          </a:p>
        </p:txBody>
      </p:sp>
    </p:spTree>
    <p:extLst>
      <p:ext uri="{BB962C8B-B14F-4D97-AF65-F5344CB8AC3E}">
        <p14:creationId xmlns:p14="http://schemas.microsoft.com/office/powerpoint/2010/main" val="2064536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797A9A-3063-C1A6-2775-D3A1C7EE5060}"/>
              </a:ext>
            </a:extLst>
          </p:cNvPr>
          <p:cNvSpPr txBox="1"/>
          <p:nvPr/>
        </p:nvSpPr>
        <p:spPr>
          <a:xfrm>
            <a:off x="-112993" y="41890"/>
            <a:ext cx="12192000" cy="584775"/>
          </a:xfrm>
          <a:prstGeom prst="rect">
            <a:avLst/>
          </a:prstGeom>
          <a:noFill/>
        </p:spPr>
        <p:txBody>
          <a:bodyPr wrap="square">
            <a:spAutoFit/>
          </a:bodyPr>
          <a:lstStyle/>
          <a:p>
            <a:pPr algn="ctr"/>
            <a:r>
              <a:rPr lang="en-GB" sz="3200" b="1" dirty="0">
                <a:solidFill>
                  <a:srgbClr val="7E6C77"/>
                </a:solidFill>
              </a:rPr>
              <a:t>SUSPICIOUS ACTIVITY REPORTS - ONLINE</a:t>
            </a:r>
          </a:p>
        </p:txBody>
      </p:sp>
      <p:sp>
        <p:nvSpPr>
          <p:cNvPr id="5" name="Rectangle 4">
            <a:extLst>
              <a:ext uri="{FF2B5EF4-FFF2-40B4-BE49-F238E27FC236}">
                <a16:creationId xmlns:a16="http://schemas.microsoft.com/office/drawing/2014/main" id="{6B6788BB-C43C-5BCE-E629-4F0CB28B7F6F}"/>
              </a:ext>
            </a:extLst>
          </p:cNvPr>
          <p:cNvSpPr/>
          <p:nvPr/>
        </p:nvSpPr>
        <p:spPr>
          <a:xfrm>
            <a:off x="518445" y="889934"/>
            <a:ext cx="4432419" cy="524141"/>
          </a:xfrm>
          <a:prstGeom prst="rect">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a:solidFill>
                  <a:schemeClr val="tx1"/>
                </a:solidFill>
              </a:rPr>
              <a:t>INTERNAL</a:t>
            </a:r>
          </a:p>
        </p:txBody>
      </p:sp>
      <p:sp>
        <p:nvSpPr>
          <p:cNvPr id="6" name="Rectangle 5">
            <a:extLst>
              <a:ext uri="{FF2B5EF4-FFF2-40B4-BE49-F238E27FC236}">
                <a16:creationId xmlns:a16="http://schemas.microsoft.com/office/drawing/2014/main" id="{A2E1A080-5A15-5F88-A036-053C20FE02CD}"/>
              </a:ext>
            </a:extLst>
          </p:cNvPr>
          <p:cNvSpPr/>
          <p:nvPr/>
        </p:nvSpPr>
        <p:spPr>
          <a:xfrm>
            <a:off x="7037212" y="888352"/>
            <a:ext cx="4432419" cy="524141"/>
          </a:xfrm>
          <a:prstGeom prst="rect">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a:solidFill>
                  <a:schemeClr val="bg1"/>
                </a:solidFill>
              </a:rPr>
              <a:t>EXTERNAL</a:t>
            </a:r>
            <a:r>
              <a:rPr lang="en-GB" sz="2667" dirty="0">
                <a:solidFill>
                  <a:schemeClr val="tx1"/>
                </a:solidFill>
              </a:rPr>
              <a:t> </a:t>
            </a:r>
          </a:p>
        </p:txBody>
      </p:sp>
      <p:grpSp>
        <p:nvGrpSpPr>
          <p:cNvPr id="7" name="Group 6">
            <a:extLst>
              <a:ext uri="{FF2B5EF4-FFF2-40B4-BE49-F238E27FC236}">
                <a16:creationId xmlns:a16="http://schemas.microsoft.com/office/drawing/2014/main" id="{30710AB3-C7CE-A705-07F3-38D55EE2CB69}"/>
              </a:ext>
            </a:extLst>
          </p:cNvPr>
          <p:cNvGrpSpPr/>
          <p:nvPr/>
        </p:nvGrpSpPr>
        <p:grpSpPr>
          <a:xfrm>
            <a:off x="2235019" y="2147006"/>
            <a:ext cx="7495976" cy="3329297"/>
            <a:chOff x="1698315" y="2153724"/>
            <a:chExt cx="5621982" cy="2496973"/>
          </a:xfrm>
        </p:grpSpPr>
        <p:cxnSp>
          <p:nvCxnSpPr>
            <p:cNvPr id="8" name="Straight Connector 7">
              <a:extLst>
                <a:ext uri="{FF2B5EF4-FFF2-40B4-BE49-F238E27FC236}">
                  <a16:creationId xmlns:a16="http://schemas.microsoft.com/office/drawing/2014/main" id="{E135C686-B328-D04C-BA2A-1F97DDDCED53}"/>
                </a:ext>
              </a:extLst>
            </p:cNvPr>
            <p:cNvCxnSpPr/>
            <p:nvPr/>
          </p:nvCxnSpPr>
          <p:spPr>
            <a:xfrm>
              <a:off x="2208319" y="2384460"/>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1EF0346-A3DB-81E4-3AF2-E9609734837B}"/>
                </a:ext>
              </a:extLst>
            </p:cNvPr>
            <p:cNvCxnSpPr/>
            <p:nvPr/>
          </p:nvCxnSpPr>
          <p:spPr>
            <a:xfrm>
              <a:off x="2208319" y="3083880"/>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DD75A1-E7FA-61D4-6334-44B075C823F9}"/>
                </a:ext>
              </a:extLst>
            </p:cNvPr>
            <p:cNvCxnSpPr/>
            <p:nvPr/>
          </p:nvCxnSpPr>
          <p:spPr>
            <a:xfrm>
              <a:off x="2208318" y="3748359"/>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5765D4-1575-23DA-D5A1-11EBD159BE28}"/>
                </a:ext>
              </a:extLst>
            </p:cNvPr>
            <p:cNvCxnSpPr/>
            <p:nvPr/>
          </p:nvCxnSpPr>
          <p:spPr>
            <a:xfrm>
              <a:off x="2208318" y="4419960"/>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65D7207-2728-86A3-5A68-D2B7400B1E45}"/>
                </a:ext>
              </a:extLst>
            </p:cNvPr>
            <p:cNvSpPr/>
            <p:nvPr/>
          </p:nvSpPr>
          <p:spPr>
            <a:xfrm>
              <a:off x="3354880" y="2153724"/>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Q1 2024</a:t>
              </a:r>
            </a:p>
          </p:txBody>
        </p:sp>
        <p:sp>
          <p:nvSpPr>
            <p:cNvPr id="15" name="Rectangle 14">
              <a:extLst>
                <a:ext uri="{FF2B5EF4-FFF2-40B4-BE49-F238E27FC236}">
                  <a16:creationId xmlns:a16="http://schemas.microsoft.com/office/drawing/2014/main" id="{906A2241-5B84-53F6-B78B-94A31DD02DBB}"/>
                </a:ext>
              </a:extLst>
            </p:cNvPr>
            <p:cNvSpPr/>
            <p:nvPr/>
          </p:nvSpPr>
          <p:spPr>
            <a:xfrm>
              <a:off x="3354880" y="2846022"/>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Q2 2024</a:t>
              </a:r>
            </a:p>
          </p:txBody>
        </p:sp>
        <p:sp>
          <p:nvSpPr>
            <p:cNvPr id="16" name="Rectangle 15">
              <a:extLst>
                <a:ext uri="{FF2B5EF4-FFF2-40B4-BE49-F238E27FC236}">
                  <a16:creationId xmlns:a16="http://schemas.microsoft.com/office/drawing/2014/main" id="{8E6A1683-D69C-DEA5-D583-CD7E04D95861}"/>
                </a:ext>
              </a:extLst>
            </p:cNvPr>
            <p:cNvSpPr/>
            <p:nvPr/>
          </p:nvSpPr>
          <p:spPr>
            <a:xfrm>
              <a:off x="3354880" y="3517623"/>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Q3 2024</a:t>
              </a:r>
            </a:p>
          </p:txBody>
        </p:sp>
        <p:sp>
          <p:nvSpPr>
            <p:cNvPr id="17" name="Rectangle 16">
              <a:extLst>
                <a:ext uri="{FF2B5EF4-FFF2-40B4-BE49-F238E27FC236}">
                  <a16:creationId xmlns:a16="http://schemas.microsoft.com/office/drawing/2014/main" id="{83B34F2A-483E-0EF6-9AF3-69826361AC8E}"/>
                </a:ext>
              </a:extLst>
            </p:cNvPr>
            <p:cNvSpPr/>
            <p:nvPr/>
          </p:nvSpPr>
          <p:spPr>
            <a:xfrm>
              <a:off x="3354880" y="4189224"/>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Q4 2024</a:t>
              </a:r>
            </a:p>
          </p:txBody>
        </p:sp>
        <p:sp>
          <p:nvSpPr>
            <p:cNvPr id="19" name="Oval 18">
              <a:extLst>
                <a:ext uri="{FF2B5EF4-FFF2-40B4-BE49-F238E27FC236}">
                  <a16:creationId xmlns:a16="http://schemas.microsoft.com/office/drawing/2014/main" id="{41FCD20D-1E57-04B6-B80C-E7434795A6E1}"/>
                </a:ext>
              </a:extLst>
            </p:cNvPr>
            <p:cNvSpPr/>
            <p:nvPr/>
          </p:nvSpPr>
          <p:spPr>
            <a:xfrm>
              <a:off x="1704118" y="2193423"/>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107</a:t>
              </a:r>
            </a:p>
          </p:txBody>
        </p:sp>
        <p:sp>
          <p:nvSpPr>
            <p:cNvPr id="20" name="Oval 19">
              <a:extLst>
                <a:ext uri="{FF2B5EF4-FFF2-40B4-BE49-F238E27FC236}">
                  <a16:creationId xmlns:a16="http://schemas.microsoft.com/office/drawing/2014/main" id="{922C2863-23DF-779C-CE30-25B200A00748}"/>
                </a:ext>
              </a:extLst>
            </p:cNvPr>
            <p:cNvSpPr/>
            <p:nvPr/>
          </p:nvSpPr>
          <p:spPr>
            <a:xfrm>
              <a:off x="1698315" y="2901723"/>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44</a:t>
              </a:r>
            </a:p>
          </p:txBody>
        </p:sp>
        <p:sp>
          <p:nvSpPr>
            <p:cNvPr id="21" name="Oval 20">
              <a:extLst>
                <a:ext uri="{FF2B5EF4-FFF2-40B4-BE49-F238E27FC236}">
                  <a16:creationId xmlns:a16="http://schemas.microsoft.com/office/drawing/2014/main" id="{894A8AD1-A72B-CDBC-4DE7-37B8996CDBD5}"/>
                </a:ext>
              </a:extLst>
            </p:cNvPr>
            <p:cNvSpPr/>
            <p:nvPr/>
          </p:nvSpPr>
          <p:spPr>
            <a:xfrm>
              <a:off x="1704116" y="3564444"/>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60</a:t>
              </a:r>
            </a:p>
          </p:txBody>
        </p:sp>
        <p:sp>
          <p:nvSpPr>
            <p:cNvPr id="22" name="Oval 21">
              <a:extLst>
                <a:ext uri="{FF2B5EF4-FFF2-40B4-BE49-F238E27FC236}">
                  <a16:creationId xmlns:a16="http://schemas.microsoft.com/office/drawing/2014/main" id="{340B7CB0-1903-2645-95A1-F1EB9D166176}"/>
                </a:ext>
              </a:extLst>
            </p:cNvPr>
            <p:cNvSpPr/>
            <p:nvPr/>
          </p:nvSpPr>
          <p:spPr>
            <a:xfrm>
              <a:off x="1698315" y="4220635"/>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64</a:t>
              </a:r>
            </a:p>
          </p:txBody>
        </p:sp>
        <p:sp>
          <p:nvSpPr>
            <p:cNvPr id="24" name="Oval 23">
              <a:extLst>
                <a:ext uri="{FF2B5EF4-FFF2-40B4-BE49-F238E27FC236}">
                  <a16:creationId xmlns:a16="http://schemas.microsoft.com/office/drawing/2014/main" id="{C29F52F0-FA78-B6B2-BAEA-BE457AA59315}"/>
                </a:ext>
              </a:extLst>
            </p:cNvPr>
            <p:cNvSpPr/>
            <p:nvPr/>
          </p:nvSpPr>
          <p:spPr>
            <a:xfrm>
              <a:off x="6619541" y="2207730"/>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8</a:t>
              </a:r>
            </a:p>
          </p:txBody>
        </p:sp>
        <p:sp>
          <p:nvSpPr>
            <p:cNvPr id="25" name="Oval 24">
              <a:extLst>
                <a:ext uri="{FF2B5EF4-FFF2-40B4-BE49-F238E27FC236}">
                  <a16:creationId xmlns:a16="http://schemas.microsoft.com/office/drawing/2014/main" id="{CB5E299F-35B4-0113-DC9F-D88991037CF2}"/>
                </a:ext>
              </a:extLst>
            </p:cNvPr>
            <p:cNvSpPr/>
            <p:nvPr/>
          </p:nvSpPr>
          <p:spPr>
            <a:xfrm>
              <a:off x="6619541" y="2901723"/>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13</a:t>
              </a:r>
            </a:p>
          </p:txBody>
        </p:sp>
        <p:sp>
          <p:nvSpPr>
            <p:cNvPr id="26" name="Oval 25">
              <a:extLst>
                <a:ext uri="{FF2B5EF4-FFF2-40B4-BE49-F238E27FC236}">
                  <a16:creationId xmlns:a16="http://schemas.microsoft.com/office/drawing/2014/main" id="{3C21CEA7-2DEB-BF03-44EB-347DB0C444D1}"/>
                </a:ext>
              </a:extLst>
            </p:cNvPr>
            <p:cNvSpPr/>
            <p:nvPr/>
          </p:nvSpPr>
          <p:spPr>
            <a:xfrm>
              <a:off x="6619541" y="3553794"/>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20</a:t>
              </a:r>
            </a:p>
          </p:txBody>
        </p:sp>
        <p:sp>
          <p:nvSpPr>
            <p:cNvPr id="27" name="Oval 26">
              <a:extLst>
                <a:ext uri="{FF2B5EF4-FFF2-40B4-BE49-F238E27FC236}">
                  <a16:creationId xmlns:a16="http://schemas.microsoft.com/office/drawing/2014/main" id="{8F7F4008-5CEE-236A-6758-6C96A9823583}"/>
                </a:ext>
              </a:extLst>
            </p:cNvPr>
            <p:cNvSpPr/>
            <p:nvPr/>
          </p:nvSpPr>
          <p:spPr>
            <a:xfrm>
              <a:off x="6619541" y="4228923"/>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21</a:t>
              </a:r>
            </a:p>
          </p:txBody>
        </p:sp>
      </p:grpSp>
    </p:spTree>
    <p:extLst>
      <p:ext uri="{BB962C8B-B14F-4D97-AF65-F5344CB8AC3E}">
        <p14:creationId xmlns:p14="http://schemas.microsoft.com/office/powerpoint/2010/main" val="199002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9B962-64AB-B324-EFA4-BE873A2176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DDFF838-0435-6615-B813-D6DE164A5C7A}"/>
              </a:ext>
            </a:extLst>
          </p:cNvPr>
          <p:cNvSpPr txBox="1"/>
          <p:nvPr/>
        </p:nvSpPr>
        <p:spPr>
          <a:xfrm>
            <a:off x="-112993" y="41889"/>
            <a:ext cx="12192000" cy="584775"/>
          </a:xfrm>
          <a:prstGeom prst="rect">
            <a:avLst/>
          </a:prstGeom>
          <a:noFill/>
        </p:spPr>
        <p:txBody>
          <a:bodyPr wrap="square">
            <a:spAutoFit/>
          </a:bodyPr>
          <a:lstStyle/>
          <a:p>
            <a:pPr algn="ctr"/>
            <a:r>
              <a:rPr lang="en-GB" sz="3200" b="1" dirty="0">
                <a:solidFill>
                  <a:srgbClr val="7E6C77"/>
                </a:solidFill>
              </a:rPr>
              <a:t>INTERNAL SUSPICIOUS ACTIVITY REPORTS - ONLINE</a:t>
            </a:r>
          </a:p>
        </p:txBody>
      </p:sp>
      <p:sp>
        <p:nvSpPr>
          <p:cNvPr id="5" name="Rectangle 4">
            <a:extLst>
              <a:ext uri="{FF2B5EF4-FFF2-40B4-BE49-F238E27FC236}">
                <a16:creationId xmlns:a16="http://schemas.microsoft.com/office/drawing/2014/main" id="{22BE7B7B-9A80-002E-8E9A-CD4321FB09C4}"/>
              </a:ext>
            </a:extLst>
          </p:cNvPr>
          <p:cNvSpPr/>
          <p:nvPr/>
        </p:nvSpPr>
        <p:spPr>
          <a:xfrm>
            <a:off x="518445" y="889934"/>
            <a:ext cx="4432419" cy="524141"/>
          </a:xfrm>
          <a:prstGeom prst="rect">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a:solidFill>
                  <a:schemeClr val="tx1"/>
                </a:solidFill>
              </a:rPr>
              <a:t>B2C</a:t>
            </a:r>
          </a:p>
        </p:txBody>
      </p:sp>
      <p:sp>
        <p:nvSpPr>
          <p:cNvPr id="6" name="Rectangle 5">
            <a:extLst>
              <a:ext uri="{FF2B5EF4-FFF2-40B4-BE49-F238E27FC236}">
                <a16:creationId xmlns:a16="http://schemas.microsoft.com/office/drawing/2014/main" id="{B33276C2-9BF7-D95E-7FC2-6A0B1BC7D074}"/>
              </a:ext>
            </a:extLst>
          </p:cNvPr>
          <p:cNvSpPr/>
          <p:nvPr/>
        </p:nvSpPr>
        <p:spPr>
          <a:xfrm>
            <a:off x="7037212" y="888352"/>
            <a:ext cx="4432419" cy="524141"/>
          </a:xfrm>
          <a:prstGeom prst="rect">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a:solidFill>
                  <a:schemeClr val="bg1"/>
                </a:solidFill>
              </a:rPr>
              <a:t>B2B</a:t>
            </a:r>
            <a:r>
              <a:rPr lang="en-GB" sz="2667" dirty="0">
                <a:solidFill>
                  <a:schemeClr val="tx1"/>
                </a:solidFill>
              </a:rPr>
              <a:t> </a:t>
            </a:r>
          </a:p>
        </p:txBody>
      </p:sp>
      <p:grpSp>
        <p:nvGrpSpPr>
          <p:cNvPr id="7" name="Group 6">
            <a:extLst>
              <a:ext uri="{FF2B5EF4-FFF2-40B4-BE49-F238E27FC236}">
                <a16:creationId xmlns:a16="http://schemas.microsoft.com/office/drawing/2014/main" id="{86D2F59E-D43E-6451-2821-5F97D23BC480}"/>
              </a:ext>
            </a:extLst>
          </p:cNvPr>
          <p:cNvGrpSpPr/>
          <p:nvPr/>
        </p:nvGrpSpPr>
        <p:grpSpPr>
          <a:xfrm>
            <a:off x="2235019" y="2147006"/>
            <a:ext cx="7495976" cy="3329297"/>
            <a:chOff x="1698315" y="2153724"/>
            <a:chExt cx="5621982" cy="2496973"/>
          </a:xfrm>
        </p:grpSpPr>
        <p:cxnSp>
          <p:nvCxnSpPr>
            <p:cNvPr id="8" name="Straight Connector 7">
              <a:extLst>
                <a:ext uri="{FF2B5EF4-FFF2-40B4-BE49-F238E27FC236}">
                  <a16:creationId xmlns:a16="http://schemas.microsoft.com/office/drawing/2014/main" id="{9EAAEF88-1526-703E-AC10-AAE528B1C328}"/>
                </a:ext>
              </a:extLst>
            </p:cNvPr>
            <p:cNvCxnSpPr/>
            <p:nvPr/>
          </p:nvCxnSpPr>
          <p:spPr>
            <a:xfrm>
              <a:off x="2208319" y="2384460"/>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203A5A-3EE9-C1FB-A492-98D890227ADB}"/>
                </a:ext>
              </a:extLst>
            </p:cNvPr>
            <p:cNvCxnSpPr/>
            <p:nvPr/>
          </p:nvCxnSpPr>
          <p:spPr>
            <a:xfrm>
              <a:off x="2208319" y="3083880"/>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04E3C26-D199-0B98-7294-850C916E8D7E}"/>
                </a:ext>
              </a:extLst>
            </p:cNvPr>
            <p:cNvCxnSpPr/>
            <p:nvPr/>
          </p:nvCxnSpPr>
          <p:spPr>
            <a:xfrm>
              <a:off x="2208318" y="3748359"/>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E533A6-999A-FCF8-6B39-9E734D472E5C}"/>
                </a:ext>
              </a:extLst>
            </p:cNvPr>
            <p:cNvCxnSpPr/>
            <p:nvPr/>
          </p:nvCxnSpPr>
          <p:spPr>
            <a:xfrm>
              <a:off x="2208318" y="4419960"/>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BAB9087-3777-DEE9-C89D-12D338954FCA}"/>
                </a:ext>
              </a:extLst>
            </p:cNvPr>
            <p:cNvSpPr/>
            <p:nvPr/>
          </p:nvSpPr>
          <p:spPr>
            <a:xfrm>
              <a:off x="3354880" y="2153724"/>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Q1 2024</a:t>
              </a:r>
            </a:p>
          </p:txBody>
        </p:sp>
        <p:sp>
          <p:nvSpPr>
            <p:cNvPr id="15" name="Rectangle 14">
              <a:extLst>
                <a:ext uri="{FF2B5EF4-FFF2-40B4-BE49-F238E27FC236}">
                  <a16:creationId xmlns:a16="http://schemas.microsoft.com/office/drawing/2014/main" id="{935A47A1-6A57-CF71-398C-4B1A97FB7AEB}"/>
                </a:ext>
              </a:extLst>
            </p:cNvPr>
            <p:cNvSpPr/>
            <p:nvPr/>
          </p:nvSpPr>
          <p:spPr>
            <a:xfrm>
              <a:off x="3354880" y="2846022"/>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Q2 2024</a:t>
              </a:r>
            </a:p>
          </p:txBody>
        </p:sp>
        <p:sp>
          <p:nvSpPr>
            <p:cNvPr id="16" name="Rectangle 15">
              <a:extLst>
                <a:ext uri="{FF2B5EF4-FFF2-40B4-BE49-F238E27FC236}">
                  <a16:creationId xmlns:a16="http://schemas.microsoft.com/office/drawing/2014/main" id="{B5A8C07B-3AA3-7CCE-4AF6-734B8D2C4995}"/>
                </a:ext>
              </a:extLst>
            </p:cNvPr>
            <p:cNvSpPr/>
            <p:nvPr/>
          </p:nvSpPr>
          <p:spPr>
            <a:xfrm>
              <a:off x="3354880" y="3517623"/>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Q3 2024</a:t>
              </a:r>
            </a:p>
          </p:txBody>
        </p:sp>
        <p:sp>
          <p:nvSpPr>
            <p:cNvPr id="17" name="Rectangle 16">
              <a:extLst>
                <a:ext uri="{FF2B5EF4-FFF2-40B4-BE49-F238E27FC236}">
                  <a16:creationId xmlns:a16="http://schemas.microsoft.com/office/drawing/2014/main" id="{7F39DADB-D4CC-4CA4-109C-8FAA97042AF9}"/>
                </a:ext>
              </a:extLst>
            </p:cNvPr>
            <p:cNvSpPr/>
            <p:nvPr/>
          </p:nvSpPr>
          <p:spPr>
            <a:xfrm>
              <a:off x="3354880" y="4189224"/>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Q4 2024</a:t>
              </a:r>
            </a:p>
          </p:txBody>
        </p:sp>
        <p:sp>
          <p:nvSpPr>
            <p:cNvPr id="19" name="Oval 18">
              <a:extLst>
                <a:ext uri="{FF2B5EF4-FFF2-40B4-BE49-F238E27FC236}">
                  <a16:creationId xmlns:a16="http://schemas.microsoft.com/office/drawing/2014/main" id="{C1D591C5-B8F1-AD98-2C81-51D73D38B4E7}"/>
                </a:ext>
              </a:extLst>
            </p:cNvPr>
            <p:cNvSpPr/>
            <p:nvPr/>
          </p:nvSpPr>
          <p:spPr>
            <a:xfrm>
              <a:off x="1704118" y="2193423"/>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107</a:t>
              </a:r>
            </a:p>
          </p:txBody>
        </p:sp>
        <p:sp>
          <p:nvSpPr>
            <p:cNvPr id="20" name="Oval 19">
              <a:extLst>
                <a:ext uri="{FF2B5EF4-FFF2-40B4-BE49-F238E27FC236}">
                  <a16:creationId xmlns:a16="http://schemas.microsoft.com/office/drawing/2014/main" id="{8DF54C2E-9144-39F6-8205-615B4D284B64}"/>
                </a:ext>
              </a:extLst>
            </p:cNvPr>
            <p:cNvSpPr/>
            <p:nvPr/>
          </p:nvSpPr>
          <p:spPr>
            <a:xfrm>
              <a:off x="1698315" y="2901723"/>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44</a:t>
              </a:r>
            </a:p>
          </p:txBody>
        </p:sp>
        <p:sp>
          <p:nvSpPr>
            <p:cNvPr id="21" name="Oval 20">
              <a:extLst>
                <a:ext uri="{FF2B5EF4-FFF2-40B4-BE49-F238E27FC236}">
                  <a16:creationId xmlns:a16="http://schemas.microsoft.com/office/drawing/2014/main" id="{BA4453AD-0F23-CD8A-690A-FF89E317475B}"/>
                </a:ext>
              </a:extLst>
            </p:cNvPr>
            <p:cNvSpPr/>
            <p:nvPr/>
          </p:nvSpPr>
          <p:spPr>
            <a:xfrm>
              <a:off x="1704116" y="3564444"/>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60</a:t>
              </a:r>
            </a:p>
          </p:txBody>
        </p:sp>
        <p:sp>
          <p:nvSpPr>
            <p:cNvPr id="22" name="Oval 21">
              <a:extLst>
                <a:ext uri="{FF2B5EF4-FFF2-40B4-BE49-F238E27FC236}">
                  <a16:creationId xmlns:a16="http://schemas.microsoft.com/office/drawing/2014/main" id="{381B52AB-D9D3-0015-ADD2-6998FBB119D3}"/>
                </a:ext>
              </a:extLst>
            </p:cNvPr>
            <p:cNvSpPr/>
            <p:nvPr/>
          </p:nvSpPr>
          <p:spPr>
            <a:xfrm>
              <a:off x="1698315" y="4220635"/>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64</a:t>
              </a:r>
            </a:p>
          </p:txBody>
        </p:sp>
        <p:sp>
          <p:nvSpPr>
            <p:cNvPr id="24" name="Oval 23">
              <a:extLst>
                <a:ext uri="{FF2B5EF4-FFF2-40B4-BE49-F238E27FC236}">
                  <a16:creationId xmlns:a16="http://schemas.microsoft.com/office/drawing/2014/main" id="{8CD32112-25E7-DBB9-9946-2843F8A5A43D}"/>
                </a:ext>
              </a:extLst>
            </p:cNvPr>
            <p:cNvSpPr/>
            <p:nvPr/>
          </p:nvSpPr>
          <p:spPr>
            <a:xfrm>
              <a:off x="6619541" y="2207730"/>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0</a:t>
              </a:r>
            </a:p>
          </p:txBody>
        </p:sp>
        <p:sp>
          <p:nvSpPr>
            <p:cNvPr id="25" name="Oval 24">
              <a:extLst>
                <a:ext uri="{FF2B5EF4-FFF2-40B4-BE49-F238E27FC236}">
                  <a16:creationId xmlns:a16="http://schemas.microsoft.com/office/drawing/2014/main" id="{76B343CE-0B20-B54E-3687-82CFE3D6CDA6}"/>
                </a:ext>
              </a:extLst>
            </p:cNvPr>
            <p:cNvSpPr/>
            <p:nvPr/>
          </p:nvSpPr>
          <p:spPr>
            <a:xfrm>
              <a:off x="6619541" y="2901723"/>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0</a:t>
              </a:r>
            </a:p>
          </p:txBody>
        </p:sp>
        <p:sp>
          <p:nvSpPr>
            <p:cNvPr id="26" name="Oval 25">
              <a:extLst>
                <a:ext uri="{FF2B5EF4-FFF2-40B4-BE49-F238E27FC236}">
                  <a16:creationId xmlns:a16="http://schemas.microsoft.com/office/drawing/2014/main" id="{E40027BE-96B5-227C-11E5-653527900449}"/>
                </a:ext>
              </a:extLst>
            </p:cNvPr>
            <p:cNvSpPr/>
            <p:nvPr/>
          </p:nvSpPr>
          <p:spPr>
            <a:xfrm>
              <a:off x="6619541" y="3553794"/>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0</a:t>
              </a:r>
            </a:p>
          </p:txBody>
        </p:sp>
        <p:sp>
          <p:nvSpPr>
            <p:cNvPr id="27" name="Oval 26">
              <a:extLst>
                <a:ext uri="{FF2B5EF4-FFF2-40B4-BE49-F238E27FC236}">
                  <a16:creationId xmlns:a16="http://schemas.microsoft.com/office/drawing/2014/main" id="{485B7B33-4AB6-13D6-A6FE-D6326C8C7531}"/>
                </a:ext>
              </a:extLst>
            </p:cNvPr>
            <p:cNvSpPr/>
            <p:nvPr/>
          </p:nvSpPr>
          <p:spPr>
            <a:xfrm>
              <a:off x="6619541" y="4228923"/>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0</a:t>
              </a:r>
            </a:p>
          </p:txBody>
        </p:sp>
      </p:grpSp>
    </p:spTree>
    <p:extLst>
      <p:ext uri="{BB962C8B-B14F-4D97-AF65-F5344CB8AC3E}">
        <p14:creationId xmlns:p14="http://schemas.microsoft.com/office/powerpoint/2010/main" val="8789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AD1D9-C773-6C8E-919F-84EB608EC03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3719219-2C4D-1BC1-23A2-CBF9DA950315}"/>
              </a:ext>
            </a:extLst>
          </p:cNvPr>
          <p:cNvSpPr txBox="1"/>
          <p:nvPr/>
        </p:nvSpPr>
        <p:spPr>
          <a:xfrm>
            <a:off x="-112993" y="41889"/>
            <a:ext cx="12192000" cy="584775"/>
          </a:xfrm>
          <a:prstGeom prst="rect">
            <a:avLst/>
          </a:prstGeom>
          <a:noFill/>
        </p:spPr>
        <p:txBody>
          <a:bodyPr wrap="square">
            <a:spAutoFit/>
          </a:bodyPr>
          <a:lstStyle/>
          <a:p>
            <a:pPr algn="ctr"/>
            <a:r>
              <a:rPr lang="en-GB" sz="3200" b="1" dirty="0">
                <a:solidFill>
                  <a:srgbClr val="7E6C77"/>
                </a:solidFill>
              </a:rPr>
              <a:t>EXTERNAL SUSPICIOUS ACTIVITY REPORTS - ONLINE</a:t>
            </a:r>
          </a:p>
        </p:txBody>
      </p:sp>
      <p:sp>
        <p:nvSpPr>
          <p:cNvPr id="5" name="Rectangle 4">
            <a:extLst>
              <a:ext uri="{FF2B5EF4-FFF2-40B4-BE49-F238E27FC236}">
                <a16:creationId xmlns:a16="http://schemas.microsoft.com/office/drawing/2014/main" id="{C821DF07-ADFA-ADC0-A3C2-5ECE68ED436F}"/>
              </a:ext>
            </a:extLst>
          </p:cNvPr>
          <p:cNvSpPr/>
          <p:nvPr/>
        </p:nvSpPr>
        <p:spPr>
          <a:xfrm>
            <a:off x="518445" y="889934"/>
            <a:ext cx="4432419" cy="524141"/>
          </a:xfrm>
          <a:prstGeom prst="rect">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a:solidFill>
                  <a:schemeClr val="tx1"/>
                </a:solidFill>
              </a:rPr>
              <a:t>B2C</a:t>
            </a:r>
          </a:p>
        </p:txBody>
      </p:sp>
      <p:sp>
        <p:nvSpPr>
          <p:cNvPr id="6" name="Rectangle 5">
            <a:extLst>
              <a:ext uri="{FF2B5EF4-FFF2-40B4-BE49-F238E27FC236}">
                <a16:creationId xmlns:a16="http://schemas.microsoft.com/office/drawing/2014/main" id="{24271C2D-4A92-C39D-8E82-8EC49D792B88}"/>
              </a:ext>
            </a:extLst>
          </p:cNvPr>
          <p:cNvSpPr/>
          <p:nvPr/>
        </p:nvSpPr>
        <p:spPr>
          <a:xfrm>
            <a:off x="7037212" y="888352"/>
            <a:ext cx="4432419" cy="524141"/>
          </a:xfrm>
          <a:prstGeom prst="rect">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a:solidFill>
                  <a:schemeClr val="bg1"/>
                </a:solidFill>
              </a:rPr>
              <a:t>B2B</a:t>
            </a:r>
            <a:r>
              <a:rPr lang="en-GB" sz="2667" dirty="0">
                <a:solidFill>
                  <a:schemeClr val="tx1"/>
                </a:solidFill>
              </a:rPr>
              <a:t> </a:t>
            </a:r>
          </a:p>
        </p:txBody>
      </p:sp>
      <p:grpSp>
        <p:nvGrpSpPr>
          <p:cNvPr id="7" name="Group 6">
            <a:extLst>
              <a:ext uri="{FF2B5EF4-FFF2-40B4-BE49-F238E27FC236}">
                <a16:creationId xmlns:a16="http://schemas.microsoft.com/office/drawing/2014/main" id="{FCAD0F3B-2BC7-2054-36D8-7A6B9C116EAA}"/>
              </a:ext>
            </a:extLst>
          </p:cNvPr>
          <p:cNvGrpSpPr/>
          <p:nvPr/>
        </p:nvGrpSpPr>
        <p:grpSpPr>
          <a:xfrm>
            <a:off x="2235019" y="2147006"/>
            <a:ext cx="7495976" cy="3329297"/>
            <a:chOff x="1698315" y="2153724"/>
            <a:chExt cx="5621982" cy="2496973"/>
          </a:xfrm>
        </p:grpSpPr>
        <p:cxnSp>
          <p:nvCxnSpPr>
            <p:cNvPr id="8" name="Straight Connector 7">
              <a:extLst>
                <a:ext uri="{FF2B5EF4-FFF2-40B4-BE49-F238E27FC236}">
                  <a16:creationId xmlns:a16="http://schemas.microsoft.com/office/drawing/2014/main" id="{5718CCCE-0AF9-0D86-6BF7-562CF4FBD445}"/>
                </a:ext>
              </a:extLst>
            </p:cNvPr>
            <p:cNvCxnSpPr/>
            <p:nvPr/>
          </p:nvCxnSpPr>
          <p:spPr>
            <a:xfrm>
              <a:off x="2208319" y="2384460"/>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4FF6605-C25D-1BE2-F9D7-09C7A7940669}"/>
                </a:ext>
              </a:extLst>
            </p:cNvPr>
            <p:cNvCxnSpPr/>
            <p:nvPr/>
          </p:nvCxnSpPr>
          <p:spPr>
            <a:xfrm>
              <a:off x="2208319" y="3083880"/>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20376A-6728-AC64-4E7D-9A8F26339461}"/>
                </a:ext>
              </a:extLst>
            </p:cNvPr>
            <p:cNvCxnSpPr/>
            <p:nvPr/>
          </p:nvCxnSpPr>
          <p:spPr>
            <a:xfrm>
              <a:off x="2208318" y="3748359"/>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38A8BA-8A00-A7EE-34FB-B9392B911265}"/>
                </a:ext>
              </a:extLst>
            </p:cNvPr>
            <p:cNvCxnSpPr/>
            <p:nvPr/>
          </p:nvCxnSpPr>
          <p:spPr>
            <a:xfrm>
              <a:off x="2208318" y="4419960"/>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14E3AA6-3221-7A25-4B1D-9ECFF5EB9FB2}"/>
                </a:ext>
              </a:extLst>
            </p:cNvPr>
            <p:cNvSpPr/>
            <p:nvPr/>
          </p:nvSpPr>
          <p:spPr>
            <a:xfrm>
              <a:off x="3354880" y="2153724"/>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Q1 2024</a:t>
              </a:r>
            </a:p>
          </p:txBody>
        </p:sp>
        <p:sp>
          <p:nvSpPr>
            <p:cNvPr id="15" name="Rectangle 14">
              <a:extLst>
                <a:ext uri="{FF2B5EF4-FFF2-40B4-BE49-F238E27FC236}">
                  <a16:creationId xmlns:a16="http://schemas.microsoft.com/office/drawing/2014/main" id="{382D3D0B-BA57-71D9-9A1E-71684BB5A021}"/>
                </a:ext>
              </a:extLst>
            </p:cNvPr>
            <p:cNvSpPr/>
            <p:nvPr/>
          </p:nvSpPr>
          <p:spPr>
            <a:xfrm>
              <a:off x="3354880" y="2846022"/>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Q2 2024</a:t>
              </a:r>
            </a:p>
          </p:txBody>
        </p:sp>
        <p:sp>
          <p:nvSpPr>
            <p:cNvPr id="16" name="Rectangle 15">
              <a:extLst>
                <a:ext uri="{FF2B5EF4-FFF2-40B4-BE49-F238E27FC236}">
                  <a16:creationId xmlns:a16="http://schemas.microsoft.com/office/drawing/2014/main" id="{973D9C34-296B-C7F3-66EB-6AE59DB46041}"/>
                </a:ext>
              </a:extLst>
            </p:cNvPr>
            <p:cNvSpPr/>
            <p:nvPr/>
          </p:nvSpPr>
          <p:spPr>
            <a:xfrm>
              <a:off x="3354880" y="3517623"/>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Q3 2024</a:t>
              </a:r>
            </a:p>
          </p:txBody>
        </p:sp>
        <p:sp>
          <p:nvSpPr>
            <p:cNvPr id="17" name="Rectangle 16">
              <a:extLst>
                <a:ext uri="{FF2B5EF4-FFF2-40B4-BE49-F238E27FC236}">
                  <a16:creationId xmlns:a16="http://schemas.microsoft.com/office/drawing/2014/main" id="{BBE311B2-2D04-677E-8323-374C22BA8AD9}"/>
                </a:ext>
              </a:extLst>
            </p:cNvPr>
            <p:cNvSpPr/>
            <p:nvPr/>
          </p:nvSpPr>
          <p:spPr>
            <a:xfrm>
              <a:off x="3354880" y="4189224"/>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Q4 2024</a:t>
              </a:r>
            </a:p>
          </p:txBody>
        </p:sp>
        <p:sp>
          <p:nvSpPr>
            <p:cNvPr id="19" name="Oval 18">
              <a:extLst>
                <a:ext uri="{FF2B5EF4-FFF2-40B4-BE49-F238E27FC236}">
                  <a16:creationId xmlns:a16="http://schemas.microsoft.com/office/drawing/2014/main" id="{3B5E79AA-03A4-85FD-D48A-C5829AAFBC80}"/>
                </a:ext>
              </a:extLst>
            </p:cNvPr>
            <p:cNvSpPr/>
            <p:nvPr/>
          </p:nvSpPr>
          <p:spPr>
            <a:xfrm>
              <a:off x="1704118" y="2193423"/>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8</a:t>
              </a:r>
            </a:p>
          </p:txBody>
        </p:sp>
        <p:sp>
          <p:nvSpPr>
            <p:cNvPr id="20" name="Oval 19">
              <a:extLst>
                <a:ext uri="{FF2B5EF4-FFF2-40B4-BE49-F238E27FC236}">
                  <a16:creationId xmlns:a16="http://schemas.microsoft.com/office/drawing/2014/main" id="{6AA2D5D6-9001-7C0F-7AF5-7078DB506F13}"/>
                </a:ext>
              </a:extLst>
            </p:cNvPr>
            <p:cNvSpPr/>
            <p:nvPr/>
          </p:nvSpPr>
          <p:spPr>
            <a:xfrm>
              <a:off x="1698315" y="2901723"/>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12</a:t>
              </a:r>
            </a:p>
          </p:txBody>
        </p:sp>
        <p:sp>
          <p:nvSpPr>
            <p:cNvPr id="21" name="Oval 20">
              <a:extLst>
                <a:ext uri="{FF2B5EF4-FFF2-40B4-BE49-F238E27FC236}">
                  <a16:creationId xmlns:a16="http://schemas.microsoft.com/office/drawing/2014/main" id="{EC6B06FE-D399-FE74-8620-A54CED765EE4}"/>
                </a:ext>
              </a:extLst>
            </p:cNvPr>
            <p:cNvSpPr/>
            <p:nvPr/>
          </p:nvSpPr>
          <p:spPr>
            <a:xfrm>
              <a:off x="1704116" y="3564444"/>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20</a:t>
              </a:r>
            </a:p>
          </p:txBody>
        </p:sp>
        <p:sp>
          <p:nvSpPr>
            <p:cNvPr id="22" name="Oval 21">
              <a:extLst>
                <a:ext uri="{FF2B5EF4-FFF2-40B4-BE49-F238E27FC236}">
                  <a16:creationId xmlns:a16="http://schemas.microsoft.com/office/drawing/2014/main" id="{88FD2DED-6746-2F23-A921-60E6D2D707E0}"/>
                </a:ext>
              </a:extLst>
            </p:cNvPr>
            <p:cNvSpPr/>
            <p:nvPr/>
          </p:nvSpPr>
          <p:spPr>
            <a:xfrm>
              <a:off x="1698315" y="4220635"/>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20</a:t>
              </a:r>
            </a:p>
          </p:txBody>
        </p:sp>
        <p:sp>
          <p:nvSpPr>
            <p:cNvPr id="24" name="Oval 23">
              <a:extLst>
                <a:ext uri="{FF2B5EF4-FFF2-40B4-BE49-F238E27FC236}">
                  <a16:creationId xmlns:a16="http://schemas.microsoft.com/office/drawing/2014/main" id="{3A8EE427-BCC9-C5AB-CE9E-7869910FF659}"/>
                </a:ext>
              </a:extLst>
            </p:cNvPr>
            <p:cNvSpPr/>
            <p:nvPr/>
          </p:nvSpPr>
          <p:spPr>
            <a:xfrm>
              <a:off x="6619541" y="2207730"/>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0</a:t>
              </a:r>
            </a:p>
          </p:txBody>
        </p:sp>
        <p:sp>
          <p:nvSpPr>
            <p:cNvPr id="25" name="Oval 24">
              <a:extLst>
                <a:ext uri="{FF2B5EF4-FFF2-40B4-BE49-F238E27FC236}">
                  <a16:creationId xmlns:a16="http://schemas.microsoft.com/office/drawing/2014/main" id="{8FEA4E98-68DF-82C0-81E6-D3503BC5FAFF}"/>
                </a:ext>
              </a:extLst>
            </p:cNvPr>
            <p:cNvSpPr/>
            <p:nvPr/>
          </p:nvSpPr>
          <p:spPr>
            <a:xfrm>
              <a:off x="6619541" y="2901723"/>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sp>
          <p:nvSpPr>
            <p:cNvPr id="26" name="Oval 25">
              <a:extLst>
                <a:ext uri="{FF2B5EF4-FFF2-40B4-BE49-F238E27FC236}">
                  <a16:creationId xmlns:a16="http://schemas.microsoft.com/office/drawing/2014/main" id="{3C3A5413-6B79-F915-A731-015E3F9E9090}"/>
                </a:ext>
              </a:extLst>
            </p:cNvPr>
            <p:cNvSpPr/>
            <p:nvPr/>
          </p:nvSpPr>
          <p:spPr>
            <a:xfrm>
              <a:off x="6619541" y="3553794"/>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0</a:t>
              </a:r>
            </a:p>
          </p:txBody>
        </p:sp>
        <p:sp>
          <p:nvSpPr>
            <p:cNvPr id="27" name="Oval 26">
              <a:extLst>
                <a:ext uri="{FF2B5EF4-FFF2-40B4-BE49-F238E27FC236}">
                  <a16:creationId xmlns:a16="http://schemas.microsoft.com/office/drawing/2014/main" id="{E971C206-0CF6-6098-CF9E-746739BB82DB}"/>
                </a:ext>
              </a:extLst>
            </p:cNvPr>
            <p:cNvSpPr/>
            <p:nvPr/>
          </p:nvSpPr>
          <p:spPr>
            <a:xfrm>
              <a:off x="6619541" y="4228923"/>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Tree>
    <p:extLst>
      <p:ext uri="{BB962C8B-B14F-4D97-AF65-F5344CB8AC3E}">
        <p14:creationId xmlns:p14="http://schemas.microsoft.com/office/powerpoint/2010/main" val="63035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6139AC3-E2CA-4D0B-95E9-2D70363FCAC1}"/>
              </a:ext>
            </a:extLst>
          </p:cNvPr>
          <p:cNvGraphicFramePr>
            <a:graphicFrameLocks noGrp="1"/>
          </p:cNvGraphicFramePr>
          <p:nvPr>
            <p:extLst>
              <p:ext uri="{D42A27DB-BD31-4B8C-83A1-F6EECF244321}">
                <p14:modId xmlns:p14="http://schemas.microsoft.com/office/powerpoint/2010/main" val="3783878321"/>
              </p:ext>
            </p:extLst>
          </p:nvPr>
        </p:nvGraphicFramePr>
        <p:xfrm>
          <a:off x="1602517" y="948330"/>
          <a:ext cx="8986966" cy="4961340"/>
        </p:xfrm>
        <a:graphic>
          <a:graphicData uri="http://schemas.openxmlformats.org/drawingml/2006/table">
            <a:tbl>
              <a:tblPr/>
              <a:tblGrid>
                <a:gridCol w="3461330">
                  <a:extLst>
                    <a:ext uri="{9D8B030D-6E8A-4147-A177-3AD203B41FA5}">
                      <a16:colId xmlns:a16="http://schemas.microsoft.com/office/drawing/2014/main" val="3252272414"/>
                    </a:ext>
                  </a:extLst>
                </a:gridCol>
                <a:gridCol w="5525636">
                  <a:extLst>
                    <a:ext uri="{9D8B030D-6E8A-4147-A177-3AD203B41FA5}">
                      <a16:colId xmlns:a16="http://schemas.microsoft.com/office/drawing/2014/main" val="233128091"/>
                    </a:ext>
                  </a:extLst>
                </a:gridCol>
              </a:tblGrid>
              <a:tr h="582949">
                <a:tc gridSpan="2">
                  <a:txBody>
                    <a:bodyPr/>
                    <a:lstStyle/>
                    <a:p>
                      <a:pPr algn="ctr"/>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Agenda</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D2332"/>
                    </a:solidFill>
                  </a:tcPr>
                </a:tc>
                <a:tc hMerge="1">
                  <a:txBody>
                    <a:bodyPr/>
                    <a:lstStyle/>
                    <a:p>
                      <a:endParaRPr dirty="0"/>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D2332"/>
                    </a:solidFill>
                  </a:tcPr>
                </a:tc>
                <a:extLst>
                  <a:ext uri="{0D108BD9-81ED-4DB2-BD59-A6C34878D82A}">
                    <a16:rowId xmlns:a16="http://schemas.microsoft.com/office/drawing/2014/main" val="4170805537"/>
                  </a:ext>
                </a:extLst>
              </a:tr>
              <a:tr h="598290">
                <a:tc>
                  <a:txBody>
                    <a:bodyPr/>
                    <a:lstStyle/>
                    <a:p>
                      <a:pPr algn="ctr"/>
                      <a:r>
                        <a:rPr lang="en-GB" sz="1600" b="1" dirty="0">
                          <a:solidFill>
                            <a:srgbClr val="3D2332"/>
                          </a:solidFill>
                          <a:effectLst/>
                          <a:latin typeface="Tahoma" panose="020B0604030504040204" pitchFamily="34" charset="0"/>
                          <a:ea typeface="Tahoma" panose="020B0604030504040204" pitchFamily="34" charset="0"/>
                          <a:cs typeface="Tahoma" panose="020B0604030504040204" pitchFamily="34" charset="0"/>
                        </a:rPr>
                        <a:t>GSC Update</a:t>
                      </a: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DC4D1"/>
                    </a:solidFill>
                  </a:tcPr>
                </a:tc>
                <a:tc>
                  <a:txBody>
                    <a:bodyPr/>
                    <a:lstStyle/>
                    <a:p>
                      <a:pPr algn="ctr"/>
                      <a:r>
                        <a:rPr lang="en-GB" sz="1600">
                          <a:solidFill>
                            <a:srgbClr val="3D2332"/>
                          </a:solidFill>
                          <a:effectLst/>
                          <a:latin typeface="Tahoma" panose="020B0604030504040204" pitchFamily="34" charset="0"/>
                          <a:ea typeface="Tahoma" panose="020B0604030504040204" pitchFamily="34" charset="0"/>
                          <a:cs typeface="Tahoma" panose="020B0604030504040204" pitchFamily="34" charset="0"/>
                        </a:rPr>
                        <a:t>An update on the GSC.</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93996141"/>
                  </a:ext>
                </a:extLst>
              </a:tr>
              <a:tr h="598290">
                <a:tc>
                  <a:txBody>
                    <a:bodyPr/>
                    <a:lstStyle/>
                    <a:p>
                      <a:pPr algn="ctr"/>
                      <a:r>
                        <a:rPr lang="en-GB" sz="1600" b="1">
                          <a:solidFill>
                            <a:srgbClr val="3D2332"/>
                          </a:solidFill>
                          <a:effectLst/>
                          <a:latin typeface="Tahoma" panose="020B0604030504040204" pitchFamily="34" charset="0"/>
                          <a:ea typeface="Tahoma" panose="020B0604030504040204" pitchFamily="34" charset="0"/>
                          <a:cs typeface="Tahoma" panose="020B0604030504040204" pitchFamily="34" charset="0"/>
                        </a:rPr>
                        <a:t>Enhanced Due Diligence – Overview and Best Practices</a:t>
                      </a: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DC4D1"/>
                    </a:solidFill>
                  </a:tcPr>
                </a:tc>
                <a:tc>
                  <a:txBody>
                    <a:bodyPr/>
                    <a:lstStyle/>
                    <a:p>
                      <a:pPr algn="ctr"/>
                      <a:r>
                        <a:rPr lang="en-GB" sz="1600">
                          <a:solidFill>
                            <a:srgbClr val="3D2332"/>
                          </a:solidFill>
                          <a:effectLst/>
                          <a:latin typeface="Tahoma" panose="020B0604030504040204" pitchFamily="34" charset="0"/>
                          <a:ea typeface="Tahoma" panose="020B0604030504040204" pitchFamily="34" charset="0"/>
                          <a:cs typeface="Tahoma" panose="020B0604030504040204" pitchFamily="34" charset="0"/>
                        </a:rPr>
                        <a:t>EDD – An overview of key points highlighted by the inspections team including case studies and best practices to consider.</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1120075"/>
                  </a:ext>
                </a:extLst>
              </a:tr>
              <a:tr h="598290">
                <a:tc>
                  <a:txBody>
                    <a:bodyPr/>
                    <a:lstStyle/>
                    <a:p>
                      <a:pPr algn="ctr"/>
                      <a:r>
                        <a:rPr lang="en-GB" sz="1600" b="1">
                          <a:solidFill>
                            <a:srgbClr val="3D2332"/>
                          </a:solidFill>
                          <a:effectLst/>
                          <a:latin typeface="Tahoma" panose="020B0604030504040204" pitchFamily="34" charset="0"/>
                          <a:ea typeface="Tahoma" panose="020B0604030504040204" pitchFamily="34" charset="0"/>
                          <a:cs typeface="Tahoma" panose="020B0604030504040204" pitchFamily="34" charset="0"/>
                        </a:rPr>
                        <a:t>SARs Update</a:t>
                      </a: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DC4D1"/>
                    </a:solidFill>
                  </a:tcPr>
                </a:tc>
                <a:tc>
                  <a:txBody>
                    <a:bodyPr/>
                    <a:lstStyle/>
                    <a:p>
                      <a:pPr algn="ctr"/>
                      <a:r>
                        <a:rPr lang="en-GB" sz="1600">
                          <a:solidFill>
                            <a:srgbClr val="3D2332"/>
                          </a:solidFill>
                          <a:effectLst/>
                          <a:latin typeface="Tahoma" panose="020B0604030504040204" pitchFamily="34" charset="0"/>
                          <a:ea typeface="Tahoma" panose="020B0604030504040204" pitchFamily="34" charset="0"/>
                          <a:cs typeface="Tahoma" panose="020B0604030504040204" pitchFamily="34" charset="0"/>
                        </a:rPr>
                        <a:t>An update on SARs data from GSC Operators.</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01333063"/>
                  </a:ext>
                </a:extLst>
              </a:tr>
              <a:tr h="598290">
                <a:tc>
                  <a:txBody>
                    <a:bodyPr/>
                    <a:lstStyle/>
                    <a:p>
                      <a:pPr algn="ctr"/>
                      <a:r>
                        <a:rPr lang="en-GB" sz="1600" b="1">
                          <a:solidFill>
                            <a:srgbClr val="3D2332"/>
                          </a:solidFill>
                          <a:effectLst/>
                          <a:latin typeface="Tahoma" panose="020B0604030504040204" pitchFamily="34" charset="0"/>
                          <a:ea typeface="Tahoma" panose="020B0604030504040204" pitchFamily="34" charset="0"/>
                          <a:cs typeface="Tahoma" panose="020B0604030504040204" pitchFamily="34" charset="0"/>
                        </a:rPr>
                        <a:t>Outreach Overview</a:t>
                      </a: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DC4D1"/>
                    </a:solidFill>
                  </a:tcPr>
                </a:tc>
                <a:tc>
                  <a:txBody>
                    <a:bodyPr/>
                    <a:lstStyle/>
                    <a:p>
                      <a:pPr algn="ctr"/>
                      <a:r>
                        <a:rPr lang="en-GB" sz="1600">
                          <a:solidFill>
                            <a:srgbClr val="3D2332"/>
                          </a:solidFill>
                          <a:effectLst/>
                          <a:latin typeface="Tahoma" panose="020B0604030504040204" pitchFamily="34" charset="0"/>
                          <a:ea typeface="Tahoma" panose="020B0604030504040204" pitchFamily="34" charset="0"/>
                          <a:cs typeface="Tahoma" panose="020B0604030504040204" pitchFamily="34" charset="0"/>
                        </a:rPr>
                        <a:t>A brief overview of GSC Outreach in the previous 6 months.</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1988558"/>
                  </a:ext>
                </a:extLst>
              </a:tr>
              <a:tr h="598290">
                <a:tc>
                  <a:txBody>
                    <a:bodyPr/>
                    <a:lstStyle/>
                    <a:p>
                      <a:pPr algn="ctr"/>
                      <a:r>
                        <a:rPr lang="en-GB" sz="1600" b="1">
                          <a:solidFill>
                            <a:srgbClr val="3D2332"/>
                          </a:solidFill>
                          <a:effectLst/>
                          <a:latin typeface="Tahoma" panose="020B0604030504040204" pitchFamily="34" charset="0"/>
                          <a:ea typeface="Tahoma" panose="020B0604030504040204" pitchFamily="34" charset="0"/>
                          <a:cs typeface="Tahoma" panose="020B0604030504040204" pitchFamily="34" charset="0"/>
                        </a:rPr>
                        <a:t>~~~~~~~~Break~~~~~~~~</a:t>
                      </a: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DC4D1"/>
                    </a:solidFill>
                  </a:tcPr>
                </a:tc>
                <a:tc>
                  <a:txBody>
                    <a:bodyPr/>
                    <a:lstStyle/>
                    <a:p>
                      <a:pPr algn="ctr"/>
                      <a:r>
                        <a:rPr lang="en-GB" sz="1600">
                          <a:solidFill>
                            <a:srgbClr val="3D2332"/>
                          </a:solidFill>
                          <a:effectLst/>
                          <a:latin typeface="Tahoma" panose="020B0604030504040204" pitchFamily="34" charset="0"/>
                          <a:ea typeface="Tahoma" panose="020B0604030504040204" pitchFamily="34" charset="0"/>
                          <a:cs typeface="Tahoma" panose="020B0604030504040204" pitchFamily="34" charset="0"/>
                        </a:rPr>
                        <a:t>Break for refreshments</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58977259"/>
                  </a:ext>
                </a:extLst>
              </a:tr>
              <a:tr h="598290">
                <a:tc>
                  <a:txBody>
                    <a:bodyPr/>
                    <a:lstStyle/>
                    <a:p>
                      <a:pPr algn="ctr"/>
                      <a:r>
                        <a:rPr lang="en-GB" sz="1600" b="1">
                          <a:solidFill>
                            <a:srgbClr val="3D2332"/>
                          </a:solidFill>
                          <a:effectLst/>
                          <a:latin typeface="Tahoma" panose="020B0604030504040204" pitchFamily="34" charset="0"/>
                          <a:ea typeface="Tahoma" panose="020B0604030504040204" pitchFamily="34" charset="0"/>
                          <a:cs typeface="Tahoma" panose="020B0604030504040204" pitchFamily="34" charset="0"/>
                        </a:rPr>
                        <a:t>Guest Speaker – Cyber-Crime, Ransomware and Sanctions.</a:t>
                      </a: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DC4D1"/>
                    </a:solidFill>
                  </a:tcPr>
                </a:tc>
                <a:tc>
                  <a:txBody>
                    <a:bodyPr/>
                    <a:lstStyle/>
                    <a:p>
                      <a:pPr algn="ctr"/>
                      <a:r>
                        <a:rPr lang="en-GB" sz="1600">
                          <a:solidFill>
                            <a:srgbClr val="3D2332"/>
                          </a:solidFill>
                          <a:effectLst/>
                          <a:latin typeface="Tahoma" panose="020B0604030504040204" pitchFamily="34" charset="0"/>
                          <a:ea typeface="Tahoma" panose="020B0604030504040204" pitchFamily="34" charset="0"/>
                          <a:cs typeface="Tahoma" panose="020B0604030504040204" pitchFamily="34" charset="0"/>
                        </a:rPr>
                        <a:t>Guest presentation on Cyber-Crime, Ransomware and Sanctions - Office of Cybersecurity.</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7943784"/>
                  </a:ext>
                </a:extLst>
              </a:tr>
              <a:tr h="598290">
                <a:tc>
                  <a:txBody>
                    <a:bodyPr/>
                    <a:lstStyle/>
                    <a:p>
                      <a:pPr algn="ctr"/>
                      <a:r>
                        <a:rPr lang="en-GB" sz="1600" b="1" dirty="0">
                          <a:solidFill>
                            <a:srgbClr val="3D2332"/>
                          </a:solidFill>
                          <a:effectLst/>
                          <a:latin typeface="Tahoma" panose="020B0604030504040204" pitchFamily="34" charset="0"/>
                          <a:ea typeface="Tahoma" panose="020B0604030504040204" pitchFamily="34" charset="0"/>
                          <a:cs typeface="Tahoma" panose="020B0604030504040204" pitchFamily="34" charset="0"/>
                        </a:rPr>
                        <a:t>Closing Statements</a:t>
                      </a: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DC4D1"/>
                    </a:solidFill>
                  </a:tcPr>
                </a:tc>
                <a:tc>
                  <a:txBody>
                    <a:bodyPr/>
                    <a:lstStyle/>
                    <a:p>
                      <a:pPr algn="ctr"/>
                      <a:r>
                        <a:rPr lang="en-GB" sz="1600" dirty="0">
                          <a:solidFill>
                            <a:srgbClr val="3D2332"/>
                          </a:solidFill>
                          <a:effectLst/>
                          <a:latin typeface="Tahoma" panose="020B0604030504040204" pitchFamily="34" charset="0"/>
                          <a:ea typeface="Tahoma" panose="020B0604030504040204" pitchFamily="34" charset="0"/>
                          <a:cs typeface="Tahoma" panose="020B0604030504040204" pitchFamily="34" charset="0"/>
                        </a:rPr>
                        <a:t>Closing Statements</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11031507"/>
                  </a:ext>
                </a:extLst>
              </a:tr>
            </a:tbl>
          </a:graphicData>
        </a:graphic>
      </p:graphicFrame>
    </p:spTree>
    <p:extLst>
      <p:ext uri="{BB962C8B-B14F-4D97-AF65-F5344CB8AC3E}">
        <p14:creationId xmlns:p14="http://schemas.microsoft.com/office/powerpoint/2010/main" val="1966380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8445" y="889934"/>
            <a:ext cx="4432419" cy="524141"/>
          </a:xfrm>
          <a:prstGeom prst="rect">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a:solidFill>
                  <a:schemeClr val="tx1"/>
                </a:solidFill>
              </a:rPr>
              <a:t>INTERNAL</a:t>
            </a:r>
          </a:p>
        </p:txBody>
      </p:sp>
      <p:sp>
        <p:nvSpPr>
          <p:cNvPr id="7" name="Rectangle 6"/>
          <p:cNvSpPr/>
          <p:nvPr/>
        </p:nvSpPr>
        <p:spPr>
          <a:xfrm>
            <a:off x="7037212" y="888352"/>
            <a:ext cx="4432419" cy="524141"/>
          </a:xfrm>
          <a:prstGeom prst="rect">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a:solidFill>
                  <a:schemeClr val="bg1"/>
                </a:solidFill>
              </a:rPr>
              <a:t>EXTERNAL</a:t>
            </a:r>
            <a:r>
              <a:rPr lang="en-GB" sz="2667" dirty="0">
                <a:solidFill>
                  <a:schemeClr val="tx1"/>
                </a:solidFill>
              </a:rPr>
              <a:t> </a:t>
            </a:r>
          </a:p>
        </p:txBody>
      </p:sp>
      <p:sp>
        <p:nvSpPr>
          <p:cNvPr id="4" name="TextBox 3">
            <a:extLst>
              <a:ext uri="{FF2B5EF4-FFF2-40B4-BE49-F238E27FC236}">
                <a16:creationId xmlns:a16="http://schemas.microsoft.com/office/drawing/2014/main" id="{5898D7F8-0238-7E5E-838F-683B3DFB6D30}"/>
              </a:ext>
            </a:extLst>
          </p:cNvPr>
          <p:cNvSpPr txBox="1"/>
          <p:nvPr/>
        </p:nvSpPr>
        <p:spPr>
          <a:xfrm>
            <a:off x="0" y="80053"/>
            <a:ext cx="12192000" cy="584775"/>
          </a:xfrm>
          <a:prstGeom prst="rect">
            <a:avLst/>
          </a:prstGeom>
          <a:noFill/>
        </p:spPr>
        <p:txBody>
          <a:bodyPr wrap="square">
            <a:spAutoFit/>
          </a:bodyPr>
          <a:lstStyle/>
          <a:p>
            <a:pPr algn="ctr"/>
            <a:r>
              <a:rPr lang="en-GB" sz="3200" b="1" dirty="0">
                <a:solidFill>
                  <a:srgbClr val="7E6C77"/>
                </a:solidFill>
              </a:rPr>
              <a:t>SUSPICIOUS ACTIVITY REPORTS - TERRESTRIAL</a:t>
            </a:r>
          </a:p>
        </p:txBody>
      </p:sp>
      <p:grpSp>
        <p:nvGrpSpPr>
          <p:cNvPr id="3" name="Group 2">
            <a:extLst>
              <a:ext uri="{FF2B5EF4-FFF2-40B4-BE49-F238E27FC236}">
                <a16:creationId xmlns:a16="http://schemas.microsoft.com/office/drawing/2014/main" id="{47C4888D-B4A8-B274-5327-35D8D83CE46B}"/>
              </a:ext>
            </a:extLst>
          </p:cNvPr>
          <p:cNvGrpSpPr/>
          <p:nvPr/>
        </p:nvGrpSpPr>
        <p:grpSpPr>
          <a:xfrm>
            <a:off x="2235019" y="2147006"/>
            <a:ext cx="7495976" cy="3329297"/>
            <a:chOff x="1698315" y="2153724"/>
            <a:chExt cx="5621982" cy="2496973"/>
          </a:xfrm>
        </p:grpSpPr>
        <p:cxnSp>
          <p:nvCxnSpPr>
            <p:cNvPr id="13" name="Straight Connector 12">
              <a:extLst>
                <a:ext uri="{FF2B5EF4-FFF2-40B4-BE49-F238E27FC236}">
                  <a16:creationId xmlns:a16="http://schemas.microsoft.com/office/drawing/2014/main" id="{FDE75E89-BC02-3094-1869-27EFCC20DD9D}"/>
                </a:ext>
              </a:extLst>
            </p:cNvPr>
            <p:cNvCxnSpPr/>
            <p:nvPr/>
          </p:nvCxnSpPr>
          <p:spPr>
            <a:xfrm>
              <a:off x="2208319" y="2384460"/>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9B24E4-5262-8429-629B-570A7C0D04B1}"/>
                </a:ext>
              </a:extLst>
            </p:cNvPr>
            <p:cNvCxnSpPr/>
            <p:nvPr/>
          </p:nvCxnSpPr>
          <p:spPr>
            <a:xfrm>
              <a:off x="2208319" y="3083880"/>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EDE7D2-0A8C-1FAE-6F69-E883D7EEA994}"/>
                </a:ext>
              </a:extLst>
            </p:cNvPr>
            <p:cNvCxnSpPr/>
            <p:nvPr/>
          </p:nvCxnSpPr>
          <p:spPr>
            <a:xfrm>
              <a:off x="2208318" y="3748359"/>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B19838-D680-BB77-9397-7B6B03C7337F}"/>
                </a:ext>
              </a:extLst>
            </p:cNvPr>
            <p:cNvCxnSpPr/>
            <p:nvPr/>
          </p:nvCxnSpPr>
          <p:spPr>
            <a:xfrm>
              <a:off x="2208318" y="4419960"/>
              <a:ext cx="48540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3382129-1A5D-6F58-6F30-41D114F86D6A}"/>
                </a:ext>
              </a:extLst>
            </p:cNvPr>
            <p:cNvSpPr/>
            <p:nvPr/>
          </p:nvSpPr>
          <p:spPr>
            <a:xfrm>
              <a:off x="3354880" y="2153724"/>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Q1 2024</a:t>
              </a:r>
            </a:p>
          </p:txBody>
        </p:sp>
        <p:sp>
          <p:nvSpPr>
            <p:cNvPr id="19" name="Rectangle 18">
              <a:extLst>
                <a:ext uri="{FF2B5EF4-FFF2-40B4-BE49-F238E27FC236}">
                  <a16:creationId xmlns:a16="http://schemas.microsoft.com/office/drawing/2014/main" id="{C2BCFDF3-59B0-BE71-B08D-6047A265497D}"/>
                </a:ext>
              </a:extLst>
            </p:cNvPr>
            <p:cNvSpPr/>
            <p:nvPr/>
          </p:nvSpPr>
          <p:spPr>
            <a:xfrm>
              <a:off x="3354880" y="2846022"/>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Q2 2024</a:t>
              </a:r>
            </a:p>
          </p:txBody>
        </p:sp>
        <p:sp>
          <p:nvSpPr>
            <p:cNvPr id="21" name="Rectangle 20">
              <a:extLst>
                <a:ext uri="{FF2B5EF4-FFF2-40B4-BE49-F238E27FC236}">
                  <a16:creationId xmlns:a16="http://schemas.microsoft.com/office/drawing/2014/main" id="{9A5EC946-3876-AD54-9E26-E979FC79E717}"/>
                </a:ext>
              </a:extLst>
            </p:cNvPr>
            <p:cNvSpPr/>
            <p:nvPr/>
          </p:nvSpPr>
          <p:spPr>
            <a:xfrm>
              <a:off x="3354880" y="3517623"/>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Q3 2024</a:t>
              </a:r>
            </a:p>
          </p:txBody>
        </p:sp>
        <p:sp>
          <p:nvSpPr>
            <p:cNvPr id="22" name="Rectangle 21">
              <a:extLst>
                <a:ext uri="{FF2B5EF4-FFF2-40B4-BE49-F238E27FC236}">
                  <a16:creationId xmlns:a16="http://schemas.microsoft.com/office/drawing/2014/main" id="{1651F365-7423-4F53-3D84-9C2356BF0E6D}"/>
                </a:ext>
              </a:extLst>
            </p:cNvPr>
            <p:cNvSpPr/>
            <p:nvPr/>
          </p:nvSpPr>
          <p:spPr>
            <a:xfrm>
              <a:off x="3354880" y="4189224"/>
              <a:ext cx="2324456" cy="461473"/>
            </a:xfrm>
            <a:prstGeom prst="rect">
              <a:avLst/>
            </a:prstGeom>
            <a:solidFill>
              <a:schemeClr val="bg1">
                <a:lumMod val="95000"/>
              </a:schemeClr>
            </a:solidFill>
            <a:ln>
              <a:solidFill>
                <a:srgbClr val="7E6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Q4 2024</a:t>
              </a:r>
            </a:p>
          </p:txBody>
        </p:sp>
        <p:sp>
          <p:nvSpPr>
            <p:cNvPr id="23" name="Oval 22">
              <a:extLst>
                <a:ext uri="{FF2B5EF4-FFF2-40B4-BE49-F238E27FC236}">
                  <a16:creationId xmlns:a16="http://schemas.microsoft.com/office/drawing/2014/main" id="{C04AA247-E0E1-BD06-1EF6-AB7B3994D872}"/>
                </a:ext>
              </a:extLst>
            </p:cNvPr>
            <p:cNvSpPr/>
            <p:nvPr/>
          </p:nvSpPr>
          <p:spPr>
            <a:xfrm>
              <a:off x="1704118" y="2193423"/>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0</a:t>
              </a:r>
            </a:p>
          </p:txBody>
        </p:sp>
        <p:sp>
          <p:nvSpPr>
            <p:cNvPr id="24" name="Oval 23">
              <a:extLst>
                <a:ext uri="{FF2B5EF4-FFF2-40B4-BE49-F238E27FC236}">
                  <a16:creationId xmlns:a16="http://schemas.microsoft.com/office/drawing/2014/main" id="{86283F78-E636-3291-ABBB-830AEA28F129}"/>
                </a:ext>
              </a:extLst>
            </p:cNvPr>
            <p:cNvSpPr/>
            <p:nvPr/>
          </p:nvSpPr>
          <p:spPr>
            <a:xfrm>
              <a:off x="1698315" y="2901723"/>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0</a:t>
              </a:r>
            </a:p>
          </p:txBody>
        </p:sp>
        <p:sp>
          <p:nvSpPr>
            <p:cNvPr id="25" name="Oval 24">
              <a:extLst>
                <a:ext uri="{FF2B5EF4-FFF2-40B4-BE49-F238E27FC236}">
                  <a16:creationId xmlns:a16="http://schemas.microsoft.com/office/drawing/2014/main" id="{0BAA402A-FDBC-9AFE-63F5-65481BB9370E}"/>
                </a:ext>
              </a:extLst>
            </p:cNvPr>
            <p:cNvSpPr/>
            <p:nvPr/>
          </p:nvSpPr>
          <p:spPr>
            <a:xfrm>
              <a:off x="1704116" y="3564444"/>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0</a:t>
              </a:r>
            </a:p>
          </p:txBody>
        </p:sp>
        <p:sp>
          <p:nvSpPr>
            <p:cNvPr id="26" name="Oval 25">
              <a:extLst>
                <a:ext uri="{FF2B5EF4-FFF2-40B4-BE49-F238E27FC236}">
                  <a16:creationId xmlns:a16="http://schemas.microsoft.com/office/drawing/2014/main" id="{725750B2-713E-ACC3-4AE6-B013F426F541}"/>
                </a:ext>
              </a:extLst>
            </p:cNvPr>
            <p:cNvSpPr/>
            <p:nvPr/>
          </p:nvSpPr>
          <p:spPr>
            <a:xfrm>
              <a:off x="1698315" y="4220635"/>
              <a:ext cx="700756" cy="382073"/>
            </a:xfrm>
            <a:prstGeom prst="ellipse">
              <a:avLst/>
            </a:prstGeom>
            <a:solidFill>
              <a:srgbClr val="D6C1CF"/>
            </a:solidFill>
            <a:ln>
              <a:solidFill>
                <a:srgbClr val="7D5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0</a:t>
              </a:r>
            </a:p>
          </p:txBody>
        </p:sp>
        <p:sp>
          <p:nvSpPr>
            <p:cNvPr id="27" name="Oval 26">
              <a:extLst>
                <a:ext uri="{FF2B5EF4-FFF2-40B4-BE49-F238E27FC236}">
                  <a16:creationId xmlns:a16="http://schemas.microsoft.com/office/drawing/2014/main" id="{A4F52419-EBF3-3CB7-1C95-660F152867B5}"/>
                </a:ext>
              </a:extLst>
            </p:cNvPr>
            <p:cNvSpPr/>
            <p:nvPr/>
          </p:nvSpPr>
          <p:spPr>
            <a:xfrm>
              <a:off x="6619541" y="2207730"/>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0</a:t>
              </a:r>
            </a:p>
          </p:txBody>
        </p:sp>
        <p:sp>
          <p:nvSpPr>
            <p:cNvPr id="28" name="Oval 27">
              <a:extLst>
                <a:ext uri="{FF2B5EF4-FFF2-40B4-BE49-F238E27FC236}">
                  <a16:creationId xmlns:a16="http://schemas.microsoft.com/office/drawing/2014/main" id="{00369B26-91BB-F578-DCE5-766E9FD339EF}"/>
                </a:ext>
              </a:extLst>
            </p:cNvPr>
            <p:cNvSpPr/>
            <p:nvPr/>
          </p:nvSpPr>
          <p:spPr>
            <a:xfrm>
              <a:off x="6619541" y="2901723"/>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0</a:t>
              </a:r>
            </a:p>
          </p:txBody>
        </p:sp>
        <p:sp>
          <p:nvSpPr>
            <p:cNvPr id="29" name="Oval 28">
              <a:extLst>
                <a:ext uri="{FF2B5EF4-FFF2-40B4-BE49-F238E27FC236}">
                  <a16:creationId xmlns:a16="http://schemas.microsoft.com/office/drawing/2014/main" id="{19FD7659-719F-08C8-7290-5BF234049963}"/>
                </a:ext>
              </a:extLst>
            </p:cNvPr>
            <p:cNvSpPr/>
            <p:nvPr/>
          </p:nvSpPr>
          <p:spPr>
            <a:xfrm>
              <a:off x="6619541" y="3553794"/>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0</a:t>
              </a:r>
            </a:p>
          </p:txBody>
        </p:sp>
        <p:sp>
          <p:nvSpPr>
            <p:cNvPr id="30" name="Oval 29">
              <a:extLst>
                <a:ext uri="{FF2B5EF4-FFF2-40B4-BE49-F238E27FC236}">
                  <a16:creationId xmlns:a16="http://schemas.microsoft.com/office/drawing/2014/main" id="{D36C3802-DE8C-C6FC-BFC2-BDC96E4AADF0}"/>
                </a:ext>
              </a:extLst>
            </p:cNvPr>
            <p:cNvSpPr/>
            <p:nvPr/>
          </p:nvSpPr>
          <p:spPr>
            <a:xfrm>
              <a:off x="6619541" y="4228923"/>
              <a:ext cx="700756" cy="382073"/>
            </a:xfrm>
            <a:prstGeom prst="ellipse">
              <a:avLst/>
            </a:prstGeom>
            <a:solidFill>
              <a:srgbClr val="7D536F"/>
            </a:solidFill>
            <a:ln>
              <a:solidFill>
                <a:srgbClr val="D6C1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Tree>
    <p:extLst>
      <p:ext uri="{BB962C8B-B14F-4D97-AF65-F5344CB8AC3E}">
        <p14:creationId xmlns:p14="http://schemas.microsoft.com/office/powerpoint/2010/main" val="5241958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apping hands with solid fill">
            <a:extLst>
              <a:ext uri="{FF2B5EF4-FFF2-40B4-BE49-F238E27FC236}">
                <a16:creationId xmlns:a16="http://schemas.microsoft.com/office/drawing/2014/main" id="{970A38A6-01F4-1CF7-61D6-9BFA8CA866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212" y="-217357"/>
            <a:ext cx="7075357" cy="7075357"/>
          </a:xfrm>
          <a:prstGeom prst="rect">
            <a:avLst/>
          </a:prstGeom>
        </p:spPr>
      </p:pic>
      <p:sp>
        <p:nvSpPr>
          <p:cNvPr id="2" name="TextBox 1">
            <a:extLst>
              <a:ext uri="{FF2B5EF4-FFF2-40B4-BE49-F238E27FC236}">
                <a16:creationId xmlns:a16="http://schemas.microsoft.com/office/drawing/2014/main" id="{A0582DC2-8DD6-DD8C-6F2A-1A5548D51EE0}"/>
              </a:ext>
            </a:extLst>
          </p:cNvPr>
          <p:cNvSpPr txBox="1"/>
          <p:nvPr/>
        </p:nvSpPr>
        <p:spPr>
          <a:xfrm>
            <a:off x="819463" y="2808768"/>
            <a:ext cx="10752944" cy="913007"/>
          </a:xfrm>
          <a:prstGeom prst="rect">
            <a:avLst/>
          </a:prstGeom>
          <a:noFill/>
        </p:spPr>
        <p:txBody>
          <a:bodyPr wrap="square" rtlCol="0">
            <a:spAutoFit/>
          </a:bodyPr>
          <a:lstStyle/>
          <a:p>
            <a:r>
              <a:rPr lang="en-GB" sz="5333" dirty="0">
                <a:latin typeface="Tahoma" panose="020B0604030504040204" pitchFamily="34" charset="0"/>
                <a:ea typeface="Tahoma" panose="020B0604030504040204" pitchFamily="34" charset="0"/>
                <a:cs typeface="Tahoma" panose="020B0604030504040204" pitchFamily="34" charset="0"/>
              </a:rPr>
              <a:t>“Encourage staff to submit SARs”</a:t>
            </a:r>
          </a:p>
        </p:txBody>
      </p:sp>
    </p:spTree>
    <p:extLst>
      <p:ext uri="{BB962C8B-B14F-4D97-AF65-F5344CB8AC3E}">
        <p14:creationId xmlns:p14="http://schemas.microsoft.com/office/powerpoint/2010/main" val="1163216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Folder Search with solid fill">
            <a:extLst>
              <a:ext uri="{FF2B5EF4-FFF2-40B4-BE49-F238E27FC236}">
                <a16:creationId xmlns:a16="http://schemas.microsoft.com/office/drawing/2014/main" id="{7DA7467E-B9F0-D17F-C8F0-59587B077E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699" y="984249"/>
            <a:ext cx="4889499" cy="4889499"/>
          </a:xfrm>
          <a:prstGeom prst="rect">
            <a:avLst/>
          </a:prstGeom>
        </p:spPr>
      </p:pic>
      <p:sp>
        <p:nvSpPr>
          <p:cNvPr id="8" name="TextBox 7">
            <a:extLst>
              <a:ext uri="{FF2B5EF4-FFF2-40B4-BE49-F238E27FC236}">
                <a16:creationId xmlns:a16="http://schemas.microsoft.com/office/drawing/2014/main" id="{8E9EC064-3591-1464-D470-4C97CDFDE444}"/>
              </a:ext>
            </a:extLst>
          </p:cNvPr>
          <p:cNvSpPr txBox="1"/>
          <p:nvPr/>
        </p:nvSpPr>
        <p:spPr>
          <a:xfrm>
            <a:off x="4267200" y="2444113"/>
            <a:ext cx="7924800" cy="2677656"/>
          </a:xfrm>
          <a:prstGeom prst="rect">
            <a:avLst/>
          </a:prstGeom>
          <a:noFill/>
        </p:spPr>
        <p:txBody>
          <a:bodyPr wrap="square" rtlCol="0">
            <a:spAutoFit/>
          </a:bodyPr>
          <a:lstStyle/>
          <a:p>
            <a:pPr marL="380990" indent="-38099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A manipulated passport was identified by the Inspectorate.</a:t>
            </a:r>
          </a:p>
          <a:p>
            <a:pPr marL="380990" indent="-38099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Documents were reviewed by the AML/CFT Compliance Officer. </a:t>
            </a:r>
          </a:p>
          <a:p>
            <a:pPr marL="380990" indent="-38099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MLRO was unaware of this.</a:t>
            </a:r>
          </a:p>
          <a:p>
            <a:pPr marL="380990" indent="-38099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Disclosure not submitted upon learning document was fraudulent. </a:t>
            </a:r>
          </a:p>
        </p:txBody>
      </p:sp>
      <p:sp>
        <p:nvSpPr>
          <p:cNvPr id="9" name="TextBox 8">
            <a:extLst>
              <a:ext uri="{FF2B5EF4-FFF2-40B4-BE49-F238E27FC236}">
                <a16:creationId xmlns:a16="http://schemas.microsoft.com/office/drawing/2014/main" id="{805319B0-2921-7D8C-3195-FF05EAB00CBC}"/>
              </a:ext>
            </a:extLst>
          </p:cNvPr>
          <p:cNvSpPr txBox="1"/>
          <p:nvPr/>
        </p:nvSpPr>
        <p:spPr>
          <a:xfrm>
            <a:off x="0" y="94140"/>
            <a:ext cx="12192000" cy="748988"/>
          </a:xfrm>
          <a:prstGeom prst="rect">
            <a:avLst/>
          </a:prstGeom>
          <a:noFill/>
        </p:spPr>
        <p:txBody>
          <a:bodyPr wrap="square">
            <a:spAutoFit/>
          </a:bodyPr>
          <a:lstStyle/>
          <a:p>
            <a:pPr algn="ctr"/>
            <a:r>
              <a:rPr lang="en-GB" sz="4267" b="1" dirty="0">
                <a:solidFill>
                  <a:srgbClr val="7E6C77"/>
                </a:solidFill>
              </a:rPr>
              <a:t>CASE STUDY: B2B </a:t>
            </a:r>
          </a:p>
        </p:txBody>
      </p:sp>
    </p:spTree>
    <p:extLst>
      <p:ext uri="{BB962C8B-B14F-4D97-AF65-F5344CB8AC3E}">
        <p14:creationId xmlns:p14="http://schemas.microsoft.com/office/powerpoint/2010/main" val="241909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0ABA95-A554-124F-39BA-5A619981BEAE}"/>
              </a:ext>
            </a:extLst>
          </p:cNvPr>
          <p:cNvSpPr txBox="1"/>
          <p:nvPr/>
        </p:nvSpPr>
        <p:spPr>
          <a:xfrm>
            <a:off x="0" y="71096"/>
            <a:ext cx="12192000" cy="748988"/>
          </a:xfrm>
          <a:prstGeom prst="rect">
            <a:avLst/>
          </a:prstGeom>
          <a:noFill/>
        </p:spPr>
        <p:txBody>
          <a:bodyPr wrap="square">
            <a:spAutoFit/>
          </a:bodyPr>
          <a:lstStyle/>
          <a:p>
            <a:pPr algn="ctr"/>
            <a:r>
              <a:rPr lang="en-GB" sz="4267" b="1" dirty="0">
                <a:solidFill>
                  <a:srgbClr val="7E6C77"/>
                </a:solidFill>
              </a:rPr>
              <a:t>SAR REGISTERS</a:t>
            </a:r>
          </a:p>
        </p:txBody>
      </p:sp>
      <p:sp>
        <p:nvSpPr>
          <p:cNvPr id="9" name="TextBox 8">
            <a:extLst>
              <a:ext uri="{FF2B5EF4-FFF2-40B4-BE49-F238E27FC236}">
                <a16:creationId xmlns:a16="http://schemas.microsoft.com/office/drawing/2014/main" id="{6EA99CF8-BAEC-2745-CF93-203F3EDB8098}"/>
              </a:ext>
            </a:extLst>
          </p:cNvPr>
          <p:cNvSpPr txBox="1"/>
          <p:nvPr/>
        </p:nvSpPr>
        <p:spPr>
          <a:xfrm>
            <a:off x="1169212" y="1673209"/>
            <a:ext cx="10987011" cy="4196662"/>
          </a:xfrm>
          <a:prstGeom prst="rect">
            <a:avLst/>
          </a:prstGeom>
          <a:noFill/>
        </p:spPr>
        <p:txBody>
          <a:bodyPr wrap="square">
            <a:spAutoFit/>
          </a:bodyPr>
          <a:lstStyle/>
          <a:p>
            <a:pPr marL="135463">
              <a:buSzPts val="2000"/>
            </a:pPr>
            <a:r>
              <a:rPr lang="en-GB" sz="2667" dirty="0">
                <a:latin typeface="Tahoma" panose="020B0604030504040204" pitchFamily="34" charset="0"/>
                <a:ea typeface="Tahoma" panose="020B0604030504040204" pitchFamily="34" charset="0"/>
                <a:cs typeface="Tahoma" panose="020B0604030504040204" pitchFamily="34" charset="0"/>
                <a:sym typeface="Work Sans Regular"/>
              </a:rPr>
              <a:t>The Code requires 3 registers to be in place.</a:t>
            </a:r>
          </a:p>
          <a:p>
            <a:pPr marL="135463">
              <a:buSzPts val="2000"/>
            </a:pPr>
            <a:endParaRPr lang="en-GB" sz="2667" dirty="0">
              <a:latin typeface="Tahoma" panose="020B0604030504040204" pitchFamily="34" charset="0"/>
              <a:ea typeface="Tahoma" panose="020B0604030504040204" pitchFamily="34" charset="0"/>
              <a:cs typeface="Tahoma" panose="020B0604030504040204" pitchFamily="34" charset="0"/>
              <a:sym typeface="Work Sans Regular"/>
            </a:endParaRPr>
          </a:p>
          <a:p>
            <a:pPr marL="135463">
              <a:buSzPts val="2000"/>
            </a:pPr>
            <a:endParaRPr lang="en-GB" sz="2667" dirty="0">
              <a:latin typeface="Tahoma" panose="020B0604030504040204" pitchFamily="34" charset="0"/>
              <a:ea typeface="Tahoma" panose="020B0604030504040204" pitchFamily="34" charset="0"/>
              <a:cs typeface="Tahoma" panose="020B0604030504040204" pitchFamily="34" charset="0"/>
              <a:sym typeface="Work Sans Regular"/>
            </a:endParaRPr>
          </a:p>
          <a:p>
            <a:pPr marL="135463">
              <a:buSzPts val="2000"/>
            </a:pPr>
            <a:r>
              <a:rPr lang="en-GB" sz="2667" dirty="0">
                <a:latin typeface="Tahoma" panose="020B0604030504040204" pitchFamily="34" charset="0"/>
                <a:ea typeface="Tahoma" panose="020B0604030504040204" pitchFamily="34" charset="0"/>
                <a:cs typeface="Tahoma" panose="020B0604030504040204" pitchFamily="34" charset="0"/>
                <a:sym typeface="Work Sans Regular"/>
              </a:rPr>
              <a:t>Registers must be demonstrated during an AML/CFT inspection.</a:t>
            </a:r>
          </a:p>
          <a:p>
            <a:pPr marL="135463">
              <a:buSzPts val="2000"/>
            </a:pPr>
            <a:endParaRPr lang="en-GB" sz="2667" dirty="0">
              <a:latin typeface="Tahoma" panose="020B0604030504040204" pitchFamily="34" charset="0"/>
              <a:ea typeface="Tahoma" panose="020B0604030504040204" pitchFamily="34" charset="0"/>
              <a:cs typeface="Tahoma" panose="020B0604030504040204" pitchFamily="34" charset="0"/>
              <a:sym typeface="Work Sans Regular"/>
            </a:endParaRPr>
          </a:p>
          <a:p>
            <a:pPr marL="135463">
              <a:buSzPts val="2000"/>
            </a:pPr>
            <a:endParaRPr lang="en-GB" sz="2667" dirty="0">
              <a:latin typeface="Tahoma" panose="020B0604030504040204" pitchFamily="34" charset="0"/>
              <a:ea typeface="Tahoma" panose="020B0604030504040204" pitchFamily="34" charset="0"/>
              <a:cs typeface="Tahoma" panose="020B0604030504040204" pitchFamily="34" charset="0"/>
              <a:sym typeface="Work Sans Regular"/>
            </a:endParaRPr>
          </a:p>
          <a:p>
            <a:pPr marL="135463">
              <a:buSzPts val="2000"/>
            </a:pPr>
            <a:r>
              <a:rPr lang="en-GB" sz="2667" dirty="0">
                <a:latin typeface="Tahoma" panose="020B0604030504040204" pitchFamily="34" charset="0"/>
                <a:ea typeface="Tahoma" panose="020B0604030504040204" pitchFamily="34" charset="0"/>
                <a:cs typeface="Tahoma" panose="020B0604030504040204" pitchFamily="34" charset="0"/>
                <a:sym typeface="Work Sans Regular"/>
              </a:rPr>
              <a:t>The Code requires you to record specific information on your registers. </a:t>
            </a:r>
          </a:p>
          <a:p>
            <a:pPr marL="135463">
              <a:buSzPts val="2000"/>
            </a:pPr>
            <a:endParaRPr lang="en-GB" sz="2667" dirty="0">
              <a:latin typeface="Tahoma" panose="020B0604030504040204" pitchFamily="34" charset="0"/>
              <a:ea typeface="Tahoma" panose="020B0604030504040204" pitchFamily="34" charset="0"/>
              <a:cs typeface="Tahoma" panose="020B0604030504040204" pitchFamily="34" charset="0"/>
              <a:sym typeface="Work Sans Regular"/>
            </a:endParaRPr>
          </a:p>
          <a:p>
            <a:pPr marL="135463">
              <a:buSzPts val="2000"/>
            </a:pPr>
            <a:endParaRPr lang="en-GB" sz="2667" dirty="0">
              <a:latin typeface="Tahoma" panose="020B0604030504040204" pitchFamily="34" charset="0"/>
              <a:ea typeface="Tahoma" panose="020B0604030504040204" pitchFamily="34" charset="0"/>
              <a:cs typeface="Tahoma" panose="020B0604030504040204" pitchFamily="34" charset="0"/>
              <a:sym typeface="Work Sans Regular"/>
            </a:endParaRPr>
          </a:p>
          <a:p>
            <a:pPr marL="135463">
              <a:buSzPts val="2000"/>
            </a:pPr>
            <a:r>
              <a:rPr lang="en-GB" sz="2667" dirty="0">
                <a:latin typeface="Tahoma" panose="020B0604030504040204" pitchFamily="34" charset="0"/>
                <a:ea typeface="Tahoma" panose="020B0604030504040204" pitchFamily="34" charset="0"/>
                <a:cs typeface="Tahoma" panose="020B0604030504040204" pitchFamily="34" charset="0"/>
                <a:sym typeface="Work Sans Regular"/>
              </a:rPr>
              <a:t>Registers should match your Quarterly Returns.</a:t>
            </a:r>
          </a:p>
        </p:txBody>
      </p:sp>
      <p:pic>
        <p:nvPicPr>
          <p:cNvPr id="13" name="Graphic 12" descr="Badge 3 outline">
            <a:extLst>
              <a:ext uri="{FF2B5EF4-FFF2-40B4-BE49-F238E27FC236}">
                <a16:creationId xmlns:a16="http://schemas.microsoft.com/office/drawing/2014/main" id="{81BE9EE8-550F-0460-83B4-C00FF89C34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421" y="1599325"/>
            <a:ext cx="779700" cy="779700"/>
          </a:xfrm>
          <a:prstGeom prst="rect">
            <a:avLst/>
          </a:prstGeom>
        </p:spPr>
      </p:pic>
      <p:pic>
        <p:nvPicPr>
          <p:cNvPr id="15" name="Graphic 14" descr="Bar chart outline">
            <a:extLst>
              <a:ext uri="{FF2B5EF4-FFF2-40B4-BE49-F238E27FC236}">
                <a16:creationId xmlns:a16="http://schemas.microsoft.com/office/drawing/2014/main" id="{A85A2586-5B47-D686-AEBA-AE1F035B64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4235" y="4988403"/>
            <a:ext cx="911604" cy="911604"/>
          </a:xfrm>
          <a:prstGeom prst="rect">
            <a:avLst/>
          </a:prstGeom>
        </p:spPr>
      </p:pic>
      <p:pic>
        <p:nvPicPr>
          <p:cNvPr id="17" name="Graphic 16" descr="CheckList outline">
            <a:extLst>
              <a:ext uri="{FF2B5EF4-FFF2-40B4-BE49-F238E27FC236}">
                <a16:creationId xmlns:a16="http://schemas.microsoft.com/office/drawing/2014/main" id="{2C5396E3-D4C2-F4E6-98F0-AB9FFC7FFA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605" y="3800398"/>
            <a:ext cx="866863" cy="866863"/>
          </a:xfrm>
          <a:prstGeom prst="rect">
            <a:avLst/>
          </a:prstGeom>
        </p:spPr>
      </p:pic>
      <p:pic>
        <p:nvPicPr>
          <p:cNvPr id="19" name="Graphic 18" descr="Pen outline">
            <a:extLst>
              <a:ext uri="{FF2B5EF4-FFF2-40B4-BE49-F238E27FC236}">
                <a16:creationId xmlns:a16="http://schemas.microsoft.com/office/drawing/2014/main" id="{E2C667C7-DB7F-1F0A-C572-A621247515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188" y="2790231"/>
            <a:ext cx="689024" cy="689024"/>
          </a:xfrm>
          <a:prstGeom prst="rect">
            <a:avLst/>
          </a:prstGeom>
        </p:spPr>
      </p:pic>
    </p:spTree>
    <p:extLst>
      <p:ext uri="{BB962C8B-B14F-4D97-AF65-F5344CB8AC3E}">
        <p14:creationId xmlns:p14="http://schemas.microsoft.com/office/powerpoint/2010/main" val="1785816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F45ACE-674F-B00E-2EA2-D5FE6F89895A}"/>
              </a:ext>
            </a:extLst>
          </p:cNvPr>
          <p:cNvSpPr txBox="1"/>
          <p:nvPr/>
        </p:nvSpPr>
        <p:spPr>
          <a:xfrm>
            <a:off x="0" y="71096"/>
            <a:ext cx="12192000" cy="748988"/>
          </a:xfrm>
          <a:prstGeom prst="rect">
            <a:avLst/>
          </a:prstGeom>
          <a:noFill/>
        </p:spPr>
        <p:txBody>
          <a:bodyPr wrap="square">
            <a:spAutoFit/>
          </a:bodyPr>
          <a:lstStyle/>
          <a:p>
            <a:pPr algn="ctr"/>
            <a:r>
              <a:rPr lang="en-GB" sz="4267" b="1" dirty="0">
                <a:solidFill>
                  <a:srgbClr val="7E6C77"/>
                </a:solidFill>
              </a:rPr>
              <a:t>FIU FEEDBACK</a:t>
            </a:r>
          </a:p>
        </p:txBody>
      </p:sp>
      <p:sp>
        <p:nvSpPr>
          <p:cNvPr id="6" name="TextBox 5">
            <a:extLst>
              <a:ext uri="{FF2B5EF4-FFF2-40B4-BE49-F238E27FC236}">
                <a16:creationId xmlns:a16="http://schemas.microsoft.com/office/drawing/2014/main" id="{B1176F4B-8ECA-A8A4-77D4-50D6A5BDCF54}"/>
              </a:ext>
            </a:extLst>
          </p:cNvPr>
          <p:cNvSpPr txBox="1"/>
          <p:nvPr/>
        </p:nvSpPr>
        <p:spPr>
          <a:xfrm>
            <a:off x="268448" y="1356638"/>
            <a:ext cx="11655104" cy="4114844"/>
          </a:xfrm>
          <a:prstGeom prst="rect">
            <a:avLst/>
          </a:prstGeom>
          <a:noFill/>
        </p:spPr>
        <p:txBody>
          <a:bodyPr wrap="square">
            <a:spAutoFit/>
          </a:bodyPr>
          <a:lstStyle/>
          <a:p>
            <a:pPr marL="457189" indent="-457189">
              <a:buFont typeface="Symbol" panose="05050102010706020507" pitchFamily="18" charset="2"/>
              <a:buChar char=""/>
            </a:pPr>
            <a:r>
              <a:rPr lang="en-GB" sz="1867" dirty="0">
                <a:latin typeface="Tahoma" panose="020B0604030504040204" pitchFamily="34" charset="0"/>
                <a:ea typeface="Tahoma" panose="020B0604030504040204" pitchFamily="34" charset="0"/>
                <a:cs typeface="Tahoma" panose="020B0604030504040204" pitchFamily="34" charset="0"/>
              </a:rPr>
              <a:t>Make sure that the relationship between your business and the subjects of the disclosure is clearly defined at the start of the disclosure.</a:t>
            </a:r>
          </a:p>
          <a:p>
            <a:pPr lvl="0"/>
            <a:endParaRPr lang="en-GB" sz="1867" dirty="0">
              <a:latin typeface="Tahoma" panose="020B0604030504040204" pitchFamily="34" charset="0"/>
              <a:ea typeface="Tahoma" panose="020B0604030504040204" pitchFamily="34" charset="0"/>
              <a:cs typeface="Tahoma" panose="020B0604030504040204" pitchFamily="34" charset="0"/>
            </a:endParaRPr>
          </a:p>
          <a:p>
            <a:pPr marL="457189" indent="-457189">
              <a:buFont typeface="Symbol" panose="05050102010706020507" pitchFamily="18" charset="2"/>
              <a:buChar char=""/>
            </a:pPr>
            <a:r>
              <a:rPr lang="en-GB" sz="1867" dirty="0">
                <a:latin typeface="Tahoma" panose="020B0604030504040204" pitchFamily="34" charset="0"/>
                <a:ea typeface="Tahoma" panose="020B0604030504040204" pitchFamily="34" charset="0"/>
                <a:cs typeface="Tahoma" panose="020B0604030504040204" pitchFamily="34" charset="0"/>
              </a:rPr>
              <a:t>Make sure you clearly state your suspicion. </a:t>
            </a:r>
          </a:p>
          <a:p>
            <a:pPr lvl="0"/>
            <a:endParaRPr lang="en-GB" sz="1867" dirty="0">
              <a:latin typeface="Tahoma" panose="020B0604030504040204" pitchFamily="34" charset="0"/>
              <a:ea typeface="Tahoma" panose="020B0604030504040204" pitchFamily="34" charset="0"/>
              <a:cs typeface="Tahoma" panose="020B0604030504040204" pitchFamily="34" charset="0"/>
            </a:endParaRPr>
          </a:p>
          <a:p>
            <a:pPr marL="457189" indent="-457189">
              <a:buFont typeface="Symbol" panose="05050102010706020507" pitchFamily="18" charset="2"/>
              <a:buChar char=""/>
            </a:pPr>
            <a:r>
              <a:rPr lang="en-GB" sz="1867" dirty="0">
                <a:latin typeface="Tahoma" panose="020B0604030504040204" pitchFamily="34" charset="0"/>
                <a:ea typeface="Tahoma" panose="020B0604030504040204" pitchFamily="34" charset="0"/>
                <a:cs typeface="Tahoma" panose="020B0604030504040204" pitchFamily="34" charset="0"/>
              </a:rPr>
              <a:t>Make sure that where the “Dual-reported” legislation option is used, you have clearly stated the jurisdiction to which the dual-report has been made. </a:t>
            </a:r>
          </a:p>
          <a:p>
            <a:pPr lvl="0"/>
            <a:endParaRPr lang="en-GB" sz="1867" dirty="0">
              <a:latin typeface="Tahoma" panose="020B0604030504040204" pitchFamily="34" charset="0"/>
              <a:ea typeface="Tahoma" panose="020B0604030504040204" pitchFamily="34" charset="0"/>
              <a:cs typeface="Tahoma" panose="020B0604030504040204" pitchFamily="34" charset="0"/>
            </a:endParaRPr>
          </a:p>
          <a:p>
            <a:pPr marL="457189" indent="-457189">
              <a:buFont typeface="Symbol" panose="05050102010706020507" pitchFamily="18" charset="2"/>
              <a:buChar char=""/>
            </a:pPr>
            <a:r>
              <a:rPr lang="en-GB" sz="1867" dirty="0">
                <a:latin typeface="Tahoma" panose="020B0604030504040204" pitchFamily="34" charset="0"/>
                <a:ea typeface="Tahoma" panose="020B0604030504040204" pitchFamily="34" charset="0"/>
                <a:cs typeface="Tahoma" panose="020B0604030504040204" pitchFamily="34" charset="0"/>
              </a:rPr>
              <a:t>Make sure that the disclosure contains relevant information only. Keep the report concise and refrain from including extra information where it is not needed (for example detailed information about family members or dependents of subjects where not relevant to the suspicion).  </a:t>
            </a:r>
          </a:p>
          <a:p>
            <a:pPr lvl="0"/>
            <a:endParaRPr lang="en-GB" sz="1867" dirty="0">
              <a:latin typeface="Tahoma" panose="020B0604030504040204" pitchFamily="34" charset="0"/>
              <a:ea typeface="Tahoma" panose="020B0604030504040204" pitchFamily="34" charset="0"/>
              <a:cs typeface="Tahoma" panose="020B0604030504040204" pitchFamily="34" charset="0"/>
            </a:endParaRPr>
          </a:p>
          <a:p>
            <a:pPr marL="457189" indent="-457189">
              <a:buFont typeface="Symbol" panose="05050102010706020507" pitchFamily="18" charset="2"/>
              <a:buChar char=""/>
            </a:pPr>
            <a:r>
              <a:rPr lang="en-GB" sz="1867" dirty="0">
                <a:latin typeface="Tahoma" panose="020B0604030504040204" pitchFamily="34" charset="0"/>
                <a:ea typeface="Tahoma" panose="020B0604030504040204" pitchFamily="34" charset="0"/>
                <a:cs typeface="Tahoma" panose="020B0604030504040204" pitchFamily="34" charset="0"/>
              </a:rPr>
              <a:t>Try not to include details of members of staff within your organisation where not necessary – for example relationship manager names etc. </a:t>
            </a:r>
          </a:p>
        </p:txBody>
      </p:sp>
    </p:spTree>
    <p:extLst>
      <p:ext uri="{BB962C8B-B14F-4D97-AF65-F5344CB8AC3E}">
        <p14:creationId xmlns:p14="http://schemas.microsoft.com/office/powerpoint/2010/main" val="3557526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E1013-6CDC-C02A-382A-EBFCD637F5AB}"/>
            </a:ext>
          </a:extLst>
        </p:cNvPr>
        <p:cNvGrpSpPr/>
        <p:nvPr/>
      </p:nvGrpSpPr>
      <p:grpSpPr>
        <a:xfrm>
          <a:off x="0" y="0"/>
          <a:ext cx="0" cy="0"/>
          <a:chOff x="0" y="0"/>
          <a:chExt cx="0" cy="0"/>
        </a:xfrm>
      </p:grpSpPr>
      <p:sp>
        <p:nvSpPr>
          <p:cNvPr id="4" name="Freeform 2">
            <a:extLst>
              <a:ext uri="{FF2B5EF4-FFF2-40B4-BE49-F238E27FC236}">
                <a16:creationId xmlns:a16="http://schemas.microsoft.com/office/drawing/2014/main" id="{CBE2D8B8-A93D-BD27-D135-21BFE4F5D86E}"/>
              </a:ext>
            </a:extLst>
          </p:cNvPr>
          <p:cNvSpPr/>
          <p:nvPr/>
        </p:nvSpPr>
        <p:spPr>
          <a:xfrm>
            <a:off x="0" y="-323851"/>
            <a:ext cx="12192000" cy="7505701"/>
          </a:xfrm>
          <a:custGeom>
            <a:avLst/>
            <a:gdLst/>
            <a:ahLst/>
            <a:cxnLst/>
            <a:rect l="l" t="t" r="r" b="b"/>
            <a:pathLst>
              <a:path w="18288000" h="12961620">
                <a:moveTo>
                  <a:pt x="0" y="0"/>
                </a:moveTo>
                <a:lnTo>
                  <a:pt x="18288000" y="0"/>
                </a:lnTo>
                <a:lnTo>
                  <a:pt x="18288000" y="12961620"/>
                </a:lnTo>
                <a:lnTo>
                  <a:pt x="0" y="12961620"/>
                </a:lnTo>
                <a:lnTo>
                  <a:pt x="0" y="0"/>
                </a:lnTo>
                <a:close/>
              </a:path>
            </a:pathLst>
          </a:custGeom>
          <a:blipFill>
            <a:blip r:embed="rId2"/>
            <a:stretch>
              <a:fillRect t="-14068" b="-1058"/>
            </a:stretch>
          </a:blipFill>
        </p:spPr>
        <p:txBody>
          <a:bodyPr/>
          <a:lstStyle/>
          <a:p>
            <a:endParaRPr lang="en-GB" sz="1200" dirty="0"/>
          </a:p>
        </p:txBody>
      </p:sp>
      <p:sp>
        <p:nvSpPr>
          <p:cNvPr id="2" name="Title 1">
            <a:extLst>
              <a:ext uri="{FF2B5EF4-FFF2-40B4-BE49-F238E27FC236}">
                <a16:creationId xmlns:a16="http://schemas.microsoft.com/office/drawing/2014/main" id="{B3088749-32D4-9B70-F289-0AA59739EA04}"/>
              </a:ext>
            </a:extLst>
          </p:cNvPr>
          <p:cNvSpPr>
            <a:spLocks noGrp="1"/>
          </p:cNvSpPr>
          <p:nvPr>
            <p:ph type="ctrTitle"/>
          </p:nvPr>
        </p:nvSpPr>
        <p:spPr>
          <a:xfrm>
            <a:off x="1524000" y="4375794"/>
            <a:ext cx="9144000" cy="1291864"/>
          </a:xfrm>
        </p:spPr>
        <p:txBody>
          <a:bodyPr/>
          <a:lstStyle/>
          <a:p>
            <a:r>
              <a:rPr lang="en-GB" b="1" dirty="0"/>
              <a:t>GSC Outreach</a:t>
            </a:r>
          </a:p>
        </p:txBody>
      </p:sp>
      <p:sp>
        <p:nvSpPr>
          <p:cNvPr id="3" name="Subtitle 2">
            <a:extLst>
              <a:ext uri="{FF2B5EF4-FFF2-40B4-BE49-F238E27FC236}">
                <a16:creationId xmlns:a16="http://schemas.microsoft.com/office/drawing/2014/main" id="{DCF56184-EA7F-560B-E9EA-ADB93846AF0D}"/>
              </a:ext>
            </a:extLst>
          </p:cNvPr>
          <p:cNvSpPr>
            <a:spLocks noGrp="1"/>
          </p:cNvSpPr>
          <p:nvPr>
            <p:ph type="subTitle" idx="1"/>
          </p:nvPr>
        </p:nvSpPr>
        <p:spPr>
          <a:xfrm>
            <a:off x="1524000" y="5963216"/>
            <a:ext cx="9144000" cy="484549"/>
          </a:xfrm>
        </p:spPr>
        <p:txBody>
          <a:bodyPr/>
          <a:lstStyle/>
          <a:p>
            <a:r>
              <a:rPr lang="en-GB" dirty="0"/>
              <a:t>31</a:t>
            </a:r>
            <a:r>
              <a:rPr lang="en-GB" baseline="30000" dirty="0"/>
              <a:t>st</a:t>
            </a:r>
            <a:r>
              <a:rPr lang="en-GB" dirty="0"/>
              <a:t> January 2025</a:t>
            </a:r>
          </a:p>
        </p:txBody>
      </p:sp>
    </p:spTree>
    <p:extLst>
      <p:ext uri="{BB962C8B-B14F-4D97-AF65-F5344CB8AC3E}">
        <p14:creationId xmlns:p14="http://schemas.microsoft.com/office/powerpoint/2010/main" val="2954107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nk and black curved object&#10;&#10;Description automatically generated">
            <a:extLst>
              <a:ext uri="{FF2B5EF4-FFF2-40B4-BE49-F238E27FC236}">
                <a16:creationId xmlns:a16="http://schemas.microsoft.com/office/drawing/2014/main" id="{60176269-F746-E67A-1E0B-37238FD6D1FC}"/>
              </a:ext>
            </a:extLst>
          </p:cNvPr>
          <p:cNvPicPr>
            <a:picLocks noChangeAspect="1"/>
          </p:cNvPicPr>
          <p:nvPr/>
        </p:nvPicPr>
        <p:blipFill rotWithShape="1">
          <a:blip r:embed="rId3">
            <a:extLst>
              <a:ext uri="{28A0092B-C50C-407E-A947-70E740481C1C}">
                <a14:useLocalDpi xmlns:a14="http://schemas.microsoft.com/office/drawing/2010/main" val="0"/>
              </a:ext>
            </a:extLst>
          </a:blip>
          <a:srcRect l="61797"/>
          <a:stretch/>
        </p:blipFill>
        <p:spPr>
          <a:xfrm>
            <a:off x="9575799" y="-25142"/>
            <a:ext cx="2641601" cy="6914615"/>
          </a:xfrm>
          <a:prstGeom prst="rect">
            <a:avLst/>
          </a:prstGeom>
        </p:spPr>
      </p:pic>
      <p:sp>
        <p:nvSpPr>
          <p:cNvPr id="2" name="Title 1">
            <a:extLst>
              <a:ext uri="{FF2B5EF4-FFF2-40B4-BE49-F238E27FC236}">
                <a16:creationId xmlns:a16="http://schemas.microsoft.com/office/drawing/2014/main" id="{9D4B7EE6-424A-A558-496D-856AF01D1AEB}"/>
              </a:ext>
            </a:extLst>
          </p:cNvPr>
          <p:cNvSpPr>
            <a:spLocks noGrp="1"/>
          </p:cNvSpPr>
          <p:nvPr>
            <p:ph type="title"/>
          </p:nvPr>
        </p:nvSpPr>
        <p:spPr>
          <a:xfrm>
            <a:off x="838200" y="340412"/>
            <a:ext cx="10515600" cy="772704"/>
          </a:xfrm>
        </p:spPr>
        <p:txBody>
          <a:bodyPr>
            <a:normAutofit/>
          </a:bodyPr>
          <a:lstStyle/>
          <a:p>
            <a:r>
              <a:rPr lang="en-GB" sz="4800" b="1" dirty="0">
                <a:latin typeface="Tahoma" panose="020B0604030504040204" pitchFamily="34" charset="0"/>
                <a:ea typeface="Tahoma" panose="020B0604030504040204" pitchFamily="34" charset="0"/>
                <a:cs typeface="Tahoma" panose="020B0604030504040204" pitchFamily="34" charset="0"/>
              </a:rPr>
              <a:t>Outreach Team</a:t>
            </a:r>
          </a:p>
        </p:txBody>
      </p:sp>
      <p:sp>
        <p:nvSpPr>
          <p:cNvPr id="3" name="Content Placeholder 2">
            <a:extLst>
              <a:ext uri="{FF2B5EF4-FFF2-40B4-BE49-F238E27FC236}">
                <a16:creationId xmlns:a16="http://schemas.microsoft.com/office/drawing/2014/main" id="{79796733-4465-B528-F4EF-D1B03AC323F7}"/>
              </a:ext>
            </a:extLst>
          </p:cNvPr>
          <p:cNvSpPr>
            <a:spLocks noGrp="1"/>
          </p:cNvSpPr>
          <p:nvPr>
            <p:ph idx="1"/>
          </p:nvPr>
        </p:nvSpPr>
        <p:spPr>
          <a:xfrm>
            <a:off x="838199" y="2416384"/>
            <a:ext cx="8737599" cy="2126615"/>
          </a:xfrm>
        </p:spPr>
        <p:txBody>
          <a:bodyPr>
            <a:noAutofit/>
          </a:bodyPr>
          <a:lstStyle/>
          <a:p>
            <a:r>
              <a:rPr lang="en-GB" sz="2400" dirty="0">
                <a:latin typeface="Tahoma" panose="020B0604030504040204" pitchFamily="34" charset="0"/>
                <a:ea typeface="Tahoma" panose="020B0604030504040204" pitchFamily="34" charset="0"/>
                <a:cs typeface="Tahoma" panose="020B0604030504040204" pitchFamily="34" charset="0"/>
              </a:rPr>
              <a:t>Outreach team members, </a:t>
            </a:r>
          </a:p>
          <a:p>
            <a:r>
              <a:rPr lang="en-GB" sz="2400" b="1" dirty="0">
                <a:latin typeface="Tahoma" panose="020B0604030504040204" pitchFamily="34" charset="0"/>
                <a:ea typeface="Tahoma" panose="020B0604030504040204" pitchFamily="34" charset="0"/>
                <a:cs typeface="Tahoma" panose="020B0604030504040204" pitchFamily="34" charset="0"/>
              </a:rPr>
              <a:t>Nicola</a:t>
            </a:r>
          </a:p>
          <a:p>
            <a:pPr lvl="1"/>
            <a:r>
              <a:rPr lang="en-GB" dirty="0">
                <a:latin typeface="Tahoma" panose="020B0604030504040204" pitchFamily="34" charset="0"/>
                <a:ea typeface="Tahoma" panose="020B0604030504040204" pitchFamily="34" charset="0"/>
                <a:cs typeface="Tahoma" panose="020B0604030504040204" pitchFamily="34" charset="0"/>
              </a:rPr>
              <a:t>Phoebe</a:t>
            </a:r>
          </a:p>
          <a:p>
            <a:pPr lvl="1"/>
            <a:r>
              <a:rPr lang="en-GB" dirty="0">
                <a:latin typeface="Tahoma" panose="020B0604030504040204" pitchFamily="34" charset="0"/>
                <a:ea typeface="Tahoma" panose="020B0604030504040204" pitchFamily="34" charset="0"/>
                <a:cs typeface="Tahoma" panose="020B0604030504040204" pitchFamily="34" charset="0"/>
              </a:rPr>
              <a:t>Shannon</a:t>
            </a:r>
          </a:p>
          <a:p>
            <a:pPr lvl="1"/>
            <a:r>
              <a:rPr lang="en-GB" dirty="0">
                <a:latin typeface="Tahoma" panose="020B0604030504040204" pitchFamily="34" charset="0"/>
                <a:ea typeface="Tahoma" panose="020B0604030504040204" pitchFamily="34" charset="0"/>
                <a:cs typeface="Tahoma" panose="020B0604030504040204" pitchFamily="34" charset="0"/>
              </a:rPr>
              <a:t>Charis </a:t>
            </a:r>
          </a:p>
          <a:p>
            <a:pPr marL="0" indent="0">
              <a:buNone/>
            </a:pP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a:extLst>
              <a:ext uri="{FF2B5EF4-FFF2-40B4-BE49-F238E27FC236}">
                <a16:creationId xmlns:a16="http://schemas.microsoft.com/office/drawing/2014/main" id="{ABCC3201-D2E5-0DD5-68CF-5B5B48F381D5}"/>
              </a:ext>
            </a:extLst>
          </p:cNvPr>
          <p:cNvSpPr txBox="1">
            <a:spLocks/>
          </p:cNvSpPr>
          <p:nvPr/>
        </p:nvSpPr>
        <p:spPr>
          <a:xfrm>
            <a:off x="838199" y="1632999"/>
            <a:ext cx="8737599" cy="493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Tahoma" panose="020B0604030504040204" pitchFamily="34" charset="0"/>
                <a:ea typeface="Tahoma" panose="020B0604030504040204" pitchFamily="34" charset="0"/>
                <a:cs typeface="Tahoma" panose="020B0604030504040204" pitchFamily="34" charset="0"/>
              </a:rPr>
              <a:t>Outreach team established in Q1 2024.</a:t>
            </a:r>
          </a:p>
        </p:txBody>
      </p:sp>
      <p:sp>
        <p:nvSpPr>
          <p:cNvPr id="6" name="Content Placeholder 2">
            <a:extLst>
              <a:ext uri="{FF2B5EF4-FFF2-40B4-BE49-F238E27FC236}">
                <a16:creationId xmlns:a16="http://schemas.microsoft.com/office/drawing/2014/main" id="{8EABC750-7CB0-F5BD-0B77-39C1C2977750}"/>
              </a:ext>
            </a:extLst>
          </p:cNvPr>
          <p:cNvSpPr txBox="1">
            <a:spLocks/>
          </p:cNvSpPr>
          <p:nvPr/>
        </p:nvSpPr>
        <p:spPr>
          <a:xfrm>
            <a:off x="838199" y="4833315"/>
            <a:ext cx="8737599" cy="638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Tahoma" panose="020B0604030504040204" pitchFamily="34" charset="0"/>
                <a:ea typeface="Tahoma" panose="020B0604030504040204" pitchFamily="34" charset="0"/>
                <a:cs typeface="Tahoma" panose="020B0604030504040204" pitchFamily="34" charset="0"/>
              </a:rPr>
              <a:t>Increasing range &amp; frequency of Output.</a:t>
            </a:r>
          </a:p>
        </p:txBody>
      </p:sp>
    </p:spTree>
    <p:extLst>
      <p:ext uri="{BB962C8B-B14F-4D97-AF65-F5344CB8AC3E}">
        <p14:creationId xmlns:p14="http://schemas.microsoft.com/office/powerpoint/2010/main" val="493503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2D276-E2B5-9354-D464-D79F9F86D13D}"/>
            </a:ext>
          </a:extLst>
        </p:cNvPr>
        <p:cNvGrpSpPr/>
        <p:nvPr/>
      </p:nvGrpSpPr>
      <p:grpSpPr>
        <a:xfrm>
          <a:off x="0" y="0"/>
          <a:ext cx="0" cy="0"/>
          <a:chOff x="0" y="0"/>
          <a:chExt cx="0" cy="0"/>
        </a:xfrm>
      </p:grpSpPr>
      <p:pic>
        <p:nvPicPr>
          <p:cNvPr id="4" name="Picture 3" descr="A pink and black curved object&#10;&#10;Description automatically generated">
            <a:extLst>
              <a:ext uri="{FF2B5EF4-FFF2-40B4-BE49-F238E27FC236}">
                <a16:creationId xmlns:a16="http://schemas.microsoft.com/office/drawing/2014/main" id="{5FDA2B15-5338-B5C9-8E0C-E4B97E494A70}"/>
              </a:ext>
            </a:extLst>
          </p:cNvPr>
          <p:cNvPicPr>
            <a:picLocks noChangeAspect="1"/>
          </p:cNvPicPr>
          <p:nvPr/>
        </p:nvPicPr>
        <p:blipFill rotWithShape="1">
          <a:blip r:embed="rId3">
            <a:extLst>
              <a:ext uri="{28A0092B-C50C-407E-A947-70E740481C1C}">
                <a14:useLocalDpi xmlns:a14="http://schemas.microsoft.com/office/drawing/2010/main" val="0"/>
              </a:ext>
            </a:extLst>
          </a:blip>
          <a:srcRect l="61797"/>
          <a:stretch/>
        </p:blipFill>
        <p:spPr>
          <a:xfrm>
            <a:off x="9575799" y="-25142"/>
            <a:ext cx="2641601" cy="6914615"/>
          </a:xfrm>
          <a:prstGeom prst="rect">
            <a:avLst/>
          </a:prstGeom>
        </p:spPr>
      </p:pic>
      <p:sp>
        <p:nvSpPr>
          <p:cNvPr id="2" name="Title 1">
            <a:extLst>
              <a:ext uri="{FF2B5EF4-FFF2-40B4-BE49-F238E27FC236}">
                <a16:creationId xmlns:a16="http://schemas.microsoft.com/office/drawing/2014/main" id="{26FECFB3-E198-92DF-962B-810FD2FAC974}"/>
              </a:ext>
            </a:extLst>
          </p:cNvPr>
          <p:cNvSpPr>
            <a:spLocks noGrp="1"/>
          </p:cNvSpPr>
          <p:nvPr>
            <p:ph type="title"/>
          </p:nvPr>
        </p:nvSpPr>
        <p:spPr>
          <a:xfrm>
            <a:off x="838200" y="340412"/>
            <a:ext cx="10515600" cy="772704"/>
          </a:xfrm>
        </p:spPr>
        <p:txBody>
          <a:bodyPr>
            <a:normAutofit/>
          </a:bodyPr>
          <a:lstStyle/>
          <a:p>
            <a:r>
              <a:rPr lang="en-GB" sz="4800" b="1" dirty="0">
                <a:latin typeface="Tahoma" panose="020B0604030504040204" pitchFamily="34" charset="0"/>
                <a:ea typeface="Tahoma" panose="020B0604030504040204" pitchFamily="34" charset="0"/>
                <a:cs typeface="Tahoma" panose="020B0604030504040204" pitchFamily="34" charset="0"/>
              </a:rPr>
              <a:t>You asked…</a:t>
            </a:r>
          </a:p>
        </p:txBody>
      </p:sp>
      <p:sp>
        <p:nvSpPr>
          <p:cNvPr id="9" name="Content Placeholder 8">
            <a:extLst>
              <a:ext uri="{FF2B5EF4-FFF2-40B4-BE49-F238E27FC236}">
                <a16:creationId xmlns:a16="http://schemas.microsoft.com/office/drawing/2014/main" id="{3999FEEC-1A11-DF58-0DC9-F3F85D98BBE9}"/>
              </a:ext>
            </a:extLst>
          </p:cNvPr>
          <p:cNvSpPr>
            <a:spLocks noGrp="1"/>
          </p:cNvSpPr>
          <p:nvPr>
            <p:ph idx="1"/>
          </p:nvPr>
        </p:nvSpPr>
        <p:spPr>
          <a:xfrm>
            <a:off x="838200" y="2055949"/>
            <a:ext cx="3536092" cy="3412102"/>
          </a:xfrm>
        </p:spPr>
        <p:txBody>
          <a:bodyPr>
            <a:normAutofit/>
          </a:bodyPr>
          <a:lstStyle/>
          <a:p>
            <a:pPr marL="0" indent="0">
              <a:buNone/>
            </a:pPr>
            <a:r>
              <a:rPr lang="en-GB" dirty="0">
                <a:effectLst/>
                <a:latin typeface="Tahoma" panose="020B0604030504040204" pitchFamily="34" charset="0"/>
                <a:ea typeface="Calibri" panose="020F0502020204030204" pitchFamily="34" charset="0"/>
                <a:cs typeface="Times New Roman" panose="02020603050405020304" pitchFamily="18" charset="0"/>
              </a:rPr>
              <a:t>Would you like to see the GSC conducting</a:t>
            </a:r>
            <a:r>
              <a:rPr lang="en-GB" b="1" dirty="0">
                <a:effectLst/>
                <a:latin typeface="Tahoma" panose="020B0604030504040204" pitchFamily="34" charset="0"/>
                <a:ea typeface="Calibri" panose="020F0502020204030204" pitchFamily="34" charset="0"/>
                <a:cs typeface="Times New Roman" panose="02020603050405020304" pitchFamily="18" charset="0"/>
              </a:rPr>
              <a:t> more outreach</a:t>
            </a:r>
            <a:r>
              <a:rPr lang="en-GB" dirty="0">
                <a:effectLst/>
                <a:latin typeface="Tahoma" panose="020B0604030504040204" pitchFamily="34" charset="0"/>
                <a:ea typeface="Calibri" panose="020F0502020204030204" pitchFamily="34" charset="0"/>
                <a:cs typeface="Times New Roman" panose="02020603050405020304" pitchFamily="18" charset="0"/>
              </a:rPr>
              <a:t>?</a:t>
            </a:r>
            <a:endParaRPr lang="en-GB" sz="4000" dirty="0"/>
          </a:p>
        </p:txBody>
      </p:sp>
      <p:graphicFrame>
        <p:nvGraphicFramePr>
          <p:cNvPr id="14" name="Chart 13">
            <a:extLst>
              <a:ext uri="{FF2B5EF4-FFF2-40B4-BE49-F238E27FC236}">
                <a16:creationId xmlns:a16="http://schemas.microsoft.com/office/drawing/2014/main" id="{3A7F7D8C-9BEC-1943-A842-A4A3988A53D9}"/>
              </a:ext>
            </a:extLst>
          </p:cNvPr>
          <p:cNvGraphicFramePr/>
          <p:nvPr/>
        </p:nvGraphicFramePr>
        <p:xfrm>
          <a:off x="5010262" y="1402518"/>
          <a:ext cx="4565537" cy="47189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4278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nk and black curved object&#10;&#10;Description automatically generated">
            <a:extLst>
              <a:ext uri="{FF2B5EF4-FFF2-40B4-BE49-F238E27FC236}">
                <a16:creationId xmlns:a16="http://schemas.microsoft.com/office/drawing/2014/main" id="{60176269-F746-E67A-1E0B-37238FD6D1FC}"/>
              </a:ext>
            </a:extLst>
          </p:cNvPr>
          <p:cNvPicPr>
            <a:picLocks noChangeAspect="1"/>
          </p:cNvPicPr>
          <p:nvPr/>
        </p:nvPicPr>
        <p:blipFill rotWithShape="1">
          <a:blip r:embed="rId3">
            <a:extLst>
              <a:ext uri="{28A0092B-C50C-407E-A947-70E740481C1C}">
                <a14:useLocalDpi xmlns:a14="http://schemas.microsoft.com/office/drawing/2010/main" val="0"/>
              </a:ext>
            </a:extLst>
          </a:blip>
          <a:srcRect l="61797"/>
          <a:stretch/>
        </p:blipFill>
        <p:spPr>
          <a:xfrm>
            <a:off x="9575799" y="-25142"/>
            <a:ext cx="2641601" cy="6914615"/>
          </a:xfrm>
          <a:prstGeom prst="rect">
            <a:avLst/>
          </a:prstGeom>
        </p:spPr>
      </p:pic>
      <p:sp>
        <p:nvSpPr>
          <p:cNvPr id="2" name="Title 1">
            <a:extLst>
              <a:ext uri="{FF2B5EF4-FFF2-40B4-BE49-F238E27FC236}">
                <a16:creationId xmlns:a16="http://schemas.microsoft.com/office/drawing/2014/main" id="{9D4B7EE6-424A-A558-496D-856AF01D1AEB}"/>
              </a:ext>
            </a:extLst>
          </p:cNvPr>
          <p:cNvSpPr>
            <a:spLocks noGrp="1"/>
          </p:cNvSpPr>
          <p:nvPr>
            <p:ph type="title"/>
          </p:nvPr>
        </p:nvSpPr>
        <p:spPr>
          <a:xfrm>
            <a:off x="838200" y="340412"/>
            <a:ext cx="10515600" cy="772704"/>
          </a:xfrm>
        </p:spPr>
        <p:txBody>
          <a:bodyPr>
            <a:normAutofit/>
          </a:bodyPr>
          <a:lstStyle/>
          <a:p>
            <a:r>
              <a:rPr lang="en-GB" sz="4800" b="1" dirty="0">
                <a:latin typeface="Tahoma" panose="020B0604030504040204" pitchFamily="34" charset="0"/>
                <a:ea typeface="Tahoma" panose="020B0604030504040204" pitchFamily="34" charset="0"/>
                <a:cs typeface="Tahoma" panose="020B0604030504040204" pitchFamily="34" charset="0"/>
              </a:rPr>
              <a:t>We did.</a:t>
            </a:r>
          </a:p>
        </p:txBody>
      </p:sp>
      <p:sp>
        <p:nvSpPr>
          <p:cNvPr id="3" name="Content Placeholder 2">
            <a:extLst>
              <a:ext uri="{FF2B5EF4-FFF2-40B4-BE49-F238E27FC236}">
                <a16:creationId xmlns:a16="http://schemas.microsoft.com/office/drawing/2014/main" id="{79796733-4465-B528-F4EF-D1B03AC323F7}"/>
              </a:ext>
            </a:extLst>
          </p:cNvPr>
          <p:cNvSpPr>
            <a:spLocks noGrp="1"/>
          </p:cNvSpPr>
          <p:nvPr>
            <p:ph idx="1"/>
          </p:nvPr>
        </p:nvSpPr>
        <p:spPr>
          <a:xfrm>
            <a:off x="816637" y="1245715"/>
            <a:ext cx="8737599" cy="2087055"/>
          </a:xfrm>
        </p:spPr>
        <p:txBody>
          <a:bodyPr>
            <a:normAutofit/>
          </a:bodyPr>
          <a:lstStyle/>
          <a:p>
            <a:r>
              <a:rPr lang="en-GB" dirty="0">
                <a:latin typeface="Aptos" panose="020B0004020202020204" pitchFamily="34" charset="0"/>
                <a:ea typeface="Tahoma" panose="020B0604030504040204" pitchFamily="34" charset="0"/>
                <a:cs typeface="Tahoma" panose="020B0604030504040204" pitchFamily="34" charset="0"/>
              </a:rPr>
              <a:t>More frequent Outreach on various channels</a:t>
            </a:r>
          </a:p>
          <a:p>
            <a:pPr lvl="1"/>
            <a:r>
              <a:rPr lang="en-GB" dirty="0">
                <a:latin typeface="Aptos" panose="020B0004020202020204" pitchFamily="34" charset="0"/>
                <a:ea typeface="Tahoma" panose="020B0604030504040204" pitchFamily="34" charset="0"/>
                <a:cs typeface="Tahoma" panose="020B0604030504040204" pitchFamily="34" charset="0"/>
              </a:rPr>
              <a:t>Blog</a:t>
            </a:r>
          </a:p>
          <a:p>
            <a:pPr lvl="1"/>
            <a:r>
              <a:rPr lang="en-GB" dirty="0">
                <a:latin typeface="Aptos" panose="020B0004020202020204" pitchFamily="34" charset="0"/>
                <a:ea typeface="Tahoma" panose="020B0604030504040204" pitchFamily="34" charset="0"/>
                <a:cs typeface="Tahoma" panose="020B0604030504040204" pitchFamily="34" charset="0"/>
              </a:rPr>
              <a:t>LinkedIn</a:t>
            </a:r>
          </a:p>
          <a:p>
            <a:pPr lvl="1"/>
            <a:r>
              <a:rPr lang="en-GB" dirty="0">
                <a:latin typeface="Aptos" panose="020B0004020202020204" pitchFamily="34" charset="0"/>
                <a:ea typeface="Tahoma" panose="020B0604030504040204" pitchFamily="34" charset="0"/>
                <a:cs typeface="Tahoma" panose="020B0604030504040204" pitchFamily="34" charset="0"/>
              </a:rPr>
              <a:t>Email</a:t>
            </a:r>
          </a:p>
          <a:p>
            <a:pPr lvl="1"/>
            <a:r>
              <a:rPr lang="en-GB" dirty="0">
                <a:latin typeface="Aptos" panose="020B0004020202020204" pitchFamily="34" charset="0"/>
                <a:ea typeface="Tahoma" panose="020B0604030504040204" pitchFamily="34" charset="0"/>
                <a:cs typeface="Tahoma" panose="020B0604030504040204" pitchFamily="34" charset="0"/>
              </a:rPr>
              <a:t>Established a periodic Newsletter</a:t>
            </a:r>
          </a:p>
          <a:p>
            <a:pPr marL="457200" lvl="1" indent="0">
              <a:buNone/>
            </a:pPr>
            <a:endParaRPr lang="en-GB" dirty="0">
              <a:latin typeface="Aptos" panose="020B000402020202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cover of a report&#10;&#10;Description automatically generated">
            <a:extLst>
              <a:ext uri="{FF2B5EF4-FFF2-40B4-BE49-F238E27FC236}">
                <a16:creationId xmlns:a16="http://schemas.microsoft.com/office/drawing/2014/main" id="{87549BDB-16D0-9AFF-B62C-E522C7F68E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37433">
            <a:off x="8920319" y="424209"/>
            <a:ext cx="1717388" cy="24458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D51DBE62-491F-B01C-D12D-24CE841A30A7}"/>
              </a:ext>
            </a:extLst>
          </p:cNvPr>
          <p:cNvPicPr>
            <a:picLocks noChangeAspect="1"/>
          </p:cNvPicPr>
          <p:nvPr/>
        </p:nvPicPr>
        <p:blipFill>
          <a:blip r:embed="rId5"/>
          <a:stretch>
            <a:fillRect/>
          </a:stretch>
        </p:blipFill>
        <p:spPr>
          <a:xfrm rot="422880">
            <a:off x="10202093" y="265348"/>
            <a:ext cx="1756609" cy="25224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00C439E5-D6D6-9879-20E8-EE6E2331664B}"/>
              </a:ext>
            </a:extLst>
          </p:cNvPr>
          <p:cNvPicPr>
            <a:picLocks noChangeAspect="1"/>
          </p:cNvPicPr>
          <p:nvPr/>
        </p:nvPicPr>
        <p:blipFill>
          <a:blip r:embed="rId6"/>
          <a:stretch>
            <a:fillRect/>
          </a:stretch>
        </p:blipFill>
        <p:spPr>
          <a:xfrm>
            <a:off x="9664819" y="2289243"/>
            <a:ext cx="2552581" cy="2557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SC staff posing for a photo">
            <a:extLst>
              <a:ext uri="{FF2B5EF4-FFF2-40B4-BE49-F238E27FC236}">
                <a16:creationId xmlns:a16="http://schemas.microsoft.com/office/drawing/2014/main" id="{AE8979C1-7A3E-3194-4D08-F25F774A9E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68628">
            <a:off x="8506375" y="4374689"/>
            <a:ext cx="2535144" cy="25351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Content Placeholder 2">
            <a:extLst>
              <a:ext uri="{FF2B5EF4-FFF2-40B4-BE49-F238E27FC236}">
                <a16:creationId xmlns:a16="http://schemas.microsoft.com/office/drawing/2014/main" id="{83FF8F14-3981-6628-2E3C-EFB2C30CC748}"/>
              </a:ext>
            </a:extLst>
          </p:cNvPr>
          <p:cNvSpPr txBox="1">
            <a:spLocks/>
          </p:cNvSpPr>
          <p:nvPr/>
        </p:nvSpPr>
        <p:spPr>
          <a:xfrm>
            <a:off x="816637" y="3558048"/>
            <a:ext cx="6822990" cy="1683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ptos" panose="020B0004020202020204" pitchFamily="34" charset="0"/>
                <a:ea typeface="Tahoma" panose="020B0604030504040204" pitchFamily="34" charset="0"/>
                <a:cs typeface="Tahoma" panose="020B0604030504040204" pitchFamily="34" charset="0"/>
              </a:rPr>
              <a:t>Webinars / Video content</a:t>
            </a:r>
          </a:p>
          <a:p>
            <a:pPr lvl="1"/>
            <a:r>
              <a:rPr lang="en-GB" dirty="0">
                <a:latin typeface="Aptos" panose="020B0004020202020204" pitchFamily="34" charset="0"/>
                <a:ea typeface="Tahoma" panose="020B0604030504040204" pitchFamily="34" charset="0"/>
                <a:cs typeface="Tahoma" panose="020B0604030504040204" pitchFamily="34" charset="0"/>
              </a:rPr>
              <a:t>Collaborative videos</a:t>
            </a:r>
          </a:p>
          <a:p>
            <a:pPr lvl="1"/>
            <a:r>
              <a:rPr lang="en-GB" dirty="0">
                <a:latin typeface="Aptos" panose="020B0004020202020204" pitchFamily="34" charset="0"/>
                <a:ea typeface="Tahoma" panose="020B0604030504040204" pitchFamily="34" charset="0"/>
                <a:cs typeface="Tahoma" panose="020B0604030504040204" pitchFamily="34" charset="0"/>
              </a:rPr>
              <a:t>Webinars</a:t>
            </a:r>
          </a:p>
          <a:p>
            <a:pPr lvl="1"/>
            <a:r>
              <a:rPr lang="en-GB" dirty="0">
                <a:latin typeface="Aptos" panose="020B0004020202020204" pitchFamily="34" charset="0"/>
                <a:ea typeface="Tahoma" panose="020B0604030504040204" pitchFamily="34" charset="0"/>
                <a:cs typeface="Tahoma" panose="020B0604030504040204" pitchFamily="34" charset="0"/>
              </a:rPr>
              <a:t>AML Forum recordings</a:t>
            </a:r>
          </a:p>
          <a:p>
            <a:pPr marL="457200" lvl="1" indent="0">
              <a:buFont typeface="Arial" panose="020B0604020202020204" pitchFamily="34" charset="0"/>
              <a:buNone/>
            </a:pPr>
            <a:endParaRPr lang="en-GB" dirty="0">
              <a:latin typeface="Aptos" panose="020B000402020202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9" name="Content Placeholder 2">
            <a:extLst>
              <a:ext uri="{FF2B5EF4-FFF2-40B4-BE49-F238E27FC236}">
                <a16:creationId xmlns:a16="http://schemas.microsoft.com/office/drawing/2014/main" id="{52BA0F4B-F7F9-FDA0-25B1-A17D0C6FC738}"/>
              </a:ext>
            </a:extLst>
          </p:cNvPr>
          <p:cNvSpPr txBox="1">
            <a:spLocks/>
          </p:cNvSpPr>
          <p:nvPr/>
        </p:nvSpPr>
        <p:spPr>
          <a:xfrm>
            <a:off x="929029" y="5466366"/>
            <a:ext cx="6822990" cy="101166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ptos" panose="020B0004020202020204" pitchFamily="34" charset="0"/>
                <a:ea typeface="Tahoma" panose="020B0604030504040204" pitchFamily="34" charset="0"/>
                <a:cs typeface="Tahoma" panose="020B0604030504040204" pitchFamily="34" charset="0"/>
              </a:rPr>
              <a:t>Guidance</a:t>
            </a:r>
          </a:p>
          <a:p>
            <a:pPr lvl="1"/>
            <a:r>
              <a:rPr lang="en-GB" dirty="0">
                <a:latin typeface="Aptos" panose="020B0004020202020204" pitchFamily="34" charset="0"/>
                <a:ea typeface="Tahoma" panose="020B0604030504040204" pitchFamily="34" charset="0"/>
                <a:cs typeface="Tahoma" panose="020B0604030504040204" pitchFamily="34" charset="0"/>
              </a:rPr>
              <a:t>Website &amp; Guidance Updates</a:t>
            </a:r>
          </a:p>
          <a:p>
            <a:pPr lvl="1"/>
            <a:r>
              <a:rPr lang="en-GB" dirty="0">
                <a:latin typeface="Aptos" panose="020B0004020202020204" pitchFamily="34" charset="0"/>
                <a:ea typeface="Tahoma" panose="020B0604030504040204" pitchFamily="34" charset="0"/>
                <a:cs typeface="Tahoma" panose="020B0604030504040204" pitchFamily="34" charset="0"/>
              </a:rPr>
              <a:t>Inspections Guidance Split </a:t>
            </a:r>
          </a:p>
          <a:p>
            <a:pPr lvl="1"/>
            <a:endParaRPr lang="en-GB" dirty="0">
              <a:latin typeface="Aptos" panose="020B0004020202020204" pitchFamily="34" charset="0"/>
              <a:ea typeface="Tahoma" panose="020B0604030504040204" pitchFamily="34" charset="0"/>
              <a:cs typeface="Tahoma" panose="020B0604030504040204" pitchFamily="34" charset="0"/>
            </a:endParaRPr>
          </a:p>
          <a:p>
            <a:pPr marL="457200" lvl="1" indent="0">
              <a:buFont typeface="Arial" panose="020B0604020202020204" pitchFamily="34" charset="0"/>
              <a:buNone/>
            </a:pPr>
            <a:endParaRPr lang="en-GB" dirty="0">
              <a:latin typeface="Aptos" panose="020B000402020202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9282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DF840-BCCF-2AA1-B525-532823EA7F99}"/>
            </a:ext>
          </a:extLst>
        </p:cNvPr>
        <p:cNvGrpSpPr/>
        <p:nvPr/>
      </p:nvGrpSpPr>
      <p:grpSpPr>
        <a:xfrm>
          <a:off x="0" y="0"/>
          <a:ext cx="0" cy="0"/>
          <a:chOff x="0" y="0"/>
          <a:chExt cx="0" cy="0"/>
        </a:xfrm>
      </p:grpSpPr>
      <p:pic>
        <p:nvPicPr>
          <p:cNvPr id="4" name="Picture 3" descr="A pink and black curved object&#10;&#10;Description automatically generated">
            <a:extLst>
              <a:ext uri="{FF2B5EF4-FFF2-40B4-BE49-F238E27FC236}">
                <a16:creationId xmlns:a16="http://schemas.microsoft.com/office/drawing/2014/main" id="{6536C3BA-A379-739D-4842-58E9AA2E22F5}"/>
              </a:ext>
            </a:extLst>
          </p:cNvPr>
          <p:cNvPicPr>
            <a:picLocks noChangeAspect="1"/>
          </p:cNvPicPr>
          <p:nvPr/>
        </p:nvPicPr>
        <p:blipFill rotWithShape="1">
          <a:blip r:embed="rId3">
            <a:extLst>
              <a:ext uri="{28A0092B-C50C-407E-A947-70E740481C1C}">
                <a14:useLocalDpi xmlns:a14="http://schemas.microsoft.com/office/drawing/2010/main" val="0"/>
              </a:ext>
            </a:extLst>
          </a:blip>
          <a:srcRect l="61797"/>
          <a:stretch/>
        </p:blipFill>
        <p:spPr>
          <a:xfrm>
            <a:off x="9575799" y="-25142"/>
            <a:ext cx="2641601" cy="6914615"/>
          </a:xfrm>
          <a:prstGeom prst="rect">
            <a:avLst/>
          </a:prstGeom>
        </p:spPr>
      </p:pic>
      <p:sp>
        <p:nvSpPr>
          <p:cNvPr id="2" name="Title 1">
            <a:extLst>
              <a:ext uri="{FF2B5EF4-FFF2-40B4-BE49-F238E27FC236}">
                <a16:creationId xmlns:a16="http://schemas.microsoft.com/office/drawing/2014/main" id="{4B24A4B5-5781-5511-5186-1A4704DD6156}"/>
              </a:ext>
            </a:extLst>
          </p:cNvPr>
          <p:cNvSpPr>
            <a:spLocks noGrp="1"/>
          </p:cNvSpPr>
          <p:nvPr>
            <p:ph type="title"/>
          </p:nvPr>
        </p:nvSpPr>
        <p:spPr>
          <a:xfrm>
            <a:off x="838200" y="340412"/>
            <a:ext cx="10515600" cy="772704"/>
          </a:xfrm>
        </p:spPr>
        <p:txBody>
          <a:bodyPr>
            <a:normAutofit/>
          </a:bodyPr>
          <a:lstStyle/>
          <a:p>
            <a:r>
              <a:rPr lang="en-GB" sz="4800" b="1" dirty="0">
                <a:latin typeface="Tahoma" panose="020B0604030504040204" pitchFamily="34" charset="0"/>
                <a:ea typeface="Tahoma" panose="020B0604030504040204" pitchFamily="34" charset="0"/>
                <a:cs typeface="Tahoma" panose="020B0604030504040204" pitchFamily="34" charset="0"/>
              </a:rPr>
              <a:t>You asked…</a:t>
            </a:r>
          </a:p>
        </p:txBody>
      </p:sp>
      <p:sp>
        <p:nvSpPr>
          <p:cNvPr id="9" name="Content Placeholder 8">
            <a:extLst>
              <a:ext uri="{FF2B5EF4-FFF2-40B4-BE49-F238E27FC236}">
                <a16:creationId xmlns:a16="http://schemas.microsoft.com/office/drawing/2014/main" id="{FE5439C9-7CA8-AA09-93E8-F693970A9176}"/>
              </a:ext>
            </a:extLst>
          </p:cNvPr>
          <p:cNvSpPr>
            <a:spLocks noGrp="1"/>
          </p:cNvSpPr>
          <p:nvPr>
            <p:ph idx="1"/>
          </p:nvPr>
        </p:nvSpPr>
        <p:spPr>
          <a:xfrm>
            <a:off x="838200" y="2055949"/>
            <a:ext cx="3536092" cy="3412102"/>
          </a:xfrm>
        </p:spPr>
        <p:txBody>
          <a:bodyPr>
            <a:normAutofit/>
          </a:bodyPr>
          <a:lstStyle/>
          <a:p>
            <a:pPr marL="0" indent="0">
              <a:buNone/>
            </a:pPr>
            <a:r>
              <a:rPr lang="en-GB" dirty="0">
                <a:effectLst/>
                <a:latin typeface="Tahoma" panose="020B0604030504040204" pitchFamily="34" charset="0"/>
                <a:ea typeface="Calibri" panose="020F0502020204030204" pitchFamily="34" charset="0"/>
                <a:cs typeface="Times New Roman" panose="02020603050405020304" pitchFamily="18" charset="0"/>
              </a:rPr>
              <a:t>As part of the outreach program, considerations being made to have </a:t>
            </a:r>
            <a:r>
              <a:rPr lang="en-GB" b="1" dirty="0">
                <a:effectLst/>
                <a:latin typeface="Tahoma" panose="020B0604030504040204" pitchFamily="34" charset="0"/>
                <a:ea typeface="Calibri" panose="020F0502020204030204" pitchFamily="34" charset="0"/>
                <a:cs typeface="Times New Roman" panose="02020603050405020304" pitchFamily="18" charset="0"/>
              </a:rPr>
              <a:t>drop-in sessions</a:t>
            </a:r>
            <a:r>
              <a:rPr lang="en-GB" dirty="0">
                <a:effectLst/>
                <a:latin typeface="Tahoma" panose="020B0604030504040204" pitchFamily="34" charset="0"/>
                <a:ea typeface="Calibri" panose="020F0502020204030204" pitchFamily="34" charset="0"/>
                <a:cs typeface="Times New Roman" panose="02020603050405020304" pitchFamily="18" charset="0"/>
              </a:rPr>
              <a:t>, is this something you would be interested in?</a:t>
            </a:r>
            <a:endParaRPr lang="en-GB" sz="4000" dirty="0"/>
          </a:p>
        </p:txBody>
      </p:sp>
      <p:graphicFrame>
        <p:nvGraphicFramePr>
          <p:cNvPr id="14" name="Chart 13">
            <a:extLst>
              <a:ext uri="{FF2B5EF4-FFF2-40B4-BE49-F238E27FC236}">
                <a16:creationId xmlns:a16="http://schemas.microsoft.com/office/drawing/2014/main" id="{A200A2CF-4B73-5CD5-5460-941EE51BF996}"/>
              </a:ext>
            </a:extLst>
          </p:cNvPr>
          <p:cNvGraphicFramePr/>
          <p:nvPr/>
        </p:nvGraphicFramePr>
        <p:xfrm>
          <a:off x="5010262" y="1402518"/>
          <a:ext cx="4565537" cy="47189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4613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2DFD2-451D-C5DB-EB44-FD1906E31FF1}"/>
            </a:ext>
          </a:extLst>
        </p:cNvPr>
        <p:cNvGrpSpPr/>
        <p:nvPr/>
      </p:nvGrpSpPr>
      <p:grpSpPr>
        <a:xfrm>
          <a:off x="0" y="0"/>
          <a:ext cx="0" cy="0"/>
          <a:chOff x="0" y="0"/>
          <a:chExt cx="0" cy="0"/>
        </a:xfrm>
      </p:grpSpPr>
      <p:sp>
        <p:nvSpPr>
          <p:cNvPr id="4" name="Freeform 2">
            <a:extLst>
              <a:ext uri="{FF2B5EF4-FFF2-40B4-BE49-F238E27FC236}">
                <a16:creationId xmlns:a16="http://schemas.microsoft.com/office/drawing/2014/main" id="{197FA7B2-5C7D-C814-7EE6-15BF6D55CBD0}"/>
              </a:ext>
            </a:extLst>
          </p:cNvPr>
          <p:cNvSpPr/>
          <p:nvPr/>
        </p:nvSpPr>
        <p:spPr>
          <a:xfrm>
            <a:off x="0" y="-323851"/>
            <a:ext cx="12192000" cy="7505701"/>
          </a:xfrm>
          <a:custGeom>
            <a:avLst/>
            <a:gdLst/>
            <a:ahLst/>
            <a:cxnLst/>
            <a:rect l="l" t="t" r="r" b="b"/>
            <a:pathLst>
              <a:path w="18288000" h="12961620">
                <a:moveTo>
                  <a:pt x="0" y="0"/>
                </a:moveTo>
                <a:lnTo>
                  <a:pt x="18288000" y="0"/>
                </a:lnTo>
                <a:lnTo>
                  <a:pt x="18288000" y="12961620"/>
                </a:lnTo>
                <a:lnTo>
                  <a:pt x="0" y="12961620"/>
                </a:lnTo>
                <a:lnTo>
                  <a:pt x="0" y="0"/>
                </a:lnTo>
                <a:close/>
              </a:path>
            </a:pathLst>
          </a:custGeom>
          <a:blipFill>
            <a:blip r:embed="rId2"/>
            <a:stretch>
              <a:fillRect t="-14068" b="-1058"/>
            </a:stretch>
          </a:blipFill>
        </p:spPr>
        <p:txBody>
          <a:bodyPr/>
          <a:lstStyle/>
          <a:p>
            <a:endParaRPr lang="en-GB" sz="1200" dirty="0"/>
          </a:p>
        </p:txBody>
      </p:sp>
      <p:sp>
        <p:nvSpPr>
          <p:cNvPr id="2" name="Title 1">
            <a:extLst>
              <a:ext uri="{FF2B5EF4-FFF2-40B4-BE49-F238E27FC236}">
                <a16:creationId xmlns:a16="http://schemas.microsoft.com/office/drawing/2014/main" id="{4DE69B13-4DA5-771A-EB21-332A1B34C85E}"/>
              </a:ext>
            </a:extLst>
          </p:cNvPr>
          <p:cNvSpPr>
            <a:spLocks noGrp="1"/>
          </p:cNvSpPr>
          <p:nvPr>
            <p:ph type="ctrTitle"/>
          </p:nvPr>
        </p:nvSpPr>
        <p:spPr>
          <a:xfrm>
            <a:off x="1524000" y="4375794"/>
            <a:ext cx="9144000" cy="1291864"/>
          </a:xfrm>
        </p:spPr>
        <p:txBody>
          <a:bodyPr/>
          <a:lstStyle/>
          <a:p>
            <a:r>
              <a:rPr lang="en-GB" b="1" dirty="0"/>
              <a:t>GSC Overview</a:t>
            </a:r>
          </a:p>
        </p:txBody>
      </p:sp>
      <p:sp>
        <p:nvSpPr>
          <p:cNvPr id="3" name="Subtitle 2">
            <a:extLst>
              <a:ext uri="{FF2B5EF4-FFF2-40B4-BE49-F238E27FC236}">
                <a16:creationId xmlns:a16="http://schemas.microsoft.com/office/drawing/2014/main" id="{BDABF9F9-4FBC-BB13-D559-AAF9241E91E5}"/>
              </a:ext>
            </a:extLst>
          </p:cNvPr>
          <p:cNvSpPr>
            <a:spLocks noGrp="1"/>
          </p:cNvSpPr>
          <p:nvPr>
            <p:ph type="subTitle" idx="1"/>
          </p:nvPr>
        </p:nvSpPr>
        <p:spPr>
          <a:xfrm>
            <a:off x="1524000" y="5963216"/>
            <a:ext cx="9144000" cy="484549"/>
          </a:xfrm>
        </p:spPr>
        <p:txBody>
          <a:bodyPr/>
          <a:lstStyle/>
          <a:p>
            <a:r>
              <a:rPr lang="en-GB" dirty="0"/>
              <a:t>31</a:t>
            </a:r>
            <a:r>
              <a:rPr lang="en-GB" baseline="30000" dirty="0"/>
              <a:t>st</a:t>
            </a:r>
            <a:r>
              <a:rPr lang="en-GB" dirty="0"/>
              <a:t> January 2025</a:t>
            </a:r>
          </a:p>
        </p:txBody>
      </p:sp>
    </p:spTree>
    <p:extLst>
      <p:ext uri="{BB962C8B-B14F-4D97-AF65-F5344CB8AC3E}">
        <p14:creationId xmlns:p14="http://schemas.microsoft.com/office/powerpoint/2010/main" val="2618608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28562-CFD7-C92C-19BD-9F7749132D97}"/>
            </a:ext>
          </a:extLst>
        </p:cNvPr>
        <p:cNvGrpSpPr/>
        <p:nvPr/>
      </p:nvGrpSpPr>
      <p:grpSpPr>
        <a:xfrm>
          <a:off x="0" y="0"/>
          <a:ext cx="0" cy="0"/>
          <a:chOff x="0" y="0"/>
          <a:chExt cx="0" cy="0"/>
        </a:xfrm>
      </p:grpSpPr>
      <p:pic>
        <p:nvPicPr>
          <p:cNvPr id="4" name="Picture 3" descr="A pink and black curved object&#10;&#10;Description automatically generated">
            <a:extLst>
              <a:ext uri="{FF2B5EF4-FFF2-40B4-BE49-F238E27FC236}">
                <a16:creationId xmlns:a16="http://schemas.microsoft.com/office/drawing/2014/main" id="{9B64B9FF-1730-C599-1257-BC30815239C0}"/>
              </a:ext>
            </a:extLst>
          </p:cNvPr>
          <p:cNvPicPr>
            <a:picLocks noChangeAspect="1"/>
          </p:cNvPicPr>
          <p:nvPr/>
        </p:nvPicPr>
        <p:blipFill rotWithShape="1">
          <a:blip r:embed="rId3">
            <a:extLst>
              <a:ext uri="{28A0092B-C50C-407E-A947-70E740481C1C}">
                <a14:useLocalDpi xmlns:a14="http://schemas.microsoft.com/office/drawing/2010/main" val="0"/>
              </a:ext>
            </a:extLst>
          </a:blip>
          <a:srcRect l="61797"/>
          <a:stretch/>
        </p:blipFill>
        <p:spPr>
          <a:xfrm>
            <a:off x="9575799" y="-25142"/>
            <a:ext cx="2641601" cy="6914615"/>
          </a:xfrm>
          <a:prstGeom prst="rect">
            <a:avLst/>
          </a:prstGeom>
        </p:spPr>
      </p:pic>
      <p:sp>
        <p:nvSpPr>
          <p:cNvPr id="2" name="Title 1">
            <a:extLst>
              <a:ext uri="{FF2B5EF4-FFF2-40B4-BE49-F238E27FC236}">
                <a16:creationId xmlns:a16="http://schemas.microsoft.com/office/drawing/2014/main" id="{BAC99700-C1F4-39B9-42AF-EF6C56678508}"/>
              </a:ext>
            </a:extLst>
          </p:cNvPr>
          <p:cNvSpPr>
            <a:spLocks noGrp="1"/>
          </p:cNvSpPr>
          <p:nvPr>
            <p:ph type="title"/>
          </p:nvPr>
        </p:nvSpPr>
        <p:spPr>
          <a:xfrm>
            <a:off x="838200" y="340412"/>
            <a:ext cx="10515600" cy="772704"/>
          </a:xfrm>
        </p:spPr>
        <p:txBody>
          <a:bodyPr>
            <a:normAutofit/>
          </a:bodyPr>
          <a:lstStyle/>
          <a:p>
            <a:r>
              <a:rPr lang="en-GB" sz="4800" b="1" dirty="0">
                <a:latin typeface="Tahoma" panose="020B0604030504040204" pitchFamily="34" charset="0"/>
                <a:ea typeface="Tahoma" panose="020B0604030504040204" pitchFamily="34" charset="0"/>
                <a:cs typeface="Tahoma" panose="020B0604030504040204" pitchFamily="34" charset="0"/>
              </a:rPr>
              <a:t>We did.</a:t>
            </a:r>
          </a:p>
        </p:txBody>
      </p:sp>
      <p:sp>
        <p:nvSpPr>
          <p:cNvPr id="3" name="Content Placeholder 2">
            <a:extLst>
              <a:ext uri="{FF2B5EF4-FFF2-40B4-BE49-F238E27FC236}">
                <a16:creationId xmlns:a16="http://schemas.microsoft.com/office/drawing/2014/main" id="{EBB7CA51-4468-63DE-2289-E1567EE5C5FC}"/>
              </a:ext>
            </a:extLst>
          </p:cNvPr>
          <p:cNvSpPr>
            <a:spLocks noGrp="1"/>
          </p:cNvSpPr>
          <p:nvPr>
            <p:ph idx="1"/>
          </p:nvPr>
        </p:nvSpPr>
        <p:spPr>
          <a:xfrm>
            <a:off x="838200" y="1478670"/>
            <a:ext cx="8737599" cy="4351338"/>
          </a:xfrm>
        </p:spPr>
        <p:txBody>
          <a:bodyPr>
            <a:normAutofit/>
          </a:bodyPr>
          <a:lstStyle/>
          <a:p>
            <a:pPr marL="0" indent="0">
              <a:buNone/>
            </a:pPr>
            <a:r>
              <a:rPr lang="en-GB" b="1" dirty="0">
                <a:effectLst/>
                <a:latin typeface="Tahoma" panose="020B0604030504040204" pitchFamily="34" charset="0"/>
                <a:ea typeface="Tahoma" panose="020B0604030504040204" pitchFamily="34" charset="0"/>
                <a:cs typeface="Tahoma" panose="020B0604030504040204" pitchFamily="34" charset="0"/>
              </a:rPr>
              <a:t>Drop-in Sessions - 17</a:t>
            </a:r>
            <a:r>
              <a:rPr lang="en-GB" b="1" baseline="30000" dirty="0">
                <a:effectLst/>
                <a:latin typeface="Tahoma" panose="020B0604030504040204" pitchFamily="34" charset="0"/>
                <a:ea typeface="Tahoma" panose="020B0604030504040204" pitchFamily="34" charset="0"/>
                <a:cs typeface="Tahoma" panose="020B0604030504040204" pitchFamily="34" charset="0"/>
              </a:rPr>
              <a:t>th</a:t>
            </a:r>
            <a:r>
              <a:rPr lang="en-GB" b="1" dirty="0">
                <a:effectLst/>
                <a:latin typeface="Tahoma" panose="020B0604030504040204" pitchFamily="34" charset="0"/>
                <a:ea typeface="Tahoma" panose="020B0604030504040204" pitchFamily="34" charset="0"/>
                <a:cs typeface="Tahoma" panose="020B0604030504040204" pitchFamily="34" charset="0"/>
              </a:rPr>
              <a:t> February!</a:t>
            </a:r>
          </a:p>
          <a:p>
            <a:r>
              <a:rPr lang="en-GB" dirty="0">
                <a:latin typeface="Tahoma" panose="020B0604030504040204" pitchFamily="34" charset="0"/>
                <a:ea typeface="Tahoma" panose="020B0604030504040204" pitchFamily="34" charset="0"/>
                <a:cs typeface="Tahoma" panose="020B0604030504040204" pitchFamily="34" charset="0"/>
              </a:rPr>
              <a:t>GSC Office – Derbyhaven Meeting room </a:t>
            </a:r>
          </a:p>
          <a:p>
            <a:r>
              <a:rPr lang="en-GB" dirty="0">
                <a:latin typeface="Tahoma" panose="020B0604030504040204" pitchFamily="34" charset="0"/>
                <a:ea typeface="Tahoma" panose="020B0604030504040204" pitchFamily="34" charset="0"/>
                <a:cs typeface="Tahoma" panose="020B0604030504040204" pitchFamily="34" charset="0"/>
              </a:rPr>
              <a:t>1 hour slot</a:t>
            </a:r>
          </a:p>
          <a:p>
            <a:r>
              <a:rPr lang="en-GB" dirty="0">
                <a:latin typeface="Tahoma" panose="020B0604030504040204" pitchFamily="34" charset="0"/>
                <a:ea typeface="Tahoma" panose="020B0604030504040204" pitchFamily="34" charset="0"/>
                <a:cs typeface="Tahoma" panose="020B0604030504040204" pitchFamily="34" charset="0"/>
              </a:rPr>
              <a:t>Discuss topic in person</a:t>
            </a:r>
          </a:p>
          <a:p>
            <a:r>
              <a:rPr lang="en-GB" dirty="0">
                <a:latin typeface="Tahoma" panose="020B0604030504040204" pitchFamily="34" charset="0"/>
                <a:ea typeface="Tahoma" panose="020B0604030504040204" pitchFamily="34" charset="0"/>
                <a:cs typeface="Tahoma" panose="020B0604030504040204" pitchFamily="34" charset="0"/>
              </a:rPr>
              <a:t>Let us know the topic &amp; preferred time slot well in advance</a:t>
            </a:r>
          </a:p>
          <a:p>
            <a:pPr lvl="1"/>
            <a:endParaRPr lang="en-GB" dirty="0">
              <a:latin typeface="Aptos" panose="020B0004020202020204" pitchFamily="34" charset="0"/>
              <a:ea typeface="Tahoma" panose="020B0604030504040204" pitchFamily="34" charset="0"/>
              <a:cs typeface="Tahoma" panose="020B0604030504040204" pitchFamily="34" charset="0"/>
            </a:endParaRPr>
          </a:p>
          <a:p>
            <a:pPr marL="457200" lvl="1" indent="0">
              <a:buNone/>
            </a:pPr>
            <a:endParaRPr lang="en-GB" dirty="0">
              <a:latin typeface="Aptos" panose="020B000402020202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02673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nk and black curved object&#10;&#10;Description automatically generated">
            <a:extLst>
              <a:ext uri="{FF2B5EF4-FFF2-40B4-BE49-F238E27FC236}">
                <a16:creationId xmlns:a16="http://schemas.microsoft.com/office/drawing/2014/main" id="{60176269-F746-E67A-1E0B-37238FD6D1FC}"/>
              </a:ext>
            </a:extLst>
          </p:cNvPr>
          <p:cNvPicPr>
            <a:picLocks noChangeAspect="1"/>
          </p:cNvPicPr>
          <p:nvPr/>
        </p:nvPicPr>
        <p:blipFill rotWithShape="1">
          <a:blip r:embed="rId3">
            <a:extLst>
              <a:ext uri="{28A0092B-C50C-407E-A947-70E740481C1C}">
                <a14:useLocalDpi xmlns:a14="http://schemas.microsoft.com/office/drawing/2010/main" val="0"/>
              </a:ext>
            </a:extLst>
          </a:blip>
          <a:srcRect l="61797"/>
          <a:stretch/>
        </p:blipFill>
        <p:spPr>
          <a:xfrm>
            <a:off x="9575799" y="-25142"/>
            <a:ext cx="2641601" cy="6914615"/>
          </a:xfrm>
          <a:prstGeom prst="rect">
            <a:avLst/>
          </a:prstGeom>
        </p:spPr>
      </p:pic>
      <p:sp>
        <p:nvSpPr>
          <p:cNvPr id="2" name="Title 1">
            <a:extLst>
              <a:ext uri="{FF2B5EF4-FFF2-40B4-BE49-F238E27FC236}">
                <a16:creationId xmlns:a16="http://schemas.microsoft.com/office/drawing/2014/main" id="{9D4B7EE6-424A-A558-496D-856AF01D1AEB}"/>
              </a:ext>
            </a:extLst>
          </p:cNvPr>
          <p:cNvSpPr>
            <a:spLocks noGrp="1"/>
          </p:cNvSpPr>
          <p:nvPr>
            <p:ph type="title"/>
          </p:nvPr>
        </p:nvSpPr>
        <p:spPr>
          <a:xfrm>
            <a:off x="838200" y="344778"/>
            <a:ext cx="10515600" cy="685199"/>
          </a:xfrm>
        </p:spPr>
        <p:txBody>
          <a:bodyPr>
            <a:noAutofit/>
          </a:bodyPr>
          <a:lstStyle/>
          <a:p>
            <a:r>
              <a:rPr lang="en-GB" sz="4800" b="1" dirty="0">
                <a:latin typeface="Tahoma" panose="020B0604030504040204" pitchFamily="34" charset="0"/>
                <a:ea typeface="Tahoma" panose="020B0604030504040204" pitchFamily="34" charset="0"/>
                <a:cs typeface="Tahoma" panose="020B0604030504040204" pitchFamily="34" charset="0"/>
              </a:rPr>
              <a:t>Where to find us…</a:t>
            </a:r>
          </a:p>
        </p:txBody>
      </p:sp>
      <p:sp>
        <p:nvSpPr>
          <p:cNvPr id="3" name="Content Placeholder 2">
            <a:extLst>
              <a:ext uri="{FF2B5EF4-FFF2-40B4-BE49-F238E27FC236}">
                <a16:creationId xmlns:a16="http://schemas.microsoft.com/office/drawing/2014/main" id="{79796733-4465-B528-F4EF-D1B03AC323F7}"/>
              </a:ext>
            </a:extLst>
          </p:cNvPr>
          <p:cNvSpPr>
            <a:spLocks noGrp="1"/>
          </p:cNvSpPr>
          <p:nvPr>
            <p:ph idx="1"/>
          </p:nvPr>
        </p:nvSpPr>
        <p:spPr>
          <a:xfrm>
            <a:off x="838200" y="1272746"/>
            <a:ext cx="8627076" cy="1774669"/>
          </a:xfrm>
        </p:spPr>
        <p:txBody>
          <a:bodyPr>
            <a:normAutofit/>
          </a:bodyPr>
          <a:lstStyle/>
          <a:p>
            <a:r>
              <a:rPr lang="en-GB" sz="2400" dirty="0">
                <a:latin typeface="Tahoma" panose="020B0604030504040204" pitchFamily="34" charset="0"/>
                <a:ea typeface="Tahoma" panose="020B0604030504040204" pitchFamily="34" charset="0"/>
                <a:cs typeface="Tahoma" panose="020B0604030504040204" pitchFamily="34" charset="0"/>
              </a:rPr>
              <a:t>Blog available under “About the GSC”. </a:t>
            </a:r>
          </a:p>
          <a:p>
            <a:pPr lvl="1"/>
            <a:r>
              <a:rPr lang="en-GB" sz="2000" dirty="0">
                <a:latin typeface="Tahoma" panose="020B0604030504040204" pitchFamily="34" charset="0"/>
                <a:ea typeface="Tahoma" panose="020B0604030504040204" pitchFamily="34" charset="0"/>
                <a:cs typeface="Tahoma" panose="020B0604030504040204" pitchFamily="34" charset="0"/>
              </a:rPr>
              <a:t>Press releases, GSC news and Public Statements are available under “GSC News” which can be found on the Gambling homepage</a:t>
            </a:r>
          </a:p>
          <a:p>
            <a:pPr lvl="1"/>
            <a:r>
              <a:rPr lang="en-GB" sz="2000" dirty="0">
                <a:latin typeface="Tahoma" panose="020B0604030504040204" pitchFamily="34" charset="0"/>
                <a:ea typeface="Tahoma" panose="020B0604030504040204" pitchFamily="34" charset="0"/>
                <a:cs typeface="Tahoma" panose="020B0604030504040204" pitchFamily="34" charset="0"/>
              </a:rPr>
              <a:t>Webinars and other videos are available under “Videos”</a:t>
            </a:r>
          </a:p>
          <a:p>
            <a:pPr lvl="1"/>
            <a:r>
              <a:rPr lang="en-GB" sz="2000" dirty="0">
                <a:latin typeface="Tahoma" panose="020B0604030504040204" pitchFamily="34" charset="0"/>
                <a:ea typeface="Tahoma" panose="020B0604030504040204" pitchFamily="34" charset="0"/>
                <a:cs typeface="Tahoma" panose="020B0604030504040204" pitchFamily="34" charset="0"/>
              </a:rPr>
              <a:t>YouTube Channel - </a:t>
            </a:r>
            <a:r>
              <a:rPr lang="en-GB" sz="2000" dirty="0">
                <a:solidFill>
                  <a:srgbClr val="886579"/>
                </a:solidFill>
                <a:latin typeface="Tahoma" panose="020B0604030504040204" pitchFamily="34" charset="0"/>
                <a:ea typeface="Tahoma" panose="020B0604030504040204" pitchFamily="34" charset="0"/>
                <a:cs typeface="Tahoma" panose="020B0604030504040204" pitchFamily="34" charset="0"/>
              </a:rPr>
              <a:t>youtube.com/@IOMGSC</a:t>
            </a:r>
          </a:p>
        </p:txBody>
      </p:sp>
      <p:sp>
        <p:nvSpPr>
          <p:cNvPr id="5" name="Content Placeholder 2">
            <a:extLst>
              <a:ext uri="{FF2B5EF4-FFF2-40B4-BE49-F238E27FC236}">
                <a16:creationId xmlns:a16="http://schemas.microsoft.com/office/drawing/2014/main" id="{6100B42C-AF80-D1C2-F0BF-4B1E43F4601F}"/>
              </a:ext>
            </a:extLst>
          </p:cNvPr>
          <p:cNvSpPr txBox="1">
            <a:spLocks/>
          </p:cNvSpPr>
          <p:nvPr/>
        </p:nvSpPr>
        <p:spPr>
          <a:xfrm>
            <a:off x="838200" y="5585254"/>
            <a:ext cx="7929435" cy="1039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Tahoma" panose="020B0604030504040204" pitchFamily="34" charset="0"/>
                <a:ea typeface="Tahoma" panose="020B0604030504040204" pitchFamily="34" charset="0"/>
                <a:cs typeface="Tahoma" panose="020B0604030504040204" pitchFamily="34" charset="0"/>
              </a:rPr>
              <a:t>Newsletter Sign-up Form</a:t>
            </a:r>
          </a:p>
          <a:p>
            <a:pPr lvl="1"/>
            <a:r>
              <a:rPr lang="en-GB" sz="2000" dirty="0">
                <a:latin typeface="Tahoma" panose="020B0604030504040204" pitchFamily="34" charset="0"/>
                <a:ea typeface="Tahoma" panose="020B0604030504040204" pitchFamily="34" charset="0"/>
                <a:cs typeface="Tahoma" panose="020B0604030504040204" pitchFamily="34" charset="0"/>
                <a:hlinkClick r:id="rId4"/>
              </a:rPr>
              <a:t>https://dashboard.mailerlite.com/forms/1118744/133525586866865391/share</a:t>
            </a:r>
            <a:r>
              <a:rPr lang="en-GB" sz="2000" dirty="0">
                <a:latin typeface="Tahoma" panose="020B0604030504040204" pitchFamily="34" charset="0"/>
                <a:ea typeface="Tahoma" panose="020B0604030504040204" pitchFamily="34" charset="0"/>
                <a:cs typeface="Tahoma" panose="020B0604030504040204" pitchFamily="34" charset="0"/>
              </a:rPr>
              <a:t> </a:t>
            </a:r>
          </a:p>
        </p:txBody>
      </p:sp>
      <p:pic>
        <p:nvPicPr>
          <p:cNvPr id="6" name="Picture 5">
            <a:extLst>
              <a:ext uri="{FF2B5EF4-FFF2-40B4-BE49-F238E27FC236}">
                <a16:creationId xmlns:a16="http://schemas.microsoft.com/office/drawing/2014/main" id="{16E9395C-AFE5-4679-52F5-68F65321C589}"/>
              </a:ext>
            </a:extLst>
          </p:cNvPr>
          <p:cNvPicPr>
            <a:picLocks noChangeAspect="1"/>
          </p:cNvPicPr>
          <p:nvPr/>
        </p:nvPicPr>
        <p:blipFill>
          <a:blip r:embed="rId5"/>
          <a:stretch>
            <a:fillRect/>
          </a:stretch>
        </p:blipFill>
        <p:spPr>
          <a:xfrm>
            <a:off x="10041740" y="4765016"/>
            <a:ext cx="1905826" cy="1917412"/>
          </a:xfrm>
          <a:prstGeom prst="rect">
            <a:avLst/>
          </a:prstGeom>
        </p:spPr>
      </p:pic>
      <p:sp>
        <p:nvSpPr>
          <p:cNvPr id="8" name="TextBox 7">
            <a:extLst>
              <a:ext uri="{FF2B5EF4-FFF2-40B4-BE49-F238E27FC236}">
                <a16:creationId xmlns:a16="http://schemas.microsoft.com/office/drawing/2014/main" id="{EF013344-1C3E-4425-434B-ABB2190BCAE7}"/>
              </a:ext>
            </a:extLst>
          </p:cNvPr>
          <p:cNvSpPr txBox="1"/>
          <p:nvPr/>
        </p:nvSpPr>
        <p:spPr>
          <a:xfrm>
            <a:off x="10113486" y="4118685"/>
            <a:ext cx="1762333" cy="646331"/>
          </a:xfrm>
          <a:prstGeom prst="rect">
            <a:avLst/>
          </a:prstGeom>
          <a:noFill/>
        </p:spPr>
        <p:txBody>
          <a:bodyPr wrap="square">
            <a:spAutoFit/>
          </a:bodyPr>
          <a:lstStyle/>
          <a:p>
            <a:pPr marL="0" indent="0" algn="ctr">
              <a:buFont typeface="Arial" panose="020B0604020202020204" pitchFamily="34" charset="0"/>
              <a:buNone/>
            </a:pPr>
            <a:r>
              <a:rPr lang="en-GB" sz="1800" b="1" dirty="0">
                <a:latin typeface="Tahoma" panose="020B0604030504040204" pitchFamily="34" charset="0"/>
                <a:ea typeface="Tahoma" panose="020B0604030504040204" pitchFamily="34" charset="0"/>
                <a:cs typeface="Tahoma" panose="020B0604030504040204" pitchFamily="34" charset="0"/>
              </a:rPr>
              <a:t>Newsletter </a:t>
            </a:r>
          </a:p>
          <a:p>
            <a:pPr marL="0" indent="0" algn="ctr">
              <a:buFont typeface="Arial" panose="020B0604020202020204" pitchFamily="34" charset="0"/>
              <a:buNone/>
            </a:pPr>
            <a:r>
              <a:rPr lang="en-GB" sz="1800" b="1" dirty="0">
                <a:latin typeface="Tahoma" panose="020B0604030504040204" pitchFamily="34" charset="0"/>
                <a:ea typeface="Tahoma" panose="020B0604030504040204" pitchFamily="34" charset="0"/>
                <a:cs typeface="Tahoma" panose="020B0604030504040204" pitchFamily="34" charset="0"/>
              </a:rPr>
              <a:t>Sign-up Form</a:t>
            </a:r>
          </a:p>
        </p:txBody>
      </p:sp>
      <p:sp>
        <p:nvSpPr>
          <p:cNvPr id="9" name="Content Placeholder 2">
            <a:extLst>
              <a:ext uri="{FF2B5EF4-FFF2-40B4-BE49-F238E27FC236}">
                <a16:creationId xmlns:a16="http://schemas.microsoft.com/office/drawing/2014/main" id="{645AB791-56C4-3FF7-E503-DBBCF99417D9}"/>
              </a:ext>
            </a:extLst>
          </p:cNvPr>
          <p:cNvSpPr txBox="1">
            <a:spLocks/>
          </p:cNvSpPr>
          <p:nvPr/>
        </p:nvSpPr>
        <p:spPr>
          <a:xfrm>
            <a:off x="838200" y="3296859"/>
            <a:ext cx="8627076" cy="8955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Tahoma" panose="020B0604030504040204" pitchFamily="34" charset="0"/>
                <a:ea typeface="Tahoma" panose="020B0604030504040204" pitchFamily="34" charset="0"/>
                <a:cs typeface="Tahoma" panose="020B0604030504040204" pitchFamily="34" charset="0"/>
              </a:rPr>
              <a:t>LinkedIn updated regularly with GSC updates</a:t>
            </a:r>
          </a:p>
          <a:p>
            <a:pPr lvl="1"/>
            <a:r>
              <a:rPr lang="en-GB" sz="2000" dirty="0">
                <a:solidFill>
                  <a:srgbClr val="886579"/>
                </a:solidFill>
                <a:latin typeface="Tahoma" panose="020B0604030504040204" pitchFamily="34" charset="0"/>
                <a:ea typeface="Tahoma" panose="020B0604030504040204" pitchFamily="34" charset="0"/>
                <a:cs typeface="Tahoma" panose="020B0604030504040204" pitchFamily="34" charset="0"/>
              </a:rPr>
              <a:t>/company/isle-of-man-gambling-supervision-commission</a:t>
            </a:r>
          </a:p>
        </p:txBody>
      </p:sp>
      <p:sp>
        <p:nvSpPr>
          <p:cNvPr id="10" name="Content Placeholder 2">
            <a:extLst>
              <a:ext uri="{FF2B5EF4-FFF2-40B4-BE49-F238E27FC236}">
                <a16:creationId xmlns:a16="http://schemas.microsoft.com/office/drawing/2014/main" id="{9D503BA8-7A07-89A8-1991-F26D4D1ADAFB}"/>
              </a:ext>
            </a:extLst>
          </p:cNvPr>
          <p:cNvSpPr txBox="1">
            <a:spLocks/>
          </p:cNvSpPr>
          <p:nvPr/>
        </p:nvSpPr>
        <p:spPr>
          <a:xfrm>
            <a:off x="864605" y="4441850"/>
            <a:ext cx="8627076" cy="895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Tahoma" panose="020B0604030504040204" pitchFamily="34" charset="0"/>
                <a:ea typeface="Tahoma" panose="020B0604030504040204" pitchFamily="34" charset="0"/>
                <a:cs typeface="Tahoma" panose="020B0604030504040204" pitchFamily="34" charset="0"/>
              </a:rPr>
              <a:t>Countering Financial Crime LinkedIn page</a:t>
            </a:r>
          </a:p>
          <a:p>
            <a:pPr lvl="1"/>
            <a:r>
              <a:rPr lang="en-GB" sz="2000" dirty="0">
                <a:solidFill>
                  <a:srgbClr val="886579"/>
                </a:solidFill>
                <a:latin typeface="Tahoma" panose="020B0604030504040204" pitchFamily="34" charset="0"/>
                <a:ea typeface="Tahoma" panose="020B0604030504040204" pitchFamily="34" charset="0"/>
                <a:cs typeface="Tahoma" panose="020B0604030504040204" pitchFamily="34" charset="0"/>
              </a:rPr>
              <a:t>/company/isle-of-man-countering-financial-crime</a:t>
            </a:r>
          </a:p>
        </p:txBody>
      </p:sp>
    </p:spTree>
    <p:extLst>
      <p:ext uri="{BB962C8B-B14F-4D97-AF65-F5344CB8AC3E}">
        <p14:creationId xmlns:p14="http://schemas.microsoft.com/office/powerpoint/2010/main" val="3201251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508075" y="224443"/>
            <a:ext cx="9175850" cy="820738"/>
          </a:xfrm>
          <a:prstGeom prst="rect">
            <a:avLst/>
          </a:prstGeom>
        </p:spPr>
        <p:txBody>
          <a:bodyPr wrap="square" lIns="0" tIns="0" rIns="0" bIns="0" rtlCol="0" anchor="t">
            <a:spAutoFit/>
          </a:bodyPr>
          <a:lstStyle/>
          <a:p>
            <a:pPr algn="ctr">
              <a:lnSpc>
                <a:spcPts val="6400"/>
              </a:lnSpc>
            </a:pPr>
            <a:r>
              <a:rPr lang="en-US" sz="5867" b="1" dirty="0">
                <a:solidFill>
                  <a:schemeClr val="bg1"/>
                </a:solidFill>
                <a:latin typeface="Tahoma Bold"/>
                <a:ea typeface="Tahoma Bold"/>
                <a:cs typeface="Tahoma Bold"/>
                <a:sym typeface="Tahoma Bold"/>
              </a:rPr>
              <a:t>2025</a:t>
            </a:r>
          </a:p>
        </p:txBody>
      </p:sp>
      <p:graphicFrame>
        <p:nvGraphicFramePr>
          <p:cNvPr id="12" name="Table 11">
            <a:extLst>
              <a:ext uri="{FF2B5EF4-FFF2-40B4-BE49-F238E27FC236}">
                <a16:creationId xmlns:a16="http://schemas.microsoft.com/office/drawing/2014/main" id="{7C2E8A18-B01F-AE34-651D-DC5010BCE2E9}"/>
              </a:ext>
            </a:extLst>
          </p:cNvPr>
          <p:cNvGraphicFramePr>
            <a:graphicFrameLocks noGrp="1"/>
          </p:cNvGraphicFramePr>
          <p:nvPr>
            <p:extLst>
              <p:ext uri="{D42A27DB-BD31-4B8C-83A1-F6EECF244321}">
                <p14:modId xmlns:p14="http://schemas.microsoft.com/office/powerpoint/2010/main" val="1625885218"/>
              </p:ext>
            </p:extLst>
          </p:nvPr>
        </p:nvGraphicFramePr>
        <p:xfrm>
          <a:off x="350109" y="1045181"/>
          <a:ext cx="11491782" cy="5689169"/>
        </p:xfrm>
        <a:graphic>
          <a:graphicData uri="http://schemas.openxmlformats.org/drawingml/2006/table">
            <a:tbl>
              <a:tblPr firstRow="1" bandRow="1">
                <a:tableStyleId>{5C22544A-7EE6-4342-B048-85BDC9FD1C3A}</a:tableStyleId>
              </a:tblPr>
              <a:tblGrid>
                <a:gridCol w="1310590">
                  <a:extLst>
                    <a:ext uri="{9D8B030D-6E8A-4147-A177-3AD203B41FA5}">
                      <a16:colId xmlns:a16="http://schemas.microsoft.com/office/drawing/2014/main" val="816150516"/>
                    </a:ext>
                  </a:extLst>
                </a:gridCol>
                <a:gridCol w="1475990">
                  <a:extLst>
                    <a:ext uri="{9D8B030D-6E8A-4147-A177-3AD203B41FA5}">
                      <a16:colId xmlns:a16="http://schemas.microsoft.com/office/drawing/2014/main" val="285378529"/>
                    </a:ext>
                  </a:extLst>
                </a:gridCol>
                <a:gridCol w="1451787">
                  <a:extLst>
                    <a:ext uri="{9D8B030D-6E8A-4147-A177-3AD203B41FA5}">
                      <a16:colId xmlns:a16="http://schemas.microsoft.com/office/drawing/2014/main" val="1893486504"/>
                    </a:ext>
                  </a:extLst>
                </a:gridCol>
                <a:gridCol w="1433384">
                  <a:extLst>
                    <a:ext uri="{9D8B030D-6E8A-4147-A177-3AD203B41FA5}">
                      <a16:colId xmlns:a16="http://schemas.microsoft.com/office/drawing/2014/main" val="2660128575"/>
                    </a:ext>
                  </a:extLst>
                </a:gridCol>
                <a:gridCol w="1542801">
                  <a:extLst>
                    <a:ext uri="{9D8B030D-6E8A-4147-A177-3AD203B41FA5}">
                      <a16:colId xmlns:a16="http://schemas.microsoft.com/office/drawing/2014/main" val="3557476090"/>
                    </a:ext>
                  </a:extLst>
                </a:gridCol>
                <a:gridCol w="1472248">
                  <a:extLst>
                    <a:ext uri="{9D8B030D-6E8A-4147-A177-3AD203B41FA5}">
                      <a16:colId xmlns:a16="http://schemas.microsoft.com/office/drawing/2014/main" val="3220501139"/>
                    </a:ext>
                  </a:extLst>
                </a:gridCol>
                <a:gridCol w="1433383">
                  <a:extLst>
                    <a:ext uri="{9D8B030D-6E8A-4147-A177-3AD203B41FA5}">
                      <a16:colId xmlns:a16="http://schemas.microsoft.com/office/drawing/2014/main" val="4081460643"/>
                    </a:ext>
                  </a:extLst>
                </a:gridCol>
                <a:gridCol w="1371599">
                  <a:extLst>
                    <a:ext uri="{9D8B030D-6E8A-4147-A177-3AD203B41FA5}">
                      <a16:colId xmlns:a16="http://schemas.microsoft.com/office/drawing/2014/main" val="3455867294"/>
                    </a:ext>
                  </a:extLst>
                </a:gridCol>
              </a:tblGrid>
              <a:tr h="602582">
                <a:tc>
                  <a:txBody>
                    <a:bodyPr/>
                    <a:lstStyle/>
                    <a:p>
                      <a:pPr algn="ctr"/>
                      <a:r>
                        <a:rPr lang="en-GB" sz="1800" dirty="0">
                          <a:solidFill>
                            <a:schemeClr val="bg1"/>
                          </a:solidFill>
                        </a:rPr>
                        <a:t>Medium / Date</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3D2332"/>
                    </a:solidFill>
                  </a:tcPr>
                </a:tc>
                <a:tc>
                  <a:txBody>
                    <a:bodyPr/>
                    <a:lstStyle/>
                    <a:p>
                      <a:pPr algn="ctr"/>
                      <a:r>
                        <a:rPr lang="en-GB" sz="1800" dirty="0"/>
                        <a:t>January</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3D2332"/>
                    </a:solidFill>
                  </a:tcPr>
                </a:tc>
                <a:tc>
                  <a:txBody>
                    <a:bodyPr/>
                    <a:lstStyle/>
                    <a:p>
                      <a:pPr algn="ctr"/>
                      <a:r>
                        <a:rPr lang="en-GB" sz="1800" dirty="0"/>
                        <a:t>February</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3D2332"/>
                    </a:solidFill>
                  </a:tcPr>
                </a:tc>
                <a:tc>
                  <a:txBody>
                    <a:bodyPr/>
                    <a:lstStyle/>
                    <a:p>
                      <a:pPr algn="ctr"/>
                      <a:r>
                        <a:rPr lang="en-GB" sz="1800" dirty="0"/>
                        <a:t>March</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3D2332"/>
                    </a:solidFill>
                  </a:tcPr>
                </a:tc>
                <a:tc>
                  <a:txBody>
                    <a:bodyPr/>
                    <a:lstStyle/>
                    <a:p>
                      <a:pPr algn="ctr"/>
                      <a:r>
                        <a:rPr lang="en-GB" sz="1800" dirty="0"/>
                        <a:t>April</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3D2332"/>
                    </a:solidFill>
                  </a:tcPr>
                </a:tc>
                <a:tc>
                  <a:txBody>
                    <a:bodyPr/>
                    <a:lstStyle/>
                    <a:p>
                      <a:pPr algn="ctr"/>
                      <a:r>
                        <a:rPr lang="en-GB" sz="1800" dirty="0"/>
                        <a:t>May</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3D2332"/>
                    </a:solidFill>
                  </a:tcPr>
                </a:tc>
                <a:tc>
                  <a:txBody>
                    <a:bodyPr/>
                    <a:lstStyle/>
                    <a:p>
                      <a:pPr algn="ctr"/>
                      <a:r>
                        <a:rPr lang="en-GB" sz="1800" dirty="0"/>
                        <a:t>June</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3D2332"/>
                    </a:solidFill>
                  </a:tcPr>
                </a:tc>
                <a:tc>
                  <a:txBody>
                    <a:bodyPr/>
                    <a:lstStyle/>
                    <a:p>
                      <a:pPr algn="ctr"/>
                      <a:r>
                        <a:rPr lang="en-GB" sz="1800" dirty="0"/>
                        <a:t>July</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3D2332"/>
                    </a:solidFill>
                  </a:tcPr>
                </a:tc>
                <a:extLst>
                  <a:ext uri="{0D108BD9-81ED-4DB2-BD59-A6C34878D82A}">
                    <a16:rowId xmlns:a16="http://schemas.microsoft.com/office/drawing/2014/main" val="586586108"/>
                  </a:ext>
                </a:extLst>
              </a:tr>
              <a:tr h="1656471">
                <a:tc>
                  <a:txBody>
                    <a:bodyPr/>
                    <a:lstStyle/>
                    <a:p>
                      <a:pPr algn="ctr"/>
                      <a:r>
                        <a:rPr lang="en-GB" sz="1800" dirty="0">
                          <a:solidFill>
                            <a:schemeClr val="bg1"/>
                          </a:solidFill>
                        </a:rPr>
                        <a:t>Event</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3D2332"/>
                    </a:solidFill>
                  </a:tcPr>
                </a:tc>
                <a:tc>
                  <a:txBody>
                    <a:bodyPr/>
                    <a:lstStyle/>
                    <a:p>
                      <a:pPr algn="ctr"/>
                      <a:r>
                        <a:rPr lang="en-GB" sz="1800" b="1" dirty="0"/>
                        <a:t>31st</a:t>
                      </a:r>
                    </a:p>
                    <a:p>
                      <a:pPr algn="ctr"/>
                      <a:r>
                        <a:rPr lang="en-GB" sz="1800" dirty="0"/>
                        <a:t>22</a:t>
                      </a:r>
                      <a:r>
                        <a:rPr lang="en-GB" sz="1800" baseline="30000" dirty="0"/>
                        <a:t>ND</a:t>
                      </a:r>
                      <a:r>
                        <a:rPr lang="en-GB" sz="1800" dirty="0"/>
                        <a:t> AML Forum</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DDC4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17th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rPr>
                        <a:t>Drop-In Session</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DDC4D1"/>
                    </a:solidFill>
                  </a:tcPr>
                </a:tc>
                <a:tc>
                  <a:txBody>
                    <a:bodyPr/>
                    <a:lstStyle/>
                    <a:p>
                      <a:pPr algn="ctr"/>
                      <a:endParaRPr lang="en-GB" sz="1800" dirty="0"/>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DDC4D1"/>
                    </a:solidFill>
                  </a:tcPr>
                </a:tc>
                <a:tc>
                  <a:txBody>
                    <a:bodyPr/>
                    <a:lstStyle/>
                    <a:p>
                      <a:pPr algn="ctr"/>
                      <a:endParaRPr lang="en-GB" sz="1800" dirty="0"/>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DDC4D1"/>
                    </a:solidFill>
                  </a:tcPr>
                </a:tc>
                <a:tc>
                  <a:txBody>
                    <a:bodyPr/>
                    <a:lstStyle/>
                    <a:p>
                      <a:pPr algn="ctr"/>
                      <a:endParaRPr lang="en-GB" sz="1800" dirty="0"/>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DDC4D1"/>
                    </a:solidFill>
                  </a:tcPr>
                </a:tc>
                <a:tc>
                  <a:txBody>
                    <a:bodyPr/>
                    <a:lstStyle/>
                    <a:p>
                      <a:pPr algn="ctr"/>
                      <a:endParaRPr lang="en-GB" sz="1800"/>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DDC4D1"/>
                    </a:solidFill>
                  </a:tcPr>
                </a:tc>
                <a:tc>
                  <a:txBody>
                    <a:bodyPr/>
                    <a:lstStyle/>
                    <a:p>
                      <a:pPr algn="ctr"/>
                      <a:r>
                        <a:rPr lang="en-GB" sz="1800" b="1" dirty="0"/>
                        <a:t>18</a:t>
                      </a:r>
                      <a:r>
                        <a:rPr lang="en-GB" sz="1800" b="1" baseline="30000" dirty="0"/>
                        <a:t>th</a:t>
                      </a:r>
                      <a:r>
                        <a:rPr lang="en-GB" sz="1800" b="1" dirty="0"/>
                        <a:t> </a:t>
                      </a:r>
                    </a:p>
                    <a:p>
                      <a:pPr algn="ctr"/>
                      <a:r>
                        <a:rPr lang="en-GB" sz="1800" dirty="0"/>
                        <a:t>23</a:t>
                      </a:r>
                      <a:r>
                        <a:rPr lang="en-GB" sz="1800" baseline="30000" dirty="0"/>
                        <a:t>RD</a:t>
                      </a:r>
                      <a:r>
                        <a:rPr lang="en-GB" sz="1800" dirty="0"/>
                        <a:t> AML Forum</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DDC4D1"/>
                    </a:solidFill>
                  </a:tcPr>
                </a:tc>
                <a:extLst>
                  <a:ext uri="{0D108BD9-81ED-4DB2-BD59-A6C34878D82A}">
                    <a16:rowId xmlns:a16="http://schemas.microsoft.com/office/drawing/2014/main" val="1843112396"/>
                  </a:ext>
                </a:extLst>
              </a:tr>
              <a:tr h="1705021">
                <a:tc>
                  <a:txBody>
                    <a:bodyPr/>
                    <a:lstStyle/>
                    <a:p>
                      <a:pPr algn="ctr"/>
                      <a:r>
                        <a:rPr lang="en-GB" sz="1800" dirty="0">
                          <a:solidFill>
                            <a:schemeClr val="bg1"/>
                          </a:solidFill>
                        </a:rPr>
                        <a:t>Webinar / Workshop</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3D2332"/>
                    </a:solidFill>
                  </a:tcPr>
                </a:tc>
                <a:tc>
                  <a:txBody>
                    <a:bodyPr/>
                    <a:lstStyle/>
                    <a:p>
                      <a:pPr algn="ctr"/>
                      <a:r>
                        <a:rPr lang="en-GB" sz="1800" b="0" i="0" dirty="0"/>
                        <a:t>WEBINAR</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tc>
                  <a:txBody>
                    <a:bodyPr/>
                    <a:lstStyle/>
                    <a:p>
                      <a:pPr algn="ctr"/>
                      <a:r>
                        <a:rPr lang="en-GB" sz="1800" b="0" i="0" dirty="0"/>
                        <a:t>WEBINAR</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tc>
                  <a:txBody>
                    <a:bodyPr/>
                    <a:lstStyle/>
                    <a:p>
                      <a:pPr algn="ctr"/>
                      <a:r>
                        <a:rPr lang="en-GB" sz="1800" b="0" i="0" dirty="0"/>
                        <a:t>WEBINAR</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tc>
                  <a:txBody>
                    <a:bodyPr/>
                    <a:lstStyle/>
                    <a:p>
                      <a:pPr algn="ctr"/>
                      <a:r>
                        <a:rPr lang="en-GB" sz="1800" b="0" i="0" dirty="0"/>
                        <a:t>WEBINAR</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tc>
                  <a:txBody>
                    <a:bodyPr/>
                    <a:lstStyle/>
                    <a:p>
                      <a:pPr algn="ctr"/>
                      <a:r>
                        <a:rPr lang="en-GB" sz="1800" b="0" i="0" dirty="0"/>
                        <a:t>WEBINAR</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tc>
                  <a:txBody>
                    <a:bodyPr/>
                    <a:lstStyle/>
                    <a:p>
                      <a:pPr algn="ctr"/>
                      <a:r>
                        <a:rPr lang="en-GB" sz="1800" b="0" i="0" dirty="0"/>
                        <a:t>WEBINAR</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dirty="0"/>
                        <a:t>WEBINAR</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extLst>
                  <a:ext uri="{0D108BD9-81ED-4DB2-BD59-A6C34878D82A}">
                    <a16:rowId xmlns:a16="http://schemas.microsoft.com/office/drawing/2014/main" val="1491242296"/>
                  </a:ext>
                </a:extLst>
              </a:tr>
              <a:tr h="1718077">
                <a:tc>
                  <a:txBody>
                    <a:bodyPr/>
                    <a:lstStyle/>
                    <a:p>
                      <a:pPr algn="ctr"/>
                      <a:r>
                        <a:rPr lang="en-GB" sz="1800" dirty="0">
                          <a:solidFill>
                            <a:schemeClr val="bg1"/>
                          </a:solidFill>
                        </a:rPr>
                        <a:t>Other</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rgbClr val="3D2332"/>
                    </a:solidFill>
                  </a:tcPr>
                </a:tc>
                <a:tc>
                  <a:txBody>
                    <a:bodyPr/>
                    <a:lstStyle/>
                    <a:p>
                      <a:pPr algn="ctr"/>
                      <a:endParaRPr lang="en-GB" sz="1800" b="1" dirty="0"/>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tc>
                  <a:txBody>
                    <a:bodyPr/>
                    <a:lstStyle/>
                    <a:p>
                      <a:pPr algn="ctr"/>
                      <a:r>
                        <a:rPr lang="en-GB" sz="1800" b="0" dirty="0">
                          <a:solidFill>
                            <a:schemeClr val="tx1"/>
                          </a:solidFill>
                        </a:rPr>
                        <a:t>1</a:t>
                      </a:r>
                      <a:r>
                        <a:rPr lang="en-GB" sz="1800" b="0" baseline="30000" dirty="0">
                          <a:solidFill>
                            <a:schemeClr val="tx1"/>
                          </a:solidFill>
                        </a:rPr>
                        <a:t>st</a:t>
                      </a:r>
                      <a:r>
                        <a:rPr lang="en-GB" sz="1800" b="0" dirty="0">
                          <a:solidFill>
                            <a:schemeClr val="tx1"/>
                          </a:solidFill>
                        </a:rPr>
                        <a:t> Newsletter</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tc>
                  <a:txBody>
                    <a:bodyPr/>
                    <a:lstStyle/>
                    <a:p>
                      <a:pPr algn="ctr"/>
                      <a:endParaRPr lang="en-GB" sz="1800" b="1" dirty="0"/>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tc>
                  <a:txBody>
                    <a:bodyPr/>
                    <a:lstStyle/>
                    <a:p>
                      <a:pPr algn="ctr"/>
                      <a:endParaRPr lang="en-GB" sz="1800" b="1" dirty="0"/>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tc>
                  <a:txBody>
                    <a:bodyPr/>
                    <a:lstStyle/>
                    <a:p>
                      <a:pPr algn="ctr"/>
                      <a:endParaRPr lang="en-GB" sz="1800" b="0" i="1" dirty="0">
                        <a:solidFill>
                          <a:srgbClr val="FF0000"/>
                        </a:solidFill>
                      </a:endParaRP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t> NRA</a:t>
                      </a:r>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p>
                  </a:txBody>
                  <a:tcPr marL="60960" marR="60960" marT="30480" marB="30480" anchor="ctr">
                    <a:lnL w="12700" cap="flat" cmpd="sng" algn="ctr">
                      <a:solidFill>
                        <a:srgbClr val="88657A"/>
                      </a:solidFill>
                      <a:prstDash val="solid"/>
                      <a:round/>
                      <a:headEnd type="none" w="med" len="med"/>
                      <a:tailEnd type="none" w="med" len="med"/>
                    </a:lnL>
                    <a:lnR w="12700" cap="flat" cmpd="sng" algn="ctr">
                      <a:solidFill>
                        <a:srgbClr val="88657A"/>
                      </a:solidFill>
                      <a:prstDash val="solid"/>
                      <a:round/>
                      <a:headEnd type="none" w="med" len="med"/>
                      <a:tailEnd type="none" w="med" len="med"/>
                    </a:lnR>
                    <a:lnT w="12700" cap="flat" cmpd="sng" algn="ctr">
                      <a:solidFill>
                        <a:srgbClr val="88657A"/>
                      </a:solidFill>
                      <a:prstDash val="solid"/>
                      <a:round/>
                      <a:headEnd type="none" w="med" len="med"/>
                      <a:tailEnd type="none" w="med" len="med"/>
                    </a:lnT>
                    <a:lnB w="12700" cap="flat" cmpd="sng" algn="ctr">
                      <a:solidFill>
                        <a:srgbClr val="88657A"/>
                      </a:solidFill>
                      <a:prstDash val="solid"/>
                      <a:round/>
                      <a:headEnd type="none" w="med" len="med"/>
                      <a:tailEnd type="none" w="med" len="med"/>
                    </a:lnB>
                    <a:solidFill>
                      <a:schemeClr val="bg1"/>
                    </a:solidFill>
                  </a:tcPr>
                </a:tc>
                <a:extLst>
                  <a:ext uri="{0D108BD9-81ED-4DB2-BD59-A6C34878D82A}">
                    <a16:rowId xmlns:a16="http://schemas.microsoft.com/office/drawing/2014/main" val="3036113695"/>
                  </a:ext>
                </a:extLst>
              </a:tr>
            </a:tbl>
          </a:graphicData>
        </a:graphic>
      </p:graphicFrame>
    </p:spTree>
    <p:extLst>
      <p:ext uri="{BB962C8B-B14F-4D97-AF65-F5344CB8AC3E}">
        <p14:creationId xmlns:p14="http://schemas.microsoft.com/office/powerpoint/2010/main" val="4186829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5AC4D-B83A-CE9C-25EF-CFEFBBBFA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D190CFB2-C498-A753-5C29-A33042C3952C}"/>
              </a:ext>
            </a:extLst>
          </p:cNvPr>
          <p:cNvSpPr/>
          <p:nvPr/>
        </p:nvSpPr>
        <p:spPr>
          <a:xfrm>
            <a:off x="0" y="1"/>
            <a:ext cx="12192000" cy="5715000"/>
          </a:xfrm>
          <a:prstGeom prst="rect">
            <a:avLst/>
          </a:prstGeom>
          <a:solidFill>
            <a:srgbClr val="A9D6B9">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 name="Rectangle 3">
            <a:extLst>
              <a:ext uri="{FF2B5EF4-FFF2-40B4-BE49-F238E27FC236}">
                <a16:creationId xmlns:a16="http://schemas.microsoft.com/office/drawing/2014/main" id="{3665F5BB-C201-F3A6-0E36-3747E43A5CAF}"/>
              </a:ext>
            </a:extLst>
          </p:cNvPr>
          <p:cNvSpPr/>
          <p:nvPr/>
        </p:nvSpPr>
        <p:spPr>
          <a:xfrm>
            <a:off x="3657600" y="947852"/>
            <a:ext cx="4962293" cy="3458542"/>
          </a:xfrm>
          <a:prstGeom prst="rect">
            <a:avLst/>
          </a:prstGeom>
          <a:solidFill>
            <a:srgbClr val="2A3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FF6CD34-FD9E-4B83-57B4-951ECACB51AB}"/>
              </a:ext>
            </a:extLst>
          </p:cNvPr>
          <p:cNvSpPr>
            <a:spLocks noGrp="1"/>
          </p:cNvSpPr>
          <p:nvPr>
            <p:ph type="ctrTitle"/>
          </p:nvPr>
        </p:nvSpPr>
        <p:spPr>
          <a:xfrm>
            <a:off x="1524000" y="1070943"/>
            <a:ext cx="9144000" cy="2387600"/>
          </a:xfrm>
        </p:spPr>
        <p:txBody>
          <a:bodyPr>
            <a:normAutofit fontScale="90000"/>
          </a:bodyPr>
          <a:lstStyle/>
          <a:p>
            <a:r>
              <a:rPr lang="en-GB" b="1">
                <a:solidFill>
                  <a:schemeClr val="bg1"/>
                </a:solidFill>
              </a:rPr>
              <a:t>Cyber-Crime</a:t>
            </a:r>
            <a:br>
              <a:rPr lang="en-GB" b="1">
                <a:solidFill>
                  <a:schemeClr val="bg1"/>
                </a:solidFill>
              </a:rPr>
            </a:br>
            <a:r>
              <a:rPr lang="en-GB" b="1">
                <a:solidFill>
                  <a:schemeClr val="bg1"/>
                </a:solidFill>
              </a:rPr>
              <a:t>Ransomware</a:t>
            </a:r>
            <a:br>
              <a:rPr lang="en-GB" b="1">
                <a:solidFill>
                  <a:schemeClr val="bg1"/>
                </a:solidFill>
              </a:rPr>
            </a:br>
            <a:r>
              <a:rPr lang="en-GB" b="1">
                <a:solidFill>
                  <a:schemeClr val="bg1"/>
                </a:solidFill>
              </a:rPr>
              <a:t>&amp; Sanctions</a:t>
            </a:r>
          </a:p>
        </p:txBody>
      </p:sp>
      <p:sp>
        <p:nvSpPr>
          <p:cNvPr id="3" name="Subtitle 2">
            <a:extLst>
              <a:ext uri="{FF2B5EF4-FFF2-40B4-BE49-F238E27FC236}">
                <a16:creationId xmlns:a16="http://schemas.microsoft.com/office/drawing/2014/main" id="{B2C9F339-886C-7852-5F9C-108F4BE32622}"/>
              </a:ext>
            </a:extLst>
          </p:cNvPr>
          <p:cNvSpPr>
            <a:spLocks noGrp="1"/>
          </p:cNvSpPr>
          <p:nvPr>
            <p:ph type="subTitle" idx="1"/>
          </p:nvPr>
        </p:nvSpPr>
        <p:spPr>
          <a:xfrm>
            <a:off x="1524000" y="3602038"/>
            <a:ext cx="9144000" cy="804355"/>
          </a:xfrm>
        </p:spPr>
        <p:txBody>
          <a:bodyPr/>
          <a:lstStyle/>
          <a:p>
            <a:r>
              <a:rPr lang="en-GB">
                <a:solidFill>
                  <a:srgbClr val="A9D6B9"/>
                </a:solidFill>
              </a:rPr>
              <a:t>Alan Chambers, </a:t>
            </a:r>
            <a:r>
              <a:rPr lang="en-GB" sz="1000">
                <a:solidFill>
                  <a:srgbClr val="A9D6B9"/>
                </a:solidFill>
              </a:rPr>
              <a:t>CISSP, </a:t>
            </a:r>
            <a:r>
              <a:rPr lang="en-GB" sz="1000" err="1">
                <a:solidFill>
                  <a:srgbClr val="A9D6B9"/>
                </a:solidFill>
              </a:rPr>
              <a:t>MSyI</a:t>
            </a:r>
            <a:r>
              <a:rPr lang="en-GB" sz="1000">
                <a:solidFill>
                  <a:srgbClr val="A9D6B9"/>
                </a:solidFill>
              </a:rPr>
              <a:t>, MCIIS</a:t>
            </a:r>
            <a:endParaRPr lang="en-GB" sz="1000">
              <a:solidFill>
                <a:schemeClr val="bg1"/>
              </a:solidFill>
            </a:endParaRPr>
          </a:p>
        </p:txBody>
      </p:sp>
    </p:spTree>
    <p:extLst>
      <p:ext uri="{BB962C8B-B14F-4D97-AF65-F5344CB8AC3E}">
        <p14:creationId xmlns:p14="http://schemas.microsoft.com/office/powerpoint/2010/main" val="3910723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FD-88CF-E4C2-FBD1-93DEB072DB6B}"/>
              </a:ext>
            </a:extLst>
          </p:cNvPr>
          <p:cNvSpPr>
            <a:spLocks noGrp="1"/>
          </p:cNvSpPr>
          <p:nvPr>
            <p:ph type="title"/>
          </p:nvPr>
        </p:nvSpPr>
        <p:spPr/>
        <p:txBody>
          <a:bodyPr/>
          <a:lstStyle/>
          <a:p>
            <a:r>
              <a:rPr lang="en-GB" b="1">
                <a:solidFill>
                  <a:srgbClr val="2A3652"/>
                </a:solidFill>
              </a:rPr>
              <a:t>Introduction</a:t>
            </a:r>
          </a:p>
        </p:txBody>
      </p:sp>
      <p:sp>
        <p:nvSpPr>
          <p:cNvPr id="3" name="Content Placeholder 2">
            <a:extLst>
              <a:ext uri="{FF2B5EF4-FFF2-40B4-BE49-F238E27FC236}">
                <a16:creationId xmlns:a16="http://schemas.microsoft.com/office/drawing/2014/main" id="{30939F12-2C2B-9E82-1E99-32CDF27830FB}"/>
              </a:ext>
            </a:extLst>
          </p:cNvPr>
          <p:cNvSpPr>
            <a:spLocks noGrp="1"/>
          </p:cNvSpPr>
          <p:nvPr>
            <p:ph idx="1"/>
          </p:nvPr>
        </p:nvSpPr>
        <p:spPr>
          <a:xfrm>
            <a:off x="838200" y="1825625"/>
            <a:ext cx="10515600" cy="2576392"/>
          </a:xfrm>
        </p:spPr>
        <p:txBody>
          <a:bodyPr>
            <a:normAutofit lnSpcReduction="10000"/>
          </a:bodyPr>
          <a:lstStyle/>
          <a:p>
            <a:pPr marL="0" indent="0">
              <a:lnSpc>
                <a:spcPct val="115000"/>
              </a:lnSpc>
              <a:spcAft>
                <a:spcPts val="800"/>
              </a:spcAft>
              <a:buNone/>
            </a:pPr>
            <a:r>
              <a:rPr lang="en-GB" b="1" kern="100">
                <a:solidFill>
                  <a:srgbClr val="2A3652"/>
                </a:solidFill>
                <a:effectLst/>
                <a:latin typeface="Aptos" panose="020B0004020202020204" pitchFamily="34" charset="0"/>
                <a:ea typeface="Aptos" panose="020B0004020202020204" pitchFamily="34" charset="0"/>
                <a:cs typeface="Times New Roman" panose="02020603050405020304" pitchFamily="18" charset="0"/>
              </a:rPr>
              <a:t>What is Cybercrime?</a:t>
            </a:r>
            <a:endParaRPr lang="en-GB" kern="100">
              <a:solidFill>
                <a:srgbClr val="2A3652"/>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15000"/>
              </a:lnSpc>
              <a:spcAft>
                <a:spcPts val="800"/>
              </a:spcAft>
              <a:buSzPts val="1000"/>
              <a:buNone/>
              <a:tabLst>
                <a:tab pos="457200" algn="l"/>
              </a:tabLst>
            </a:pPr>
            <a:r>
              <a:rPr lang="en-GB" kern="100">
                <a:effectLst/>
                <a:latin typeface="Aptos" panose="020B0004020202020204" pitchFamily="34" charset="0"/>
                <a:ea typeface="Aptos" panose="020B0004020202020204" pitchFamily="34" charset="0"/>
                <a:cs typeface="Times New Roman" panose="02020603050405020304" pitchFamily="18" charset="0"/>
              </a:rPr>
              <a:t>Illegal activities conducted via the internet or other digital means.</a:t>
            </a:r>
          </a:p>
          <a:p>
            <a:pPr marL="0" lvl="0" indent="0">
              <a:lnSpc>
                <a:spcPct val="115000"/>
              </a:lnSpc>
              <a:spcAft>
                <a:spcPts val="800"/>
              </a:spcAft>
              <a:buSzPts val="1000"/>
              <a:buNone/>
              <a:tabLst>
                <a:tab pos="457200" algn="l"/>
              </a:tabLst>
            </a:pPr>
            <a:r>
              <a:rPr lang="en-GB" b="1" kern="100">
                <a:solidFill>
                  <a:srgbClr val="2A3652"/>
                </a:solidFill>
                <a:effectLst/>
                <a:latin typeface="Aptos" panose="020B0004020202020204" pitchFamily="34" charset="0"/>
                <a:ea typeface="Aptos" panose="020B0004020202020204" pitchFamily="34" charset="0"/>
                <a:cs typeface="Times New Roman" panose="02020603050405020304" pitchFamily="18" charset="0"/>
              </a:rPr>
              <a:t>Examples: </a:t>
            </a:r>
            <a:br>
              <a:rPr lang="en-GB" kern="100">
                <a:solidFill>
                  <a:srgbClr val="2A3652"/>
                </a:solidFill>
                <a:effectLst/>
                <a:latin typeface="Aptos" panose="020B0004020202020204" pitchFamily="34" charset="0"/>
                <a:ea typeface="Aptos" panose="020B0004020202020204" pitchFamily="34" charset="0"/>
                <a:cs typeface="Times New Roman" panose="02020603050405020304" pitchFamily="18" charset="0"/>
              </a:rPr>
            </a:br>
            <a:r>
              <a:rPr lang="en-GB" kern="100">
                <a:effectLst/>
                <a:latin typeface="Aptos" panose="020B0004020202020204" pitchFamily="34" charset="0"/>
                <a:ea typeface="Aptos" panose="020B0004020202020204" pitchFamily="34" charset="0"/>
                <a:cs typeface="Times New Roman" panose="02020603050405020304" pitchFamily="18" charset="0"/>
              </a:rPr>
              <a:t>Hacking, identity theft, phishing, and ransomware attacks.</a:t>
            </a:r>
          </a:p>
          <a:p>
            <a:endParaRPr lang="en-GB"/>
          </a:p>
        </p:txBody>
      </p:sp>
      <p:pic>
        <p:nvPicPr>
          <p:cNvPr id="4" name="Picture 3" descr="A grey map of the united kingdom&#10;&#10;Description automatically generated">
            <a:extLst>
              <a:ext uri="{FF2B5EF4-FFF2-40B4-BE49-F238E27FC236}">
                <a16:creationId xmlns:a16="http://schemas.microsoft.com/office/drawing/2014/main" id="{61C7FE3E-6442-37F6-0B46-2E296365C6EE}"/>
              </a:ext>
            </a:extLst>
          </p:cNvPr>
          <p:cNvPicPr>
            <a:picLocks noChangeAspect="1"/>
          </p:cNvPicPr>
          <p:nvPr/>
        </p:nvPicPr>
        <p:blipFill>
          <a:blip r:embed="rId3">
            <a:duotone>
              <a:prstClr val="black"/>
              <a:srgbClr val="3A5F65">
                <a:tint val="45000"/>
                <a:satMod val="400000"/>
              </a:srgbClr>
            </a:duotone>
            <a:extLst>
              <a:ext uri="{BEBA8EAE-BF5A-486C-A8C5-ECC9F3942E4B}">
                <a14:imgProps xmlns:a14="http://schemas.microsoft.com/office/drawing/2010/main">
                  <a14:imgLayer r:embed="rId4">
                    <a14:imgEffect>
                      <a14:backgroundRemoval t="3754" b="98358" l="10000" r="91417">
                        <a14:foregroundMark x1="18167" y1="54076" x2="18167" y2="54076"/>
                        <a14:foregroundMark x1="50583" y1="90909" x2="50583" y2="90909"/>
                        <a14:foregroundMark x1="41250" y1="95953" x2="41250" y2="95953"/>
                        <a14:foregroundMark x1="91417" y1="75601" x2="91417" y2="75601"/>
                        <a14:foregroundMark x1="28417" y1="98416" x2="28417" y2="98416"/>
                        <a14:foregroundMark x1="32417" y1="98416" x2="32417" y2="98416"/>
                        <a14:foregroundMark x1="31083" y1="31261" x2="31083" y2="31261"/>
                        <a14:foregroundMark x1="30167" y1="32786" x2="30167" y2="32786"/>
                        <a14:foregroundMark x1="50583" y1="3754" x2="50583" y2="3754"/>
                        <a14:foregroundMark x1="20417" y1="14370" x2="20417" y2="14370"/>
                        <a14:foregroundMark x1="14667" y1="21877" x2="14667" y2="21877"/>
                        <a14:foregroundMark x1="12833" y1="28152" x2="12833" y2="28152"/>
                        <a14:foregroundMark x1="23500" y1="27507" x2="23500" y2="27507"/>
                        <a14:foregroundMark x1="32833" y1="43460" x2="32833" y2="43460"/>
                        <a14:foregroundMark x1="18167" y1="33138" x2="18167" y2="33138"/>
                        <a14:foregroundMark x1="66583" y1="92493" x2="66583" y2="92493"/>
                      </a14:backgroundRemoval>
                    </a14:imgEffect>
                  </a14:imgLayer>
                </a14:imgProps>
              </a:ext>
              <a:ext uri="{28A0092B-C50C-407E-A947-70E740481C1C}">
                <a14:useLocalDpi xmlns:a14="http://schemas.microsoft.com/office/drawing/2010/main" val="0"/>
              </a:ext>
            </a:extLst>
          </a:blip>
          <a:stretch>
            <a:fillRect/>
          </a:stretch>
        </p:blipFill>
        <p:spPr>
          <a:xfrm>
            <a:off x="12422973" y="1090425"/>
            <a:ext cx="3291835" cy="4677150"/>
          </a:xfrm>
          <a:prstGeom prst="rect">
            <a:avLst/>
          </a:prstGeom>
        </p:spPr>
      </p:pic>
    </p:spTree>
    <p:extLst>
      <p:ext uri="{BB962C8B-B14F-4D97-AF65-F5344CB8AC3E}">
        <p14:creationId xmlns:p14="http://schemas.microsoft.com/office/powerpoint/2010/main" val="1055362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7E9F7D-A6EA-A242-E0AC-95B107B1B11B}"/>
              </a:ext>
            </a:extLst>
          </p:cNvPr>
          <p:cNvSpPr/>
          <p:nvPr/>
        </p:nvSpPr>
        <p:spPr>
          <a:xfrm>
            <a:off x="0" y="0"/>
            <a:ext cx="12192000" cy="6858000"/>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0EF700A-A048-4653-5833-581A34FF1C5A}"/>
              </a:ext>
            </a:extLst>
          </p:cNvPr>
          <p:cNvSpPr>
            <a:spLocks noGrp="1"/>
          </p:cNvSpPr>
          <p:nvPr>
            <p:ph type="title"/>
          </p:nvPr>
        </p:nvSpPr>
        <p:spPr/>
        <p:txBody>
          <a:bodyPr/>
          <a:lstStyle/>
          <a:p>
            <a:r>
              <a:rPr lang="en-GB" b="1">
                <a:solidFill>
                  <a:srgbClr val="A9D6B9"/>
                </a:solidFill>
              </a:rPr>
              <a:t>What is Ransomware?</a:t>
            </a:r>
          </a:p>
        </p:txBody>
      </p:sp>
      <p:sp>
        <p:nvSpPr>
          <p:cNvPr id="3" name="Content Placeholder 2">
            <a:extLst>
              <a:ext uri="{FF2B5EF4-FFF2-40B4-BE49-F238E27FC236}">
                <a16:creationId xmlns:a16="http://schemas.microsoft.com/office/drawing/2014/main" id="{4263031B-9FEC-10F6-A0C9-CFA0691D0BA3}"/>
              </a:ext>
            </a:extLst>
          </p:cNvPr>
          <p:cNvSpPr>
            <a:spLocks noGrp="1"/>
          </p:cNvSpPr>
          <p:nvPr>
            <p:ph idx="1"/>
          </p:nvPr>
        </p:nvSpPr>
        <p:spPr/>
        <p:txBody>
          <a:bodyPr/>
          <a:lstStyle/>
          <a:p>
            <a:r>
              <a:rPr lang="en-GB"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Definition</a:t>
            </a:r>
            <a:r>
              <a:rPr lang="en-GB"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 A type of malicious software designed to block access to a computer system until a sum of money is paid.</a:t>
            </a:r>
          </a:p>
          <a:p>
            <a:endParaRPr lang="en-GB"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GB"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How it Works</a:t>
            </a:r>
            <a:r>
              <a:rPr lang="en-GB"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 Encrypts files and demands a ransom for the decryption key.</a:t>
            </a:r>
          </a:p>
          <a:p>
            <a:endParaRPr lang="en-GB"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GB"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Common Ransomware Strains</a:t>
            </a:r>
            <a:r>
              <a:rPr lang="en-GB"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 Conti, </a:t>
            </a:r>
            <a:r>
              <a:rPr lang="en-GB" kern="10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Ryuk</a:t>
            </a:r>
            <a:r>
              <a:rPr lang="en-GB"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GB" kern="10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Trickbot</a:t>
            </a:r>
            <a:r>
              <a:rPr lang="en-GB"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0" indent="0">
              <a:buNone/>
            </a:pPr>
            <a:endParaRPr lang="en-GB"/>
          </a:p>
        </p:txBody>
      </p:sp>
    </p:spTree>
    <p:extLst>
      <p:ext uri="{BB962C8B-B14F-4D97-AF65-F5344CB8AC3E}">
        <p14:creationId xmlns:p14="http://schemas.microsoft.com/office/powerpoint/2010/main" val="1348274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B1409-904B-73CA-20AA-B84C5F6FC536}"/>
              </a:ext>
            </a:extLst>
          </p:cNvPr>
          <p:cNvSpPr>
            <a:spLocks noGrp="1"/>
          </p:cNvSpPr>
          <p:nvPr>
            <p:ph type="title"/>
          </p:nvPr>
        </p:nvSpPr>
        <p:spPr>
          <a:xfrm>
            <a:off x="838200" y="365125"/>
            <a:ext cx="10515600" cy="1325563"/>
          </a:xfrm>
        </p:spPr>
        <p:txBody>
          <a:bodyPr anchor="ctr">
            <a:normAutofit/>
          </a:bodyPr>
          <a:lstStyle/>
          <a:p>
            <a:r>
              <a:rPr lang="en-GB" b="1">
                <a:solidFill>
                  <a:srgbClr val="2A3652"/>
                </a:solidFill>
              </a:rPr>
              <a:t>Risk to Businesses</a:t>
            </a:r>
          </a:p>
        </p:txBody>
      </p:sp>
      <p:grpSp>
        <p:nvGrpSpPr>
          <p:cNvPr id="4" name="Group 3">
            <a:extLst>
              <a:ext uri="{FF2B5EF4-FFF2-40B4-BE49-F238E27FC236}">
                <a16:creationId xmlns:a16="http://schemas.microsoft.com/office/drawing/2014/main" id="{B8538F7C-8D4B-A153-3E8A-1E8D4DBA40B1}"/>
              </a:ext>
            </a:extLst>
          </p:cNvPr>
          <p:cNvGrpSpPr/>
          <p:nvPr/>
        </p:nvGrpSpPr>
        <p:grpSpPr>
          <a:xfrm>
            <a:off x="838200" y="1827430"/>
            <a:ext cx="10554350" cy="4347726"/>
            <a:chOff x="838200" y="1827430"/>
            <a:chExt cx="10554350" cy="4347726"/>
          </a:xfrm>
        </p:grpSpPr>
        <p:sp>
          <p:nvSpPr>
            <p:cNvPr id="5" name="Rectangle: Rounded Corners 4">
              <a:extLst>
                <a:ext uri="{FF2B5EF4-FFF2-40B4-BE49-F238E27FC236}">
                  <a16:creationId xmlns:a16="http://schemas.microsoft.com/office/drawing/2014/main" id="{E4F03AE7-947D-33BC-F9A1-EF89D617C5B8}"/>
                </a:ext>
              </a:extLst>
            </p:cNvPr>
            <p:cNvSpPr/>
            <p:nvPr/>
          </p:nvSpPr>
          <p:spPr>
            <a:xfrm>
              <a:off x="838200" y="1827430"/>
              <a:ext cx="10515600" cy="915310"/>
            </a:xfrm>
            <a:prstGeom prst="roundRect">
              <a:avLst>
                <a:gd name="adj" fmla="val 10000"/>
              </a:avLst>
            </a:prstGeom>
            <a:solidFill>
              <a:srgbClr val="A9D6B9"/>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8" name="Free-form: Shape 7">
              <a:extLst>
                <a:ext uri="{FF2B5EF4-FFF2-40B4-BE49-F238E27FC236}">
                  <a16:creationId xmlns:a16="http://schemas.microsoft.com/office/drawing/2014/main" id="{E315064D-C8C4-1C63-D4E4-3D060416C052}"/>
                </a:ext>
              </a:extLst>
            </p:cNvPr>
            <p:cNvSpPr/>
            <p:nvPr/>
          </p:nvSpPr>
          <p:spPr>
            <a:xfrm>
              <a:off x="1895383" y="1827430"/>
              <a:ext cx="9458416"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b="1" kern="1200">
                  <a:solidFill>
                    <a:srgbClr val="2A3652"/>
                  </a:solidFill>
                </a:rPr>
                <a:t>Financial Loss</a:t>
              </a:r>
              <a:r>
                <a:rPr lang="en-GB" sz="2200" kern="1200">
                  <a:solidFill>
                    <a:srgbClr val="2A3652"/>
                  </a:solidFill>
                </a:rPr>
                <a:t>: </a:t>
              </a:r>
              <a:r>
                <a:rPr lang="en-GB" sz="2200" kern="1200"/>
                <a:t>Costs associated with ransom payments, recovery, and downtime.</a:t>
              </a:r>
              <a:endParaRPr lang="en-US" sz="2200" kern="1200"/>
            </a:p>
          </p:txBody>
        </p:sp>
        <p:sp>
          <p:nvSpPr>
            <p:cNvPr id="9" name="Rectangle: Rounded Corners 8">
              <a:extLst>
                <a:ext uri="{FF2B5EF4-FFF2-40B4-BE49-F238E27FC236}">
                  <a16:creationId xmlns:a16="http://schemas.microsoft.com/office/drawing/2014/main" id="{EA0580E8-96A0-E873-30A2-430555E36FB7}"/>
                </a:ext>
              </a:extLst>
            </p:cNvPr>
            <p:cNvSpPr/>
            <p:nvPr/>
          </p:nvSpPr>
          <p:spPr>
            <a:xfrm>
              <a:off x="838200" y="2971569"/>
              <a:ext cx="10515600" cy="915310"/>
            </a:xfrm>
            <a:prstGeom prst="roundRect">
              <a:avLst>
                <a:gd name="adj" fmla="val 10000"/>
              </a:avLst>
            </a:prstGeom>
            <a:solidFill>
              <a:srgbClr val="A9D6B9"/>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87986220-9BB4-C55F-6130-28F9A0D7F9A5}"/>
                </a:ext>
              </a:extLst>
            </p:cNvPr>
            <p:cNvSpPr/>
            <p:nvPr/>
          </p:nvSpPr>
          <p:spPr>
            <a:xfrm>
              <a:off x="1895383" y="2971569"/>
              <a:ext cx="9458416"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b="1" kern="1200">
                  <a:solidFill>
                    <a:srgbClr val="2A3652"/>
                  </a:solidFill>
                </a:rPr>
                <a:t>Data Breach</a:t>
              </a:r>
              <a:r>
                <a:rPr lang="en-GB" sz="2200" kern="1200">
                  <a:solidFill>
                    <a:srgbClr val="2A3652"/>
                  </a:solidFill>
                </a:rPr>
                <a:t>: </a:t>
              </a:r>
              <a:r>
                <a:rPr lang="en-GB" sz="2200" kern="1200"/>
                <a:t>Loss of sensitive information.</a:t>
              </a:r>
              <a:endParaRPr lang="en-US" sz="2200" kern="1200"/>
            </a:p>
          </p:txBody>
        </p:sp>
        <p:sp>
          <p:nvSpPr>
            <p:cNvPr id="12" name="Rectangle: Rounded Corners 11">
              <a:extLst>
                <a:ext uri="{FF2B5EF4-FFF2-40B4-BE49-F238E27FC236}">
                  <a16:creationId xmlns:a16="http://schemas.microsoft.com/office/drawing/2014/main" id="{3A82F381-AA5B-B595-D602-7B9D08E8649B}"/>
                </a:ext>
              </a:extLst>
            </p:cNvPr>
            <p:cNvSpPr/>
            <p:nvPr/>
          </p:nvSpPr>
          <p:spPr>
            <a:xfrm>
              <a:off x="838200" y="4115707"/>
              <a:ext cx="10515600" cy="915310"/>
            </a:xfrm>
            <a:prstGeom prst="roundRect">
              <a:avLst>
                <a:gd name="adj" fmla="val 10000"/>
              </a:avLst>
            </a:prstGeom>
            <a:solidFill>
              <a:srgbClr val="A9D6B9"/>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2567D2C9-FA01-66A1-84C8-8916CE38A313}"/>
                </a:ext>
              </a:extLst>
            </p:cNvPr>
            <p:cNvSpPr/>
            <p:nvPr/>
          </p:nvSpPr>
          <p:spPr>
            <a:xfrm>
              <a:off x="1895383" y="4115707"/>
              <a:ext cx="9458416"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b="1" kern="1200">
                  <a:solidFill>
                    <a:srgbClr val="2A3652"/>
                  </a:solidFill>
                </a:rPr>
                <a:t>Reputation Damage</a:t>
              </a:r>
              <a:r>
                <a:rPr lang="en-GB" sz="2200" kern="1200">
                  <a:solidFill>
                    <a:srgbClr val="2A3652"/>
                  </a:solidFill>
                </a:rPr>
                <a:t>: </a:t>
              </a:r>
              <a:r>
                <a:rPr lang="en-GB" sz="2200" kern="1200"/>
                <a:t>Loss of customer trust and potential legal consequences.</a:t>
              </a:r>
              <a:endParaRPr lang="en-US" sz="2200" kern="1200"/>
            </a:p>
          </p:txBody>
        </p:sp>
        <p:sp>
          <p:nvSpPr>
            <p:cNvPr id="15" name="Rectangle: Rounded Corners 14">
              <a:extLst>
                <a:ext uri="{FF2B5EF4-FFF2-40B4-BE49-F238E27FC236}">
                  <a16:creationId xmlns:a16="http://schemas.microsoft.com/office/drawing/2014/main" id="{7D0EFF6E-FCFF-1656-9687-5C1933364D99}"/>
                </a:ext>
              </a:extLst>
            </p:cNvPr>
            <p:cNvSpPr/>
            <p:nvPr/>
          </p:nvSpPr>
          <p:spPr>
            <a:xfrm>
              <a:off x="876950" y="5259846"/>
              <a:ext cx="10515600" cy="915310"/>
            </a:xfrm>
            <a:prstGeom prst="roundRect">
              <a:avLst>
                <a:gd name="adj" fmla="val 10000"/>
              </a:avLst>
            </a:prstGeom>
            <a:solidFill>
              <a:srgbClr val="A9D6B9"/>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7" name="Free-form: Shape 16">
              <a:extLst>
                <a:ext uri="{FF2B5EF4-FFF2-40B4-BE49-F238E27FC236}">
                  <a16:creationId xmlns:a16="http://schemas.microsoft.com/office/drawing/2014/main" id="{86D565C5-39C5-C801-891F-5AC6AA038394}"/>
                </a:ext>
              </a:extLst>
            </p:cNvPr>
            <p:cNvSpPr/>
            <p:nvPr/>
          </p:nvSpPr>
          <p:spPr>
            <a:xfrm>
              <a:off x="1895383" y="5259846"/>
              <a:ext cx="9458416"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b="1" kern="1200">
                  <a:solidFill>
                    <a:srgbClr val="2A3652"/>
                  </a:solidFill>
                </a:rPr>
                <a:t>Operational Disruption</a:t>
              </a:r>
              <a:r>
                <a:rPr lang="en-GB" sz="2200" kern="1200">
                  <a:solidFill>
                    <a:srgbClr val="2A3652"/>
                  </a:solidFill>
                </a:rPr>
                <a:t>: </a:t>
              </a:r>
              <a:r>
                <a:rPr lang="en-GB" sz="2200" kern="1200"/>
                <a:t>Interruptions to business operations and services.</a:t>
              </a:r>
              <a:endParaRPr lang="en-US" sz="2200" kern="1200"/>
            </a:p>
          </p:txBody>
        </p:sp>
      </p:grpSp>
      <p:pic>
        <p:nvPicPr>
          <p:cNvPr id="19" name="Graphic 18" descr="Pound with solid fill">
            <a:extLst>
              <a:ext uri="{FF2B5EF4-FFF2-40B4-BE49-F238E27FC236}">
                <a16:creationId xmlns:a16="http://schemas.microsoft.com/office/drawing/2014/main" id="{0C2380F4-B890-7BCF-AC5E-D6DFB38EB0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338" y="1984632"/>
            <a:ext cx="600905" cy="600905"/>
          </a:xfrm>
          <a:prstGeom prst="rect">
            <a:avLst/>
          </a:prstGeom>
        </p:spPr>
      </p:pic>
      <p:pic>
        <p:nvPicPr>
          <p:cNvPr id="21" name="Graphic 20" descr="Paper with solid fill">
            <a:extLst>
              <a:ext uri="{FF2B5EF4-FFF2-40B4-BE49-F238E27FC236}">
                <a16:creationId xmlns:a16="http://schemas.microsoft.com/office/drawing/2014/main" id="{5CC64A9E-F5DA-9822-5092-4C78717CA7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022" y="3113929"/>
            <a:ext cx="630141" cy="630141"/>
          </a:xfrm>
          <a:prstGeom prst="rect">
            <a:avLst/>
          </a:prstGeom>
        </p:spPr>
      </p:pic>
      <p:pic>
        <p:nvPicPr>
          <p:cNvPr id="25" name="Graphic 24" descr="Chat outline">
            <a:extLst>
              <a:ext uri="{FF2B5EF4-FFF2-40B4-BE49-F238E27FC236}">
                <a16:creationId xmlns:a16="http://schemas.microsoft.com/office/drawing/2014/main" id="{6E3D4A7F-744C-1708-D9D8-003BD3C33A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590" y="4139501"/>
            <a:ext cx="914400" cy="914400"/>
          </a:xfrm>
          <a:prstGeom prst="rect">
            <a:avLst/>
          </a:prstGeom>
        </p:spPr>
      </p:pic>
      <p:pic>
        <p:nvPicPr>
          <p:cNvPr id="27" name="Graphic 26" descr="Circles with arrows with solid fill">
            <a:extLst>
              <a:ext uri="{FF2B5EF4-FFF2-40B4-BE49-F238E27FC236}">
                <a16:creationId xmlns:a16="http://schemas.microsoft.com/office/drawing/2014/main" id="{717D6C40-F50F-9DCD-05C7-717D9FFE02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3515" y="5328145"/>
            <a:ext cx="826550" cy="826550"/>
          </a:xfrm>
          <a:prstGeom prst="rect">
            <a:avLst/>
          </a:prstGeom>
        </p:spPr>
      </p:pic>
    </p:spTree>
    <p:extLst>
      <p:ext uri="{BB962C8B-B14F-4D97-AF65-F5344CB8AC3E}">
        <p14:creationId xmlns:p14="http://schemas.microsoft.com/office/powerpoint/2010/main" val="2879754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759EB-999D-C783-92F5-E8E31801A1B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A9CE14-2E12-0356-1D66-D57374E576AF}"/>
              </a:ext>
            </a:extLst>
          </p:cNvPr>
          <p:cNvSpPr/>
          <p:nvPr/>
        </p:nvSpPr>
        <p:spPr>
          <a:xfrm>
            <a:off x="0" y="0"/>
            <a:ext cx="12192000" cy="6858000"/>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F19BA82-1868-5635-C1DE-BB70E30B9185}"/>
              </a:ext>
            </a:extLst>
          </p:cNvPr>
          <p:cNvSpPr>
            <a:spLocks noGrp="1"/>
          </p:cNvSpPr>
          <p:nvPr>
            <p:ph type="title"/>
          </p:nvPr>
        </p:nvSpPr>
        <p:spPr/>
        <p:txBody>
          <a:bodyPr/>
          <a:lstStyle/>
          <a:p>
            <a:r>
              <a:rPr lang="en-GB" b="1" dirty="0">
                <a:solidFill>
                  <a:srgbClr val="A9D6B9"/>
                </a:solidFill>
              </a:rPr>
              <a:t>What is Denial of Service?</a:t>
            </a:r>
          </a:p>
        </p:txBody>
      </p:sp>
      <p:sp>
        <p:nvSpPr>
          <p:cNvPr id="3" name="Content Placeholder 2">
            <a:extLst>
              <a:ext uri="{FF2B5EF4-FFF2-40B4-BE49-F238E27FC236}">
                <a16:creationId xmlns:a16="http://schemas.microsoft.com/office/drawing/2014/main" id="{DCA40198-4F53-A409-6075-9D899D2071CA}"/>
              </a:ext>
            </a:extLst>
          </p:cNvPr>
          <p:cNvSpPr>
            <a:spLocks noGrp="1"/>
          </p:cNvSpPr>
          <p:nvPr>
            <p:ph idx="1"/>
          </p:nvPr>
        </p:nvSpPr>
        <p:spPr/>
        <p:txBody>
          <a:bodyPr/>
          <a:lstStyle/>
          <a:p>
            <a:r>
              <a:rPr lang="en-GB"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Definition</a:t>
            </a:r>
            <a:r>
              <a:rPr lang="en-GB"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 type of malicious activity designed to disrupt access to a computer system until a sum of money is paid.</a:t>
            </a:r>
          </a:p>
          <a:p>
            <a:endParaRPr lang="en-GB"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GB"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How it Works</a:t>
            </a:r>
            <a:r>
              <a:rPr lang="en-GB"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GB"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overloading the system that allows the exchange of information between an external client and business systems usually by flooding them with traffic to the extent they slow down or </a:t>
            </a:r>
            <a:r>
              <a:rPr lang="en-GB" kern="100" dirty="0" err="1">
                <a:solidFill>
                  <a:schemeClr val="bg1"/>
                </a:solidFill>
                <a:latin typeface="Aptos" panose="020B0004020202020204" pitchFamily="34" charset="0"/>
                <a:ea typeface="Aptos" panose="020B0004020202020204" pitchFamily="34" charset="0"/>
                <a:cs typeface="Times New Roman" panose="02020603050405020304" pitchFamily="18" charset="0"/>
              </a:rPr>
              <a:t>fll</a:t>
            </a:r>
            <a:r>
              <a:rPr lang="en-GB"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over.</a:t>
            </a:r>
            <a:endParaRPr lang="en-GB"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GB"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3745595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252B-C7E0-56EE-BFCA-CF72108E4732}"/>
              </a:ext>
            </a:extLst>
          </p:cNvPr>
          <p:cNvSpPr>
            <a:spLocks noGrp="1"/>
          </p:cNvSpPr>
          <p:nvPr>
            <p:ph type="title"/>
          </p:nvPr>
        </p:nvSpPr>
        <p:spPr>
          <a:xfrm>
            <a:off x="838200" y="1195697"/>
            <a:ext cx="3200400" cy="4238118"/>
          </a:xfrm>
        </p:spPr>
        <p:txBody>
          <a:bodyPr>
            <a:normAutofit/>
          </a:bodyPr>
          <a:lstStyle/>
          <a:p>
            <a:r>
              <a:rPr lang="en-GB">
                <a:solidFill>
                  <a:srgbClr val="A9D6B9"/>
                </a:solidFill>
              </a:rPr>
              <a:t>Case Studies</a:t>
            </a:r>
          </a:p>
        </p:txBody>
      </p:sp>
      <p:grpSp>
        <p:nvGrpSpPr>
          <p:cNvPr id="4" name="Group 3">
            <a:extLst>
              <a:ext uri="{FF2B5EF4-FFF2-40B4-BE49-F238E27FC236}">
                <a16:creationId xmlns:a16="http://schemas.microsoft.com/office/drawing/2014/main" id="{1537FE44-F159-29F2-AC54-B3726C005699}"/>
              </a:ext>
            </a:extLst>
          </p:cNvPr>
          <p:cNvGrpSpPr/>
          <p:nvPr/>
        </p:nvGrpSpPr>
        <p:grpSpPr>
          <a:xfrm>
            <a:off x="5484139" y="1432846"/>
            <a:ext cx="6301601" cy="3968195"/>
            <a:chOff x="5484139" y="1432846"/>
            <a:chExt cx="6301601" cy="3968195"/>
          </a:xfrm>
        </p:grpSpPr>
        <p:sp>
          <p:nvSpPr>
            <p:cNvPr id="6" name="Rectangle: Rounded Corners 5">
              <a:extLst>
                <a:ext uri="{FF2B5EF4-FFF2-40B4-BE49-F238E27FC236}">
                  <a16:creationId xmlns:a16="http://schemas.microsoft.com/office/drawing/2014/main" id="{29047BC8-60FB-3E3C-7F3D-AFF4C99D0E1D}"/>
                </a:ext>
              </a:extLst>
            </p:cNvPr>
            <p:cNvSpPr/>
            <p:nvPr/>
          </p:nvSpPr>
          <p:spPr>
            <a:xfrm>
              <a:off x="5484139" y="1432846"/>
              <a:ext cx="6301601" cy="1763642"/>
            </a:xfrm>
            <a:prstGeom prst="roundRect">
              <a:avLst>
                <a:gd name="adj" fmla="val 10000"/>
              </a:avLst>
            </a:prstGeom>
            <a:solidFill>
              <a:srgbClr val="A9D6B9"/>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8" name="Free-form: Shape 7">
              <a:extLst>
                <a:ext uri="{FF2B5EF4-FFF2-40B4-BE49-F238E27FC236}">
                  <a16:creationId xmlns:a16="http://schemas.microsoft.com/office/drawing/2014/main" id="{DDEACCF5-3BD3-C4AB-3D93-E4F2568C64F0}"/>
                </a:ext>
              </a:extLst>
            </p:cNvPr>
            <p:cNvSpPr/>
            <p:nvPr/>
          </p:nvSpPr>
          <p:spPr>
            <a:xfrm>
              <a:off x="7521146" y="1432846"/>
              <a:ext cx="2835720" cy="1763642"/>
            </a:xfrm>
            <a:custGeom>
              <a:avLst/>
              <a:gdLst>
                <a:gd name="connsiteX0" fmla="*/ 0 w 2835720"/>
                <a:gd name="connsiteY0" fmla="*/ 0 h 1763642"/>
                <a:gd name="connsiteX1" fmla="*/ 2835720 w 2835720"/>
                <a:gd name="connsiteY1" fmla="*/ 0 h 1763642"/>
                <a:gd name="connsiteX2" fmla="*/ 2835720 w 2835720"/>
                <a:gd name="connsiteY2" fmla="*/ 1763642 h 1763642"/>
                <a:gd name="connsiteX3" fmla="*/ 0 w 2835720"/>
                <a:gd name="connsiteY3" fmla="*/ 1763642 h 1763642"/>
                <a:gd name="connsiteX4" fmla="*/ 0 w 2835720"/>
                <a:gd name="connsiteY4" fmla="*/ 0 h 17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20" h="1763642">
                  <a:moveTo>
                    <a:pt x="0" y="0"/>
                  </a:moveTo>
                  <a:lnTo>
                    <a:pt x="2835720" y="0"/>
                  </a:lnTo>
                  <a:lnTo>
                    <a:pt x="2835720" y="1763642"/>
                  </a:lnTo>
                  <a:lnTo>
                    <a:pt x="0" y="17636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6652" tIns="186652" rIns="186652" bIns="186652" numCol="1" spcCol="1270" anchor="ctr" anchorCtr="0">
              <a:noAutofit/>
            </a:bodyPr>
            <a:lstStyle/>
            <a:p>
              <a:pPr marL="0" lvl="0" indent="0" algn="l" defTabSz="1111250">
                <a:lnSpc>
                  <a:spcPct val="90000"/>
                </a:lnSpc>
                <a:spcBef>
                  <a:spcPct val="0"/>
                </a:spcBef>
                <a:spcAft>
                  <a:spcPct val="35000"/>
                </a:spcAft>
                <a:buNone/>
              </a:pPr>
              <a:r>
                <a:rPr lang="en-GB" sz="2000" b="1" kern="1200"/>
                <a:t>Example 1: </a:t>
              </a:r>
              <a:endParaRPr lang="en-US" sz="2000" kern="1200"/>
            </a:p>
          </p:txBody>
        </p:sp>
        <p:sp>
          <p:nvSpPr>
            <p:cNvPr id="10" name="Free-form: Shape 9">
              <a:extLst>
                <a:ext uri="{FF2B5EF4-FFF2-40B4-BE49-F238E27FC236}">
                  <a16:creationId xmlns:a16="http://schemas.microsoft.com/office/drawing/2014/main" id="{D36275AA-9590-F4ED-78DE-03E9A8933865}"/>
                </a:ext>
              </a:extLst>
            </p:cNvPr>
            <p:cNvSpPr/>
            <p:nvPr/>
          </p:nvSpPr>
          <p:spPr>
            <a:xfrm>
              <a:off x="8950020" y="1432846"/>
              <a:ext cx="2835720" cy="1763642"/>
            </a:xfrm>
            <a:custGeom>
              <a:avLst/>
              <a:gdLst>
                <a:gd name="connsiteX0" fmla="*/ 0 w 1428873"/>
                <a:gd name="connsiteY0" fmla="*/ 0 h 1763642"/>
                <a:gd name="connsiteX1" fmla="*/ 1428873 w 1428873"/>
                <a:gd name="connsiteY1" fmla="*/ 0 h 1763642"/>
                <a:gd name="connsiteX2" fmla="*/ 1428873 w 1428873"/>
                <a:gd name="connsiteY2" fmla="*/ 1763642 h 1763642"/>
                <a:gd name="connsiteX3" fmla="*/ 0 w 1428873"/>
                <a:gd name="connsiteY3" fmla="*/ 1763642 h 1763642"/>
                <a:gd name="connsiteX4" fmla="*/ 0 w 1428873"/>
                <a:gd name="connsiteY4" fmla="*/ 0 h 17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873" h="1763642">
                  <a:moveTo>
                    <a:pt x="0" y="0"/>
                  </a:moveTo>
                  <a:lnTo>
                    <a:pt x="1428873" y="0"/>
                  </a:lnTo>
                  <a:lnTo>
                    <a:pt x="1428873" y="1763642"/>
                  </a:lnTo>
                  <a:lnTo>
                    <a:pt x="0" y="17636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6652" tIns="186652" rIns="186652" bIns="186652" numCol="1" spcCol="1270" anchor="ctr" anchorCtr="0">
              <a:noAutofit/>
            </a:bodyPr>
            <a:lstStyle/>
            <a:p>
              <a:pPr marL="0" lvl="0" indent="0" algn="l" defTabSz="577850">
                <a:lnSpc>
                  <a:spcPct val="90000"/>
                </a:lnSpc>
                <a:spcBef>
                  <a:spcPct val="0"/>
                </a:spcBef>
                <a:spcAft>
                  <a:spcPct val="35000"/>
                </a:spcAft>
                <a:buNone/>
              </a:pPr>
              <a:r>
                <a:rPr lang="en-GB" sz="1600" b="1" kern="1200"/>
                <a:t>Attack on the Irish Health Service Executive (HSE)</a:t>
              </a:r>
              <a:endParaRPr lang="en-US" sz="1600" kern="1200"/>
            </a:p>
          </p:txBody>
        </p:sp>
        <p:sp>
          <p:nvSpPr>
            <p:cNvPr id="12" name="Rectangle: Rounded Corners 11">
              <a:extLst>
                <a:ext uri="{FF2B5EF4-FFF2-40B4-BE49-F238E27FC236}">
                  <a16:creationId xmlns:a16="http://schemas.microsoft.com/office/drawing/2014/main" id="{242E4EA6-743B-A43E-5333-471A243C7498}"/>
                </a:ext>
              </a:extLst>
            </p:cNvPr>
            <p:cNvSpPr/>
            <p:nvPr/>
          </p:nvSpPr>
          <p:spPr>
            <a:xfrm>
              <a:off x="5484139" y="3637399"/>
              <a:ext cx="6301601" cy="1763642"/>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8" name="Free-form: Shape 17">
              <a:extLst>
                <a:ext uri="{FF2B5EF4-FFF2-40B4-BE49-F238E27FC236}">
                  <a16:creationId xmlns:a16="http://schemas.microsoft.com/office/drawing/2014/main" id="{83DC04D8-196A-9E10-F3E8-D0FB308ADFEB}"/>
                </a:ext>
              </a:extLst>
            </p:cNvPr>
            <p:cNvSpPr/>
            <p:nvPr/>
          </p:nvSpPr>
          <p:spPr>
            <a:xfrm>
              <a:off x="7521146" y="3637399"/>
              <a:ext cx="2835720" cy="1763642"/>
            </a:xfrm>
            <a:custGeom>
              <a:avLst/>
              <a:gdLst>
                <a:gd name="connsiteX0" fmla="*/ 0 w 2835720"/>
                <a:gd name="connsiteY0" fmla="*/ 0 h 1763642"/>
                <a:gd name="connsiteX1" fmla="*/ 2835720 w 2835720"/>
                <a:gd name="connsiteY1" fmla="*/ 0 h 1763642"/>
                <a:gd name="connsiteX2" fmla="*/ 2835720 w 2835720"/>
                <a:gd name="connsiteY2" fmla="*/ 1763642 h 1763642"/>
                <a:gd name="connsiteX3" fmla="*/ 0 w 2835720"/>
                <a:gd name="connsiteY3" fmla="*/ 1763642 h 1763642"/>
                <a:gd name="connsiteX4" fmla="*/ 0 w 2835720"/>
                <a:gd name="connsiteY4" fmla="*/ 0 h 17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20" h="1763642">
                  <a:moveTo>
                    <a:pt x="0" y="0"/>
                  </a:moveTo>
                  <a:lnTo>
                    <a:pt x="2835720" y="0"/>
                  </a:lnTo>
                  <a:lnTo>
                    <a:pt x="2835720" y="1763642"/>
                  </a:lnTo>
                  <a:lnTo>
                    <a:pt x="0" y="17636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6652" tIns="186652" rIns="186652" bIns="186652" numCol="1" spcCol="1270" anchor="ctr" anchorCtr="0">
              <a:noAutofit/>
            </a:bodyPr>
            <a:lstStyle/>
            <a:p>
              <a:pPr marL="0" lvl="0" indent="0" algn="l" defTabSz="1111250">
                <a:lnSpc>
                  <a:spcPct val="90000"/>
                </a:lnSpc>
                <a:spcBef>
                  <a:spcPct val="0"/>
                </a:spcBef>
                <a:spcAft>
                  <a:spcPct val="35000"/>
                </a:spcAft>
                <a:buNone/>
              </a:pPr>
              <a:r>
                <a:rPr lang="en-GB" sz="2000" b="1" kern="1200"/>
                <a:t>Example 2: </a:t>
              </a:r>
              <a:endParaRPr lang="en-US" sz="2000" kern="1200"/>
            </a:p>
          </p:txBody>
        </p:sp>
        <p:sp>
          <p:nvSpPr>
            <p:cNvPr id="20" name="Free-form: Shape 19">
              <a:extLst>
                <a:ext uri="{FF2B5EF4-FFF2-40B4-BE49-F238E27FC236}">
                  <a16:creationId xmlns:a16="http://schemas.microsoft.com/office/drawing/2014/main" id="{620E1076-77DA-599E-A6A1-E763C0175BA9}"/>
                </a:ext>
              </a:extLst>
            </p:cNvPr>
            <p:cNvSpPr/>
            <p:nvPr/>
          </p:nvSpPr>
          <p:spPr>
            <a:xfrm>
              <a:off x="8950020" y="3637399"/>
              <a:ext cx="2835720" cy="1763642"/>
            </a:xfrm>
            <a:custGeom>
              <a:avLst/>
              <a:gdLst>
                <a:gd name="connsiteX0" fmla="*/ 0 w 1428873"/>
                <a:gd name="connsiteY0" fmla="*/ 0 h 1763642"/>
                <a:gd name="connsiteX1" fmla="*/ 1428873 w 1428873"/>
                <a:gd name="connsiteY1" fmla="*/ 0 h 1763642"/>
                <a:gd name="connsiteX2" fmla="*/ 1428873 w 1428873"/>
                <a:gd name="connsiteY2" fmla="*/ 1763642 h 1763642"/>
                <a:gd name="connsiteX3" fmla="*/ 0 w 1428873"/>
                <a:gd name="connsiteY3" fmla="*/ 1763642 h 1763642"/>
                <a:gd name="connsiteX4" fmla="*/ 0 w 1428873"/>
                <a:gd name="connsiteY4" fmla="*/ 0 h 17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873" h="1763642">
                  <a:moveTo>
                    <a:pt x="0" y="0"/>
                  </a:moveTo>
                  <a:lnTo>
                    <a:pt x="1428873" y="0"/>
                  </a:lnTo>
                  <a:lnTo>
                    <a:pt x="1428873" y="1763642"/>
                  </a:lnTo>
                  <a:lnTo>
                    <a:pt x="0" y="17636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6652" tIns="186652" rIns="186652" bIns="186652" numCol="1" spcCol="1270" anchor="ctr" anchorCtr="0">
              <a:noAutofit/>
            </a:bodyPr>
            <a:lstStyle/>
            <a:p>
              <a:pPr marL="0" lvl="0" indent="0" algn="l" defTabSz="577850">
                <a:lnSpc>
                  <a:spcPct val="90000"/>
                </a:lnSpc>
                <a:spcBef>
                  <a:spcPct val="0"/>
                </a:spcBef>
                <a:spcAft>
                  <a:spcPct val="35000"/>
                </a:spcAft>
                <a:buNone/>
              </a:pPr>
              <a:r>
                <a:rPr lang="en-GB" sz="1600" b="1" kern="1200"/>
                <a:t>Costa Rican Government Ransomware Attack</a:t>
              </a:r>
              <a:endParaRPr lang="en-US" sz="1600" kern="1200"/>
            </a:p>
          </p:txBody>
        </p:sp>
      </p:grpSp>
      <p:pic>
        <p:nvPicPr>
          <p:cNvPr id="36" name="Picture 35" descr="A green circle with white letters and a letter e&#10;&#10;Description automatically generated">
            <a:extLst>
              <a:ext uri="{FF2B5EF4-FFF2-40B4-BE49-F238E27FC236}">
                <a16:creationId xmlns:a16="http://schemas.microsoft.com/office/drawing/2014/main" id="{0A234DD9-86F7-8F8F-269C-4C1795BB2B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056" l="3056" r="96667">
                        <a14:foregroundMark x1="56111" y1="15000" x2="56111" y2="15000"/>
                        <a14:foregroundMark x1="53333" y1="35000" x2="53333" y2="35000"/>
                        <a14:foregroundMark x1="73056" y1="12778" x2="73056" y2="12778"/>
                        <a14:foregroundMark x1="71389" y1="10556" x2="25556" y2="11111"/>
                        <a14:foregroundMark x1="25556" y1="11111" x2="17778" y2="36111"/>
                        <a14:foregroundMark x1="17778" y1="36111" x2="17500" y2="39167"/>
                        <a14:foregroundMark x1="1389" y1="45833" x2="2778" y2="64167"/>
                        <a14:foregroundMark x1="2778" y1="64167" x2="21667" y2="90278"/>
                        <a14:foregroundMark x1="21667" y1="90278" x2="36944" y2="98056"/>
                        <a14:foregroundMark x1="36944" y1="98056" x2="56389" y2="98333"/>
                        <a14:foregroundMark x1="56389" y1="98333" x2="76111" y2="90000"/>
                        <a14:foregroundMark x1="76111" y1="90000" x2="89167" y2="71667"/>
                        <a14:foregroundMark x1="89167" y1="71667" x2="95833" y2="50833"/>
                        <a14:foregroundMark x1="95833" y1="50833" x2="92222" y2="29167"/>
                        <a14:foregroundMark x1="92222" y1="29167" x2="69444" y2="6667"/>
                        <a14:foregroundMark x1="69444" y1="6667" x2="56944" y2="12222"/>
                        <a14:foregroundMark x1="56944" y1="12222" x2="37500" y2="31389"/>
                        <a14:foregroundMark x1="37500" y1="31389" x2="30833" y2="57500"/>
                        <a14:foregroundMark x1="46111" y1="8056" x2="55556" y2="4722"/>
                        <a14:foregroundMark x1="38056" y1="9167" x2="46944" y2="7500"/>
                        <a14:foregroundMark x1="47500" y1="2500" x2="55833" y2="4167"/>
                        <a14:foregroundMark x1="38611" y1="34167" x2="40833" y2="79167"/>
                        <a14:foregroundMark x1="35556" y1="90556" x2="57500" y2="67222"/>
                        <a14:foregroundMark x1="48611" y1="98611" x2="56667" y2="96389"/>
                        <a14:foregroundMark x1="60278" y1="88611" x2="76667" y2="61389"/>
                        <a14:foregroundMark x1="67500" y1="60278" x2="67500" y2="60278"/>
                        <a14:foregroundMark x1="62222" y1="61944" x2="79444" y2="55833"/>
                        <a14:foregroundMark x1="8889" y1="61667" x2="10000" y2="41667"/>
                        <a14:foregroundMark x1="3333" y1="60000" x2="3889" y2="48056"/>
                        <a14:foregroundMark x1="96667" y1="48056" x2="96667" y2="48056"/>
                        <a14:foregroundMark x1="51389" y1="43333" x2="51389" y2="43333"/>
                        <a14:foregroundMark x1="51389" y1="43333" x2="50833" y2="65556"/>
                        <a14:foregroundMark x1="62500" y1="38611" x2="48611" y2="59722"/>
                        <a14:foregroundMark x1="48611" y1="59722" x2="58889" y2="40833"/>
                        <a14:foregroundMark x1="58889" y1="40833" x2="50000" y2="65000"/>
                        <a14:foregroundMark x1="50000" y1="65000" x2="52500" y2="46944"/>
                        <a14:foregroundMark x1="52500" y1="46944" x2="46944" y2="55000"/>
                        <a14:foregroundMark x1="22222" y1="56111" x2="30278" y2="32500"/>
                        <a14:foregroundMark x1="30833" y1="29444" x2="28611" y2="43333"/>
                        <a14:foregroundMark x1="28611" y1="43333" x2="60000" y2="26111"/>
                        <a14:foregroundMark x1="60000" y1="26111" x2="76389" y2="25278"/>
                        <a14:foregroundMark x1="76389" y1="25278" x2="76667" y2="23889"/>
                        <a14:foregroundMark x1="69444" y1="29722" x2="56667" y2="46944"/>
                        <a14:foregroundMark x1="56667" y1="46944" x2="51667" y2="37222"/>
                        <a14:foregroundMark x1="68611" y1="32778" x2="85556" y2="31111"/>
                        <a14:foregroundMark x1="85556" y1="31111" x2="78056" y2="30833"/>
                        <a14:foregroundMark x1="70556" y1="51389" x2="58611" y2="50556"/>
                        <a14:foregroundMark x1="58056" y1="70833" x2="74167" y2="66667"/>
                        <a14:foregroundMark x1="74167" y1="66667" x2="76111" y2="64444"/>
                        <a14:foregroundMark x1="22222" y1="70833" x2="26389" y2="40833"/>
                        <a14:backgroundMark x1="10556" y1="9444" x2="10556" y2="9444"/>
                      </a14:backgroundRemoval>
                    </a14:imgEffect>
                  </a14:imgLayer>
                </a14:imgProps>
              </a:ext>
              <a:ext uri="{28A0092B-C50C-407E-A947-70E740481C1C}">
                <a14:useLocalDpi xmlns:a14="http://schemas.microsoft.com/office/drawing/2010/main" val="0"/>
              </a:ext>
            </a:extLst>
          </a:blip>
          <a:stretch>
            <a:fillRect/>
          </a:stretch>
        </p:blipFill>
        <p:spPr>
          <a:xfrm>
            <a:off x="5793802" y="1594368"/>
            <a:ext cx="1440598" cy="1440598"/>
          </a:xfrm>
          <a:prstGeom prst="rect">
            <a:avLst/>
          </a:prstGeom>
        </p:spPr>
      </p:pic>
      <p:pic>
        <p:nvPicPr>
          <p:cNvPr id="38" name="Picture 37" descr="A logo with blue and red stripes&#10;&#10;Description automatically generated">
            <a:extLst>
              <a:ext uri="{FF2B5EF4-FFF2-40B4-BE49-F238E27FC236}">
                <a16:creationId xmlns:a16="http://schemas.microsoft.com/office/drawing/2014/main" id="{032D4ED8-5F9C-E551-B9CF-72CBE6FA8B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7440" y="3857483"/>
            <a:ext cx="1713321" cy="1323474"/>
          </a:xfrm>
          <a:prstGeom prst="rect">
            <a:avLst/>
          </a:prstGeom>
        </p:spPr>
      </p:pic>
      <p:pic>
        <p:nvPicPr>
          <p:cNvPr id="40" name="Picture 39" descr="A large stone building with a stone walkway&#10;&#10;Description automatically generated">
            <a:extLst>
              <a:ext uri="{FF2B5EF4-FFF2-40B4-BE49-F238E27FC236}">
                <a16:creationId xmlns:a16="http://schemas.microsoft.com/office/drawing/2014/main" id="{42A40B3E-52D3-9AED-A54E-4B8FC327668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048" b="72714" l="1950" r="98200">
                        <a14:foregroundMark x1="9550" y1="38661" x2="5050" y2="39093"/>
                        <a14:foregroundMark x1="5050" y1="39093" x2="1950" y2="36285"/>
                        <a14:foregroundMark x1="0" y1="31461" x2="12100" y2="32541"/>
                        <a14:foregroundMark x1="12100" y1="32541" x2="16700" y2="32397"/>
                        <a14:foregroundMark x1="16700" y1="32397" x2="61900" y2="36069"/>
                        <a14:foregroundMark x1="61900" y1="36069" x2="90650" y2="29518"/>
                        <a14:foregroundMark x1="90650" y1="29518" x2="98200" y2="29878"/>
                        <a14:foregroundMark x1="98800" y1="33261" x2="96700" y2="53924"/>
                        <a14:foregroundMark x1="96700" y1="53924" x2="90250" y2="63211"/>
                        <a14:foregroundMark x1="90250" y1="63211" x2="80050" y2="66883"/>
                        <a14:foregroundMark x1="80050" y1="66883" x2="16000" y2="56299"/>
                        <a14:foregroundMark x1="7000" y1="58963" x2="25250" y2="60259"/>
                        <a14:foregroundMark x1="2150" y1="47804" x2="3150" y2="64651"/>
                        <a14:foregroundMark x1="3150" y1="64651" x2="3950" y2="67675"/>
                        <a14:foregroundMark x1="3150" y1="64363" x2="19050" y2="64507"/>
                        <a14:foregroundMark x1="19050" y1="64507" x2="63550" y2="62131"/>
                        <a14:foregroundMark x1="48250" y1="55436" x2="51900" y2="55004"/>
                        <a14:foregroundMark x1="49250" y1="49316" x2="50900" y2="59827"/>
                        <a14:foregroundMark x1="92650" y1="65947" x2="97600" y2="63427"/>
                        <a14:foregroundMark x1="97600" y1="63427" x2="97600" y2="63283"/>
                        <a14:foregroundMark x1="89300" y1="67387" x2="96950" y2="69402"/>
                        <a14:foregroundMark x1="96950" y1="69402" x2="89600" y2="74082"/>
                        <a14:foregroundMark x1="89600" y1="74082" x2="13650" y2="71994"/>
                        <a14:foregroundMark x1="13650" y1="71994" x2="13300" y2="71778"/>
                        <a14:foregroundMark x1="3050" y1="71922" x2="70400" y2="74082"/>
                        <a14:foregroundMark x1="70400" y1="74082" x2="95000" y2="72714"/>
                        <a14:foregroundMark x1="95000" y1="72714" x2="95650" y2="72354"/>
                        <a14:foregroundMark x1="37600" y1="37941" x2="37000" y2="40965"/>
                        <a14:foregroundMark x1="42650" y1="56443" x2="44100" y2="50324"/>
                        <a14:foregroundMark x1="44100" y1="50324" x2="71650" y2="51908"/>
                        <a14:foregroundMark x1="71650" y1="51908" x2="53400" y2="56731"/>
                        <a14:foregroundMark x1="53400" y1="56731" x2="67000" y2="54644"/>
                        <a14:foregroundMark x1="67000" y1="54644" x2="71050" y2="51836"/>
                        <a14:foregroundMark x1="71050" y1="51836" x2="70850" y2="51620"/>
                      </a14:backgroundRemoval>
                    </a14:imgEffect>
                  </a14:imgLayer>
                </a14:imgProps>
              </a:ext>
              <a:ext uri="{28A0092B-C50C-407E-A947-70E740481C1C}">
                <a14:useLocalDpi xmlns:a14="http://schemas.microsoft.com/office/drawing/2010/main" val="0"/>
              </a:ext>
            </a:extLst>
          </a:blip>
          <a:srcRect b="38942"/>
          <a:stretch/>
        </p:blipFill>
        <p:spPr>
          <a:xfrm>
            <a:off x="0" y="7298911"/>
            <a:ext cx="12191999" cy="5170032"/>
          </a:xfrm>
          <a:prstGeom prst="rect">
            <a:avLst/>
          </a:prstGeom>
          <a:effectLst>
            <a:outerShdw blurRad="1270000" dist="139700" dir="11700000" algn="br" rotWithShape="0">
              <a:schemeClr val="bg1">
                <a:alpha val="36000"/>
              </a:schemeClr>
            </a:outerShdw>
          </a:effectLst>
        </p:spPr>
      </p:pic>
    </p:spTree>
    <p:extLst>
      <p:ext uri="{BB962C8B-B14F-4D97-AF65-F5344CB8AC3E}">
        <p14:creationId xmlns:p14="http://schemas.microsoft.com/office/powerpoint/2010/main" val="3636816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9C7D19-7C13-A5AB-361D-D9753BE7FC58}"/>
              </a:ext>
            </a:extLst>
          </p:cNvPr>
          <p:cNvSpPr/>
          <p:nvPr/>
        </p:nvSpPr>
        <p:spPr>
          <a:xfrm>
            <a:off x="0" y="0"/>
            <a:ext cx="12192000" cy="5666874"/>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E4F252B-C7E0-56EE-BFCA-CF72108E4732}"/>
              </a:ext>
            </a:extLst>
          </p:cNvPr>
          <p:cNvSpPr>
            <a:spLocks noGrp="1"/>
          </p:cNvSpPr>
          <p:nvPr>
            <p:ph type="title"/>
          </p:nvPr>
        </p:nvSpPr>
        <p:spPr/>
        <p:txBody>
          <a:bodyPr/>
          <a:lstStyle/>
          <a:p>
            <a:r>
              <a:rPr lang="en-GB" b="1">
                <a:solidFill>
                  <a:schemeClr val="bg1"/>
                </a:solidFill>
              </a:rPr>
              <a:t>Attack on the Irish HSE</a:t>
            </a:r>
          </a:p>
        </p:txBody>
      </p:sp>
      <p:pic>
        <p:nvPicPr>
          <p:cNvPr id="10" name="Picture 9" descr="A large stone building with a stone walkway&#10;&#10;Description automatically generated">
            <a:extLst>
              <a:ext uri="{FF2B5EF4-FFF2-40B4-BE49-F238E27FC236}">
                <a16:creationId xmlns:a16="http://schemas.microsoft.com/office/drawing/2014/main" id="{CCFF0217-2E3D-105F-A155-45F9262C271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48" b="72714" l="1950" r="98200">
                        <a14:foregroundMark x1="9550" y1="38661" x2="5050" y2="39093"/>
                        <a14:foregroundMark x1="5050" y1="39093" x2="1950" y2="36285"/>
                        <a14:foregroundMark x1="0" y1="31461" x2="12100" y2="32541"/>
                        <a14:foregroundMark x1="12100" y1="32541" x2="16700" y2="32397"/>
                        <a14:foregroundMark x1="16700" y1="32397" x2="61900" y2="36069"/>
                        <a14:foregroundMark x1="61900" y1="36069" x2="90650" y2="29518"/>
                        <a14:foregroundMark x1="90650" y1="29518" x2="98200" y2="29878"/>
                        <a14:foregroundMark x1="98800" y1="33261" x2="96700" y2="53924"/>
                        <a14:foregroundMark x1="96700" y1="53924" x2="90250" y2="63211"/>
                        <a14:foregroundMark x1="90250" y1="63211" x2="80050" y2="66883"/>
                        <a14:foregroundMark x1="80050" y1="66883" x2="16000" y2="56299"/>
                        <a14:foregroundMark x1="7000" y1="58963" x2="25250" y2="60259"/>
                        <a14:foregroundMark x1="2150" y1="47804" x2="3150" y2="64651"/>
                        <a14:foregroundMark x1="3150" y1="64651" x2="3950" y2="67675"/>
                        <a14:foregroundMark x1="3150" y1="64363" x2="19050" y2="64507"/>
                        <a14:foregroundMark x1="19050" y1="64507" x2="63550" y2="62131"/>
                        <a14:foregroundMark x1="48250" y1="55436" x2="51900" y2="55004"/>
                        <a14:foregroundMark x1="49250" y1="49316" x2="50900" y2="59827"/>
                        <a14:foregroundMark x1="92650" y1="65947" x2="97600" y2="63427"/>
                        <a14:foregroundMark x1="97600" y1="63427" x2="97600" y2="63283"/>
                        <a14:foregroundMark x1="89300" y1="67387" x2="96950" y2="69402"/>
                        <a14:foregroundMark x1="96950" y1="69402" x2="89600" y2="74082"/>
                        <a14:foregroundMark x1="89600" y1="74082" x2="13650" y2="71994"/>
                        <a14:foregroundMark x1="13650" y1="71994" x2="13300" y2="71778"/>
                        <a14:foregroundMark x1="3050" y1="71922" x2="70400" y2="74082"/>
                        <a14:foregroundMark x1="70400" y1="74082" x2="95000" y2="72714"/>
                        <a14:foregroundMark x1="95000" y1="72714" x2="95650" y2="72354"/>
                        <a14:foregroundMark x1="37600" y1="37941" x2="37000" y2="40965"/>
                        <a14:foregroundMark x1="42650" y1="56443" x2="44100" y2="50324"/>
                        <a14:foregroundMark x1="44100" y1="50324" x2="71650" y2="51908"/>
                        <a14:foregroundMark x1="71650" y1="51908" x2="53400" y2="56731"/>
                        <a14:foregroundMark x1="53400" y1="56731" x2="67000" y2="54644"/>
                        <a14:foregroundMark x1="67000" y1="54644" x2="71050" y2="51836"/>
                        <a14:foregroundMark x1="71050" y1="51836" x2="70850" y2="51620"/>
                      </a14:backgroundRemoval>
                    </a14:imgEffect>
                  </a14:imgLayer>
                </a14:imgProps>
              </a:ext>
              <a:ext uri="{28A0092B-C50C-407E-A947-70E740481C1C}">
                <a14:useLocalDpi xmlns:a14="http://schemas.microsoft.com/office/drawing/2010/main" val="0"/>
              </a:ext>
            </a:extLst>
          </a:blip>
          <a:srcRect b="38942"/>
          <a:stretch/>
        </p:blipFill>
        <p:spPr>
          <a:xfrm>
            <a:off x="0" y="2055813"/>
            <a:ext cx="12191999" cy="5170032"/>
          </a:xfrm>
          <a:prstGeom prst="rect">
            <a:avLst/>
          </a:prstGeom>
          <a:effectLst>
            <a:outerShdw blurRad="1270000" dist="139700" dir="11700000" algn="br" rotWithShape="0">
              <a:schemeClr val="bg1">
                <a:alpha val="36000"/>
              </a:schemeClr>
            </a:outerShdw>
          </a:effectLst>
        </p:spPr>
      </p:pic>
      <p:pic>
        <p:nvPicPr>
          <p:cNvPr id="4" name="Picture 3" descr="A green circle with white letters and a letter e&#10;&#10;Description automatically generated">
            <a:extLst>
              <a:ext uri="{FF2B5EF4-FFF2-40B4-BE49-F238E27FC236}">
                <a16:creationId xmlns:a16="http://schemas.microsoft.com/office/drawing/2014/main" id="{A31C0D7C-8B62-D6C9-4464-9AAB87FA5AF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 b="98056" l="3056" r="96667">
                        <a14:foregroundMark x1="56111" y1="15000" x2="56111" y2="15000"/>
                        <a14:foregroundMark x1="53333" y1="35000" x2="53333" y2="35000"/>
                        <a14:foregroundMark x1="73056" y1="12778" x2="73056" y2="12778"/>
                        <a14:foregroundMark x1="71389" y1="10556" x2="25556" y2="11111"/>
                        <a14:foregroundMark x1="25556" y1="11111" x2="17778" y2="36111"/>
                        <a14:foregroundMark x1="17778" y1="36111" x2="17500" y2="39167"/>
                        <a14:foregroundMark x1="1389" y1="45833" x2="2778" y2="64167"/>
                        <a14:foregroundMark x1="2778" y1="64167" x2="21667" y2="90278"/>
                        <a14:foregroundMark x1="21667" y1="90278" x2="36944" y2="98056"/>
                        <a14:foregroundMark x1="36944" y1="98056" x2="56389" y2="98333"/>
                        <a14:foregroundMark x1="56389" y1="98333" x2="76111" y2="90000"/>
                        <a14:foregroundMark x1="76111" y1="90000" x2="89167" y2="71667"/>
                        <a14:foregroundMark x1="89167" y1="71667" x2="95833" y2="50833"/>
                        <a14:foregroundMark x1="95833" y1="50833" x2="92222" y2="29167"/>
                        <a14:foregroundMark x1="92222" y1="29167" x2="69444" y2="6667"/>
                        <a14:foregroundMark x1="69444" y1="6667" x2="56944" y2="12222"/>
                        <a14:foregroundMark x1="56944" y1="12222" x2="37500" y2="31389"/>
                        <a14:foregroundMark x1="37500" y1="31389" x2="30833" y2="57500"/>
                        <a14:foregroundMark x1="46111" y1="8056" x2="55556" y2="4722"/>
                        <a14:foregroundMark x1="38056" y1="9167" x2="46944" y2="7500"/>
                        <a14:foregroundMark x1="47500" y1="2500" x2="55833" y2="4167"/>
                        <a14:foregroundMark x1="38611" y1="34167" x2="40833" y2="79167"/>
                        <a14:foregroundMark x1="35556" y1="90556" x2="57500" y2="67222"/>
                        <a14:foregroundMark x1="48611" y1="98611" x2="56667" y2="96389"/>
                        <a14:foregroundMark x1="60278" y1="88611" x2="76667" y2="61389"/>
                        <a14:foregroundMark x1="67500" y1="60278" x2="67500" y2="60278"/>
                        <a14:foregroundMark x1="62222" y1="61944" x2="79444" y2="55833"/>
                        <a14:foregroundMark x1="8889" y1="61667" x2="10000" y2="41667"/>
                        <a14:foregroundMark x1="3333" y1="60000" x2="3889" y2="48056"/>
                        <a14:foregroundMark x1="96667" y1="48056" x2="96667" y2="48056"/>
                        <a14:foregroundMark x1="51389" y1="43333" x2="51389" y2="43333"/>
                        <a14:foregroundMark x1="51389" y1="43333" x2="50833" y2="65556"/>
                        <a14:foregroundMark x1="62500" y1="38611" x2="48611" y2="59722"/>
                        <a14:foregroundMark x1="48611" y1="59722" x2="58889" y2="40833"/>
                        <a14:foregroundMark x1="58889" y1="40833" x2="50000" y2="65000"/>
                        <a14:foregroundMark x1="50000" y1="65000" x2="52500" y2="46944"/>
                        <a14:foregroundMark x1="52500" y1="46944" x2="46944" y2="55000"/>
                        <a14:foregroundMark x1="22222" y1="56111" x2="30278" y2="32500"/>
                        <a14:foregroundMark x1="30833" y1="29444" x2="28611" y2="43333"/>
                        <a14:foregroundMark x1="28611" y1="43333" x2="60000" y2="26111"/>
                        <a14:foregroundMark x1="60000" y1="26111" x2="76389" y2="25278"/>
                        <a14:foregroundMark x1="76389" y1="25278" x2="76667" y2="23889"/>
                        <a14:foregroundMark x1="69444" y1="29722" x2="56667" y2="46944"/>
                        <a14:foregroundMark x1="56667" y1="46944" x2="51667" y2="37222"/>
                        <a14:foregroundMark x1="68611" y1="32778" x2="85556" y2="31111"/>
                        <a14:foregroundMark x1="85556" y1="31111" x2="78056" y2="30833"/>
                        <a14:foregroundMark x1="70556" y1="51389" x2="58611" y2="50556"/>
                        <a14:foregroundMark x1="58056" y1="70833" x2="74167" y2="66667"/>
                        <a14:foregroundMark x1="74167" y1="66667" x2="76111" y2="64444"/>
                        <a14:foregroundMark x1="22222" y1="70833" x2="26389" y2="40833"/>
                        <a14:backgroundMark x1="10556" y1="9444" x2="10556" y2="9444"/>
                      </a14:backgroundRemoval>
                    </a14:imgEffect>
                  </a14:imgLayer>
                </a14:imgProps>
              </a:ext>
              <a:ext uri="{28A0092B-C50C-407E-A947-70E740481C1C}">
                <a14:useLocalDpi xmlns:a14="http://schemas.microsoft.com/office/drawing/2010/main" val="0"/>
              </a:ext>
            </a:extLst>
          </a:blip>
          <a:stretch>
            <a:fillRect/>
          </a:stretch>
        </p:blipFill>
        <p:spPr>
          <a:xfrm>
            <a:off x="10323512" y="512762"/>
            <a:ext cx="1030288" cy="1030288"/>
          </a:xfrm>
          <a:prstGeom prst="rect">
            <a:avLst/>
          </a:prstGeom>
        </p:spPr>
      </p:pic>
      <p:sp>
        <p:nvSpPr>
          <p:cNvPr id="3" name="Content Placeholder 2">
            <a:extLst>
              <a:ext uri="{FF2B5EF4-FFF2-40B4-BE49-F238E27FC236}">
                <a16:creationId xmlns:a16="http://schemas.microsoft.com/office/drawing/2014/main" id="{9B9694A4-5081-C258-205B-F6735ECC2BD8}"/>
              </a:ext>
            </a:extLst>
          </p:cNvPr>
          <p:cNvSpPr>
            <a:spLocks noGrp="1"/>
          </p:cNvSpPr>
          <p:nvPr>
            <p:ph idx="1"/>
          </p:nvPr>
        </p:nvSpPr>
        <p:spPr/>
        <p:txBody>
          <a:bodyPr>
            <a:noAutofit/>
          </a:bodyPr>
          <a:lstStyle/>
          <a:p>
            <a:pPr marL="0" lvl="0" indent="0">
              <a:lnSpc>
                <a:spcPct val="115000"/>
              </a:lnSpc>
              <a:spcAft>
                <a:spcPts val="800"/>
              </a:spcAft>
              <a:buSzPts val="1000"/>
              <a:buNone/>
              <a:tabLst>
                <a:tab pos="457200" algn="l"/>
              </a:tabLst>
            </a:pPr>
            <a:r>
              <a:rPr lang="en-GB" b="1" kern="100">
                <a:solidFill>
                  <a:srgbClr val="A9D6B9"/>
                </a:solidFill>
                <a:effectLst/>
                <a:latin typeface="Aptos" panose="020B0004020202020204" pitchFamily="34" charset="0"/>
                <a:ea typeface="Aptos" panose="020B0004020202020204" pitchFamily="34" charset="0"/>
                <a:cs typeface="Times New Roman" panose="02020603050405020304" pitchFamily="18" charset="0"/>
              </a:rPr>
              <a:t>Date</a:t>
            </a:r>
            <a:r>
              <a:rPr lang="en-GB" kern="100">
                <a:solidFill>
                  <a:srgbClr val="A9D6B9"/>
                </a:solidFill>
                <a:effectLst/>
                <a:latin typeface="Aptos" panose="020B0004020202020204" pitchFamily="34" charset="0"/>
                <a:ea typeface="Aptos" panose="020B0004020202020204" pitchFamily="34" charset="0"/>
                <a:cs typeface="Times New Roman" panose="02020603050405020304" pitchFamily="18" charset="0"/>
              </a:rPr>
              <a:t>: </a:t>
            </a:r>
            <a:r>
              <a:rPr lang="en-GB"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14</a:t>
            </a:r>
            <a:r>
              <a:rPr lang="en-GB" kern="100" baseline="30000">
                <a:solidFill>
                  <a:schemeClr val="bg1"/>
                </a:solidFill>
                <a:effectLst/>
                <a:latin typeface="Aptos" panose="020B0004020202020204" pitchFamily="34" charset="0"/>
                <a:ea typeface="Aptos" panose="020B0004020202020204" pitchFamily="34" charset="0"/>
                <a:cs typeface="Times New Roman" panose="02020603050405020304" pitchFamily="18" charset="0"/>
              </a:rPr>
              <a:t>th</a:t>
            </a:r>
            <a:r>
              <a:rPr lang="en-GB"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 May, 2021</a:t>
            </a:r>
          </a:p>
          <a:p>
            <a:pPr marL="0" lvl="0" indent="0">
              <a:lnSpc>
                <a:spcPct val="115000"/>
              </a:lnSpc>
              <a:spcAft>
                <a:spcPts val="800"/>
              </a:spcAft>
              <a:buSzPts val="1000"/>
              <a:buNone/>
              <a:tabLst>
                <a:tab pos="457200" algn="l"/>
              </a:tabLst>
            </a:pPr>
            <a:r>
              <a:rPr lang="en-GB" b="1" kern="100">
                <a:solidFill>
                  <a:srgbClr val="A9D6B9"/>
                </a:solidFill>
                <a:effectLst/>
                <a:latin typeface="Aptos" panose="020B0004020202020204" pitchFamily="34" charset="0"/>
                <a:ea typeface="Aptos" panose="020B0004020202020204" pitchFamily="34" charset="0"/>
                <a:cs typeface="Times New Roman" panose="02020603050405020304" pitchFamily="18" charset="0"/>
              </a:rPr>
              <a:t>Attackers</a:t>
            </a:r>
            <a:r>
              <a:rPr lang="en-GB" kern="100">
                <a:solidFill>
                  <a:srgbClr val="A9D6B9"/>
                </a:solidFill>
                <a:effectLst/>
                <a:latin typeface="Aptos" panose="020B0004020202020204" pitchFamily="34" charset="0"/>
                <a:ea typeface="Aptos" panose="020B0004020202020204" pitchFamily="34" charset="0"/>
                <a:cs typeface="Times New Roman" panose="02020603050405020304" pitchFamily="18" charset="0"/>
              </a:rPr>
              <a:t>: </a:t>
            </a:r>
            <a:r>
              <a:rPr lang="en-GB"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Conti ransomware group</a:t>
            </a:r>
          </a:p>
        </p:txBody>
      </p:sp>
    </p:spTree>
    <p:extLst>
      <p:ext uri="{BB962C8B-B14F-4D97-AF65-F5344CB8AC3E}">
        <p14:creationId xmlns:p14="http://schemas.microsoft.com/office/powerpoint/2010/main" val="3428549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nk and black curved object&#10;&#10;Description automatically generated">
            <a:extLst>
              <a:ext uri="{FF2B5EF4-FFF2-40B4-BE49-F238E27FC236}">
                <a16:creationId xmlns:a16="http://schemas.microsoft.com/office/drawing/2014/main" id="{7FAA2BE7-DEAE-1EDB-10D5-99EB776B6E2F}"/>
              </a:ext>
            </a:extLst>
          </p:cNvPr>
          <p:cNvPicPr>
            <a:picLocks noChangeAspect="1"/>
          </p:cNvPicPr>
          <p:nvPr/>
        </p:nvPicPr>
        <p:blipFill rotWithShape="1">
          <a:blip r:embed="rId3">
            <a:extLst>
              <a:ext uri="{28A0092B-C50C-407E-A947-70E740481C1C}">
                <a14:useLocalDpi xmlns:a14="http://schemas.microsoft.com/office/drawing/2010/main" val="0"/>
              </a:ext>
            </a:extLst>
          </a:blip>
          <a:srcRect l="61797"/>
          <a:stretch/>
        </p:blipFill>
        <p:spPr>
          <a:xfrm>
            <a:off x="9575799" y="-25142"/>
            <a:ext cx="2641601" cy="6914615"/>
          </a:xfrm>
          <a:prstGeom prst="rect">
            <a:avLst/>
          </a:prstGeom>
        </p:spPr>
      </p:pic>
      <p:sp>
        <p:nvSpPr>
          <p:cNvPr id="2" name="Title 1">
            <a:extLst>
              <a:ext uri="{FF2B5EF4-FFF2-40B4-BE49-F238E27FC236}">
                <a16:creationId xmlns:a16="http://schemas.microsoft.com/office/drawing/2014/main" id="{9D4B7EE6-424A-A558-496D-856AF01D1AEB}"/>
              </a:ext>
            </a:extLst>
          </p:cNvPr>
          <p:cNvSpPr>
            <a:spLocks noGrp="1"/>
          </p:cNvSpPr>
          <p:nvPr>
            <p:ph type="title"/>
          </p:nvPr>
        </p:nvSpPr>
        <p:spPr>
          <a:xfrm>
            <a:off x="838200" y="2766218"/>
            <a:ext cx="10515600" cy="1325563"/>
          </a:xfrm>
        </p:spPr>
        <p:txBody>
          <a:bodyPr>
            <a:norm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GSC Update</a:t>
            </a:r>
          </a:p>
        </p:txBody>
      </p:sp>
    </p:spTree>
    <p:extLst>
      <p:ext uri="{BB962C8B-B14F-4D97-AF65-F5344CB8AC3E}">
        <p14:creationId xmlns:p14="http://schemas.microsoft.com/office/powerpoint/2010/main" val="2642107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0763-DCF9-239C-BDA4-F021579D92A4}"/>
              </a:ext>
            </a:extLst>
          </p:cNvPr>
          <p:cNvSpPr>
            <a:spLocks noGrp="1"/>
          </p:cNvSpPr>
          <p:nvPr>
            <p:ph type="title"/>
          </p:nvPr>
        </p:nvSpPr>
        <p:spPr/>
        <p:txBody>
          <a:bodyPr/>
          <a:lstStyle/>
          <a:p>
            <a:r>
              <a:rPr lang="en-GB" b="1">
                <a:solidFill>
                  <a:srgbClr val="2A3652"/>
                </a:solidFill>
              </a:rPr>
              <a:t>Attack on the HSE (2)</a:t>
            </a:r>
          </a:p>
        </p:txBody>
      </p:sp>
      <p:sp>
        <p:nvSpPr>
          <p:cNvPr id="3" name="Content Placeholder 2">
            <a:extLst>
              <a:ext uri="{FF2B5EF4-FFF2-40B4-BE49-F238E27FC236}">
                <a16:creationId xmlns:a16="http://schemas.microsoft.com/office/drawing/2014/main" id="{E6455B0B-2B48-B5E3-C6BE-2CE3B5840C6C}"/>
              </a:ext>
            </a:extLst>
          </p:cNvPr>
          <p:cNvSpPr>
            <a:spLocks noGrp="1"/>
          </p:cNvSpPr>
          <p:nvPr>
            <p:ph idx="1"/>
          </p:nvPr>
        </p:nvSpPr>
        <p:spPr>
          <a:xfrm>
            <a:off x="838200" y="1690687"/>
            <a:ext cx="10515600" cy="4351338"/>
          </a:xfrm>
        </p:spPr>
        <p:txBody>
          <a:bodyPr>
            <a:normAutofit fontScale="70000" lnSpcReduction="20000"/>
          </a:bodyPr>
          <a:lstStyle/>
          <a:p>
            <a:pPr marL="0" lvl="0" indent="0">
              <a:lnSpc>
                <a:spcPct val="115000"/>
              </a:lnSpc>
              <a:spcAft>
                <a:spcPts val="800"/>
              </a:spcAft>
              <a:buSzPts val="1000"/>
              <a:buNone/>
              <a:tabLst>
                <a:tab pos="457200" algn="l"/>
              </a:tabLst>
            </a:pPr>
            <a:r>
              <a:rPr lang="en-GB" sz="3100" b="1" kern="100" dirty="0">
                <a:solidFill>
                  <a:srgbClr val="2A3652"/>
                </a:solidFill>
                <a:effectLst/>
                <a:latin typeface="Aptos" panose="020B0004020202020204" pitchFamily="34" charset="0"/>
                <a:ea typeface="Aptos" panose="020B0004020202020204" pitchFamily="34" charset="0"/>
                <a:cs typeface="Times New Roman" panose="02020603050405020304" pitchFamily="18" charset="0"/>
              </a:rPr>
              <a:t>Impact</a:t>
            </a:r>
            <a:r>
              <a:rPr lang="en-GB" sz="3100" kern="100" dirty="0">
                <a:solidFill>
                  <a:srgbClr val="2A3652"/>
                </a:solidFill>
                <a:effectLst/>
                <a:latin typeface="Aptos" panose="020B0004020202020204" pitchFamily="34" charset="0"/>
                <a:ea typeface="Aptos" panose="020B0004020202020204" pitchFamily="34" charset="0"/>
                <a:cs typeface="Times New Roman" panose="02020603050405020304" pitchFamily="18" charset="0"/>
              </a:rPr>
              <a:t>: </a:t>
            </a:r>
          </a:p>
          <a:p>
            <a:pPr marL="742950" lvl="1" indent="-285750">
              <a:lnSpc>
                <a:spcPct val="115000"/>
              </a:lnSpc>
              <a:spcAft>
                <a:spcPts val="800"/>
              </a:spcAft>
              <a:buSzPts val="1000"/>
              <a:buFont typeface="Courier New" panose="02070309020205020404" pitchFamily="49" charset="0"/>
              <a:buChar char="o"/>
              <a:tabLst>
                <a:tab pos="914400" algn="l"/>
              </a:tabLst>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Total shutdown of HSE IT systems across Ireland</a:t>
            </a:r>
          </a:p>
          <a:p>
            <a:pPr marL="742950" lvl="1" indent="-285750">
              <a:lnSpc>
                <a:spcPct val="115000"/>
              </a:lnSpc>
              <a:spcAft>
                <a:spcPts val="800"/>
              </a:spcAft>
              <a:buSzPts val="1000"/>
              <a:buFont typeface="Courier New" panose="02070309020205020404" pitchFamily="49" charset="0"/>
              <a:buChar char="o"/>
              <a:tabLst>
                <a:tab pos="914400" algn="l"/>
              </a:tabLst>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Disruption of hospital services and appointment cancellations</a:t>
            </a:r>
          </a:p>
          <a:p>
            <a:pPr marL="742950" lvl="1" indent="-285750">
              <a:lnSpc>
                <a:spcPct val="115000"/>
              </a:lnSpc>
              <a:spcAft>
                <a:spcPts val="800"/>
              </a:spcAft>
              <a:buSzPts val="1000"/>
              <a:buFont typeface="Courier New" panose="02070309020205020404" pitchFamily="49" charset="0"/>
              <a:buChar char="o"/>
              <a:tabLst>
                <a:tab pos="914400" algn="l"/>
              </a:tabLst>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Data breaches involving medical and employee records</a:t>
            </a:r>
          </a:p>
          <a:p>
            <a:pPr marL="742950" lvl="1" indent="-285750">
              <a:lnSpc>
                <a:spcPct val="115000"/>
              </a:lnSpc>
              <a:spcAft>
                <a:spcPts val="800"/>
              </a:spcAft>
              <a:buSzPts val="1000"/>
              <a:buFont typeface="Courier New" panose="02070309020205020404" pitchFamily="49" charset="0"/>
              <a:buChar char="o"/>
              <a:tabLst>
                <a:tab pos="914400" algn="l"/>
              </a:tabLst>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Significant operational and financial impact on the healthcare system</a:t>
            </a:r>
          </a:p>
          <a:p>
            <a:pPr marL="0" lvl="0" indent="0">
              <a:lnSpc>
                <a:spcPct val="115000"/>
              </a:lnSpc>
              <a:spcAft>
                <a:spcPts val="800"/>
              </a:spcAft>
              <a:buSzPts val="1000"/>
              <a:buNone/>
              <a:tabLst>
                <a:tab pos="457200" algn="l"/>
              </a:tabLst>
            </a:pPr>
            <a:r>
              <a:rPr lang="en-GB" sz="3100" b="1" kern="100" dirty="0">
                <a:solidFill>
                  <a:srgbClr val="2A3652"/>
                </a:solidFill>
                <a:effectLst/>
                <a:latin typeface="Aptos" panose="020B0004020202020204" pitchFamily="34" charset="0"/>
                <a:ea typeface="Aptos" panose="020B0004020202020204" pitchFamily="34" charset="0"/>
                <a:cs typeface="Times New Roman" panose="02020603050405020304" pitchFamily="18" charset="0"/>
              </a:rPr>
              <a:t>Response</a:t>
            </a:r>
            <a:r>
              <a:rPr lang="en-GB" sz="3100" kern="100" dirty="0">
                <a:solidFill>
                  <a:srgbClr val="2A3652"/>
                </a:solidFill>
                <a:effectLst/>
                <a:latin typeface="Aptos" panose="020B0004020202020204" pitchFamily="34" charset="0"/>
                <a:ea typeface="Aptos" panose="020B0004020202020204" pitchFamily="34" charset="0"/>
                <a:cs typeface="Times New Roman" panose="02020603050405020304" pitchFamily="18" charset="0"/>
              </a:rPr>
              <a:t>: </a:t>
            </a:r>
          </a:p>
          <a:p>
            <a:pPr marL="742950" lvl="1" indent="-285750">
              <a:lnSpc>
                <a:spcPct val="115000"/>
              </a:lnSpc>
              <a:spcAft>
                <a:spcPts val="800"/>
              </a:spcAft>
              <a:buSzPts val="1000"/>
              <a:buFont typeface="Courier New" panose="02070309020205020404" pitchFamily="49" charset="0"/>
              <a:buChar char="o"/>
              <a:tabLst>
                <a:tab pos="914400" algn="l"/>
              </a:tabLst>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HSE took down IT systems to protect data</a:t>
            </a:r>
          </a:p>
          <a:p>
            <a:pPr marL="742950" lvl="1" indent="-285750">
              <a:lnSpc>
                <a:spcPct val="115000"/>
              </a:lnSpc>
              <a:spcAft>
                <a:spcPts val="800"/>
              </a:spcAft>
              <a:buSzPts val="1000"/>
              <a:buFont typeface="Courier New" panose="02070309020205020404" pitchFamily="49" charset="0"/>
              <a:buChar char="o"/>
              <a:tabLst>
                <a:tab pos="914400" algn="l"/>
              </a:tabLst>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Recovery involved extensive technical and operational efforts</a:t>
            </a:r>
          </a:p>
          <a:p>
            <a:pPr marL="742950" lvl="1" indent="-285750">
              <a:lnSpc>
                <a:spcPct val="115000"/>
              </a:lnSpc>
              <a:spcAft>
                <a:spcPts val="800"/>
              </a:spcAft>
              <a:buSzPts val="1000"/>
              <a:buFont typeface="Courier New" panose="02070309020205020404" pitchFamily="49" charset="0"/>
              <a:buChar char="o"/>
              <a:tabLst>
                <a:tab pos="914400" algn="l"/>
              </a:tabLst>
            </a:pPr>
            <a:r>
              <a:rPr lang="en-GB" sz="2900" kern="100" dirty="0">
                <a:latin typeface="Aptos" panose="020B0004020202020204" pitchFamily="34" charset="0"/>
                <a:cs typeface="Times New Roman" panose="02020603050405020304" pitchFamily="18" charset="0"/>
              </a:rPr>
              <a:t>Demonstrated the need for improved cybersecurity measures and preparedness.</a:t>
            </a:r>
          </a:p>
          <a:p>
            <a:endParaRPr lang="en-GB" dirty="0"/>
          </a:p>
        </p:txBody>
      </p:sp>
      <p:pic>
        <p:nvPicPr>
          <p:cNvPr id="6" name="Picture 5" descr="A green circle with white letters and a letter e&#10;&#10;Description automatically generated">
            <a:extLst>
              <a:ext uri="{FF2B5EF4-FFF2-40B4-BE49-F238E27FC236}">
                <a16:creationId xmlns:a16="http://schemas.microsoft.com/office/drawing/2014/main" id="{6BC840E6-C9F9-0872-9BA0-2EB2A1C92C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056" l="3056" r="96667">
                        <a14:foregroundMark x1="56111" y1="15000" x2="56111" y2="15000"/>
                        <a14:foregroundMark x1="53333" y1="35000" x2="53333" y2="35000"/>
                        <a14:foregroundMark x1="73056" y1="12778" x2="73056" y2="12778"/>
                        <a14:foregroundMark x1="71389" y1="10556" x2="25556" y2="11111"/>
                        <a14:foregroundMark x1="25556" y1="11111" x2="17778" y2="36111"/>
                        <a14:foregroundMark x1="17778" y1="36111" x2="17500" y2="39167"/>
                        <a14:foregroundMark x1="1389" y1="45833" x2="2778" y2="64167"/>
                        <a14:foregroundMark x1="2778" y1="64167" x2="21667" y2="90278"/>
                        <a14:foregroundMark x1="21667" y1="90278" x2="36944" y2="98056"/>
                        <a14:foregroundMark x1="36944" y1="98056" x2="56389" y2="98333"/>
                        <a14:foregroundMark x1="56389" y1="98333" x2="76111" y2="90000"/>
                        <a14:foregroundMark x1="76111" y1="90000" x2="89167" y2="71667"/>
                        <a14:foregroundMark x1="89167" y1="71667" x2="95833" y2="50833"/>
                        <a14:foregroundMark x1="95833" y1="50833" x2="92222" y2="29167"/>
                        <a14:foregroundMark x1="92222" y1="29167" x2="69444" y2="6667"/>
                        <a14:foregroundMark x1="69444" y1="6667" x2="56944" y2="12222"/>
                        <a14:foregroundMark x1="56944" y1="12222" x2="37500" y2="31389"/>
                        <a14:foregroundMark x1="37500" y1="31389" x2="30833" y2="57500"/>
                        <a14:foregroundMark x1="46111" y1="8056" x2="55556" y2="4722"/>
                        <a14:foregroundMark x1="38056" y1="9167" x2="46944" y2="7500"/>
                        <a14:foregroundMark x1="47500" y1="2500" x2="55833" y2="4167"/>
                        <a14:foregroundMark x1="38611" y1="34167" x2="40833" y2="79167"/>
                        <a14:foregroundMark x1="35556" y1="90556" x2="57500" y2="67222"/>
                        <a14:foregroundMark x1="48611" y1="98611" x2="56667" y2="96389"/>
                        <a14:foregroundMark x1="60278" y1="88611" x2="76667" y2="61389"/>
                        <a14:foregroundMark x1="67500" y1="60278" x2="67500" y2="60278"/>
                        <a14:foregroundMark x1="62222" y1="61944" x2="79444" y2="55833"/>
                        <a14:foregroundMark x1="8889" y1="61667" x2="10000" y2="41667"/>
                        <a14:foregroundMark x1="3333" y1="60000" x2="3889" y2="48056"/>
                        <a14:foregroundMark x1="96667" y1="48056" x2="96667" y2="48056"/>
                        <a14:foregroundMark x1="51389" y1="43333" x2="51389" y2="43333"/>
                        <a14:foregroundMark x1="51389" y1="43333" x2="50833" y2="65556"/>
                        <a14:foregroundMark x1="62500" y1="38611" x2="48611" y2="59722"/>
                        <a14:foregroundMark x1="48611" y1="59722" x2="58889" y2="40833"/>
                        <a14:foregroundMark x1="58889" y1="40833" x2="50000" y2="65000"/>
                        <a14:foregroundMark x1="50000" y1="65000" x2="52500" y2="46944"/>
                        <a14:foregroundMark x1="52500" y1="46944" x2="46944" y2="55000"/>
                        <a14:foregroundMark x1="22222" y1="56111" x2="30278" y2="32500"/>
                        <a14:foregroundMark x1="30833" y1="29444" x2="28611" y2="43333"/>
                        <a14:foregroundMark x1="28611" y1="43333" x2="60000" y2="26111"/>
                        <a14:foregroundMark x1="60000" y1="26111" x2="76389" y2="25278"/>
                        <a14:foregroundMark x1="76389" y1="25278" x2="76667" y2="23889"/>
                        <a14:foregroundMark x1="69444" y1="29722" x2="56667" y2="46944"/>
                        <a14:foregroundMark x1="56667" y1="46944" x2="51667" y2="37222"/>
                        <a14:foregroundMark x1="68611" y1="32778" x2="85556" y2="31111"/>
                        <a14:foregroundMark x1="85556" y1="31111" x2="78056" y2="30833"/>
                        <a14:foregroundMark x1="70556" y1="51389" x2="58611" y2="50556"/>
                        <a14:foregroundMark x1="58056" y1="70833" x2="74167" y2="66667"/>
                        <a14:foregroundMark x1="74167" y1="66667" x2="76111" y2="64444"/>
                        <a14:foregroundMark x1="22222" y1="70833" x2="26389" y2="40833"/>
                        <a14:backgroundMark x1="10556" y1="9444" x2="10556" y2="9444"/>
                      </a14:backgroundRemoval>
                    </a14:imgEffect>
                  </a14:imgLayer>
                </a14:imgProps>
              </a:ext>
              <a:ext uri="{28A0092B-C50C-407E-A947-70E740481C1C}">
                <a14:useLocalDpi xmlns:a14="http://schemas.microsoft.com/office/drawing/2010/main" val="0"/>
              </a:ext>
            </a:extLst>
          </a:blip>
          <a:stretch>
            <a:fillRect/>
          </a:stretch>
        </p:blipFill>
        <p:spPr>
          <a:xfrm>
            <a:off x="10323512" y="512762"/>
            <a:ext cx="1030288" cy="1030288"/>
          </a:xfrm>
          <a:prstGeom prst="rect">
            <a:avLst/>
          </a:prstGeom>
        </p:spPr>
      </p:pic>
      <p:pic>
        <p:nvPicPr>
          <p:cNvPr id="9" name="Picture 8" descr="A white circle with a black background&#10;&#10;Description automatically generated">
            <a:extLst>
              <a:ext uri="{FF2B5EF4-FFF2-40B4-BE49-F238E27FC236}">
                <a16:creationId xmlns:a16="http://schemas.microsoft.com/office/drawing/2014/main" id="{C2B2E6D1-F73A-34EC-8B69-D2681C743652}"/>
              </a:ext>
            </a:extLst>
          </p:cNvPr>
          <p:cNvPicPr>
            <a:picLocks noChangeAspect="1"/>
          </p:cNvPicPr>
          <p:nvPr/>
        </p:nvPicPr>
        <p:blipFill rotWithShape="1">
          <a:blip r:embed="rId5">
            <a:extLst>
              <a:ext uri="{28A0092B-C50C-407E-A947-70E740481C1C}">
                <a14:useLocalDpi xmlns:a14="http://schemas.microsoft.com/office/drawing/2010/main" val="0"/>
              </a:ext>
            </a:extLst>
          </a:blip>
          <a:srcRect l="36300" t="22792" r="37841" b="24709"/>
          <a:stretch/>
        </p:blipFill>
        <p:spPr>
          <a:xfrm>
            <a:off x="9412662" y="7080836"/>
            <a:ext cx="1425994" cy="1425993"/>
          </a:xfrm>
          <a:prstGeom prst="rect">
            <a:avLst/>
          </a:prstGeom>
        </p:spPr>
      </p:pic>
      <p:pic>
        <p:nvPicPr>
          <p:cNvPr id="11" name="Picture 10" descr="A yellow hexagon with a letter h on it&#10;&#10;Description automatically generated">
            <a:extLst>
              <a:ext uri="{FF2B5EF4-FFF2-40B4-BE49-F238E27FC236}">
                <a16:creationId xmlns:a16="http://schemas.microsoft.com/office/drawing/2014/main" id="{4269FB6F-8807-AC7E-F3CB-1C36CA33C25E}"/>
              </a:ext>
            </a:extLst>
          </p:cNvPr>
          <p:cNvPicPr>
            <a:picLocks noChangeAspect="1"/>
          </p:cNvPicPr>
          <p:nvPr/>
        </p:nvPicPr>
        <p:blipFill rotWithShape="1">
          <a:blip r:embed="rId6">
            <a:extLst>
              <a:ext uri="{28A0092B-C50C-407E-A947-70E740481C1C}">
                <a14:useLocalDpi xmlns:a14="http://schemas.microsoft.com/office/drawing/2010/main" val="0"/>
              </a:ext>
            </a:extLst>
          </a:blip>
          <a:srcRect l="20164" t="13574" r="18041" b="31579"/>
          <a:stretch/>
        </p:blipFill>
        <p:spPr>
          <a:xfrm>
            <a:off x="8412947" y="9019591"/>
            <a:ext cx="3077949" cy="1425993"/>
          </a:xfrm>
          <a:prstGeom prst="rect">
            <a:avLst/>
          </a:prstGeom>
        </p:spPr>
      </p:pic>
      <p:pic>
        <p:nvPicPr>
          <p:cNvPr id="5" name="Picture 4" descr="A building with a flag in the background&#10;&#10;Description automatically generated">
            <a:extLst>
              <a:ext uri="{FF2B5EF4-FFF2-40B4-BE49-F238E27FC236}">
                <a16:creationId xmlns:a16="http://schemas.microsoft.com/office/drawing/2014/main" id="{8BCDCAC4-6DFB-61E9-DCED-D53AC358A580}"/>
              </a:ext>
            </a:extLst>
          </p:cNvPr>
          <p:cNvPicPr>
            <a:picLocks noChangeAspect="1"/>
          </p:cNvPicPr>
          <p:nvPr/>
        </p:nvPicPr>
        <p:blipFill rotWithShape="1">
          <a:blip r:embed="rId7">
            <a:extLst>
              <a:ext uri="{28A0092B-C50C-407E-A947-70E740481C1C}">
                <a14:useLocalDpi xmlns:a14="http://schemas.microsoft.com/office/drawing/2010/main" val="0"/>
              </a:ext>
            </a:extLst>
          </a:blip>
          <a:srcRect l="-17516" r="17516"/>
          <a:stretch/>
        </p:blipFill>
        <p:spPr>
          <a:xfrm>
            <a:off x="4435663" y="6655993"/>
            <a:ext cx="7954568" cy="5305635"/>
          </a:xfrm>
          <a:prstGeom prst="rect">
            <a:avLst/>
          </a:prstGeom>
          <a:effectLst>
            <a:outerShdw blurRad="203200" dist="38100" dir="13500000" sx="102000" sy="102000" algn="br" rotWithShape="0">
              <a:schemeClr val="bg1">
                <a:alpha val="38000"/>
              </a:schemeClr>
            </a:outerShdw>
          </a:effectLst>
        </p:spPr>
      </p:pic>
    </p:spTree>
    <p:extLst>
      <p:ext uri="{BB962C8B-B14F-4D97-AF65-F5344CB8AC3E}">
        <p14:creationId xmlns:p14="http://schemas.microsoft.com/office/powerpoint/2010/main" val="314695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A50B91-0409-EA1B-F3E5-E5DD618FA478}"/>
              </a:ext>
            </a:extLst>
          </p:cNvPr>
          <p:cNvSpPr/>
          <p:nvPr/>
        </p:nvSpPr>
        <p:spPr>
          <a:xfrm>
            <a:off x="0" y="0"/>
            <a:ext cx="12192000" cy="6865854"/>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E4F252B-C7E0-56EE-BFCA-CF72108E4732}"/>
              </a:ext>
            </a:extLst>
          </p:cNvPr>
          <p:cNvSpPr>
            <a:spLocks noGrp="1"/>
          </p:cNvSpPr>
          <p:nvPr>
            <p:ph type="title"/>
          </p:nvPr>
        </p:nvSpPr>
        <p:spPr/>
        <p:txBody>
          <a:bodyPr/>
          <a:lstStyle/>
          <a:p>
            <a:r>
              <a:rPr lang="en-GB" b="1">
                <a:solidFill>
                  <a:schemeClr val="bg1"/>
                </a:solidFill>
              </a:rPr>
              <a:t>Costa Rican Government Attack</a:t>
            </a:r>
          </a:p>
        </p:txBody>
      </p:sp>
      <p:sp>
        <p:nvSpPr>
          <p:cNvPr id="3" name="Content Placeholder 2">
            <a:extLst>
              <a:ext uri="{FF2B5EF4-FFF2-40B4-BE49-F238E27FC236}">
                <a16:creationId xmlns:a16="http://schemas.microsoft.com/office/drawing/2014/main" id="{9B9694A4-5081-C258-205B-F6735ECC2BD8}"/>
              </a:ext>
            </a:extLst>
          </p:cNvPr>
          <p:cNvSpPr>
            <a:spLocks noGrp="1"/>
          </p:cNvSpPr>
          <p:nvPr>
            <p:ph idx="1"/>
          </p:nvPr>
        </p:nvSpPr>
        <p:spPr>
          <a:xfrm>
            <a:off x="838200" y="1825625"/>
            <a:ext cx="6970295" cy="4351338"/>
          </a:xfrm>
        </p:spPr>
        <p:txBody>
          <a:bodyPr>
            <a:normAutofit/>
          </a:bodyPr>
          <a:lstStyle/>
          <a:p>
            <a:pPr marL="0" lvl="0" indent="0">
              <a:lnSpc>
                <a:spcPct val="115000"/>
              </a:lnSpc>
              <a:spcAft>
                <a:spcPts val="800"/>
              </a:spcAft>
              <a:buSzPts val="1000"/>
              <a:buNone/>
              <a:tabLst>
                <a:tab pos="457200" algn="l"/>
              </a:tabLst>
            </a:pPr>
            <a:r>
              <a:rPr lang="en-GB" b="1" kern="100">
                <a:solidFill>
                  <a:srgbClr val="A9D6B9"/>
                </a:solidFill>
                <a:effectLst/>
                <a:latin typeface="Aptos" panose="020B0004020202020204" pitchFamily="34" charset="0"/>
                <a:ea typeface="Aptos" panose="020B0004020202020204" pitchFamily="34" charset="0"/>
                <a:cs typeface="Times New Roman" panose="02020603050405020304" pitchFamily="18" charset="0"/>
              </a:rPr>
              <a:t>Date</a:t>
            </a:r>
            <a:r>
              <a:rPr lang="en-GB" kern="100">
                <a:solidFill>
                  <a:srgbClr val="A9D6B9"/>
                </a:solidFill>
                <a:effectLst/>
                <a:latin typeface="Aptos" panose="020B0004020202020204" pitchFamily="34" charset="0"/>
                <a:ea typeface="Aptos" panose="020B0004020202020204" pitchFamily="34" charset="0"/>
                <a:cs typeface="Times New Roman" panose="02020603050405020304" pitchFamily="18" charset="0"/>
              </a:rPr>
              <a:t>: </a:t>
            </a:r>
            <a:r>
              <a:rPr lang="en-GB"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April 17, 2022</a:t>
            </a:r>
          </a:p>
          <a:p>
            <a:pPr marL="0" lvl="0" indent="0">
              <a:lnSpc>
                <a:spcPct val="115000"/>
              </a:lnSpc>
              <a:spcAft>
                <a:spcPts val="800"/>
              </a:spcAft>
              <a:buSzPts val="1000"/>
              <a:buNone/>
              <a:tabLst>
                <a:tab pos="457200" algn="l"/>
              </a:tabLst>
            </a:pPr>
            <a:r>
              <a:rPr lang="en-GB" b="1" kern="100">
                <a:solidFill>
                  <a:srgbClr val="A9D6B9"/>
                </a:solidFill>
                <a:effectLst/>
                <a:latin typeface="Aptos" panose="020B0004020202020204" pitchFamily="34" charset="0"/>
                <a:ea typeface="Aptos" panose="020B0004020202020204" pitchFamily="34" charset="0"/>
                <a:cs typeface="Times New Roman" panose="02020603050405020304" pitchFamily="18" charset="0"/>
              </a:rPr>
              <a:t>Attackers</a:t>
            </a:r>
            <a:r>
              <a:rPr lang="en-GB" kern="100">
                <a:solidFill>
                  <a:srgbClr val="A9D6B9"/>
                </a:solidFill>
                <a:effectLst/>
                <a:latin typeface="Aptos" panose="020B0004020202020204" pitchFamily="34" charset="0"/>
                <a:ea typeface="Aptos" panose="020B0004020202020204" pitchFamily="34" charset="0"/>
                <a:cs typeface="Times New Roman" panose="02020603050405020304" pitchFamily="18" charset="0"/>
              </a:rPr>
              <a:t>: </a:t>
            </a:r>
            <a:r>
              <a:rPr lang="en-GB"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Conti ransomware group, followed by Hive ransomware group</a:t>
            </a:r>
          </a:p>
          <a:p>
            <a:pPr marL="0" indent="0">
              <a:buNone/>
            </a:pPr>
            <a:endParaRPr lang="en-GB">
              <a:solidFill>
                <a:schemeClr val="bg1"/>
              </a:solidFill>
            </a:endParaRPr>
          </a:p>
        </p:txBody>
      </p:sp>
      <p:pic>
        <p:nvPicPr>
          <p:cNvPr id="11" name="Picture 10" descr="A building with a flag in the background&#10;&#10;Description automatically generated">
            <a:extLst>
              <a:ext uri="{FF2B5EF4-FFF2-40B4-BE49-F238E27FC236}">
                <a16:creationId xmlns:a16="http://schemas.microsoft.com/office/drawing/2014/main" id="{16D142AE-38B4-5880-CCEE-C2A1C941E3DF}"/>
              </a:ext>
            </a:extLst>
          </p:cNvPr>
          <p:cNvPicPr>
            <a:picLocks noChangeAspect="1"/>
          </p:cNvPicPr>
          <p:nvPr/>
        </p:nvPicPr>
        <p:blipFill rotWithShape="1">
          <a:blip r:embed="rId3">
            <a:extLst>
              <a:ext uri="{28A0092B-C50C-407E-A947-70E740481C1C}">
                <a14:useLocalDpi xmlns:a14="http://schemas.microsoft.com/office/drawing/2010/main" val="0"/>
              </a:ext>
            </a:extLst>
          </a:blip>
          <a:srcRect l="-17516" r="17516"/>
          <a:stretch/>
        </p:blipFill>
        <p:spPr>
          <a:xfrm>
            <a:off x="4237432" y="1552365"/>
            <a:ext cx="7954568" cy="5305635"/>
          </a:xfrm>
          <a:prstGeom prst="rect">
            <a:avLst/>
          </a:prstGeom>
          <a:effectLst>
            <a:outerShdw blurRad="203200" dist="38100" dir="13500000" sx="102000" sy="102000" algn="br" rotWithShape="0">
              <a:schemeClr val="bg1">
                <a:alpha val="38000"/>
              </a:schemeClr>
            </a:outerShdw>
          </a:effectLst>
        </p:spPr>
      </p:pic>
      <p:pic>
        <p:nvPicPr>
          <p:cNvPr id="16" name="Picture 15" descr="A white circle with a black background&#10;&#10;Description automatically generated">
            <a:extLst>
              <a:ext uri="{FF2B5EF4-FFF2-40B4-BE49-F238E27FC236}">
                <a16:creationId xmlns:a16="http://schemas.microsoft.com/office/drawing/2014/main" id="{E8E399BD-698A-A965-F99C-28FCA259BD3D}"/>
              </a:ext>
            </a:extLst>
          </p:cNvPr>
          <p:cNvPicPr>
            <a:picLocks noChangeAspect="1"/>
          </p:cNvPicPr>
          <p:nvPr/>
        </p:nvPicPr>
        <p:blipFill rotWithShape="1">
          <a:blip r:embed="rId4">
            <a:extLst>
              <a:ext uri="{28A0092B-C50C-407E-A947-70E740481C1C}">
                <a14:useLocalDpi xmlns:a14="http://schemas.microsoft.com/office/drawing/2010/main" val="0"/>
              </a:ext>
            </a:extLst>
          </a:blip>
          <a:srcRect l="36300" t="22792" r="37841" b="24709"/>
          <a:stretch/>
        </p:blipFill>
        <p:spPr>
          <a:xfrm>
            <a:off x="1066718" y="4001293"/>
            <a:ext cx="1304342" cy="1304341"/>
          </a:xfrm>
          <a:prstGeom prst="rect">
            <a:avLst/>
          </a:prstGeom>
        </p:spPr>
      </p:pic>
      <p:pic>
        <p:nvPicPr>
          <p:cNvPr id="18" name="Picture 17" descr="A yellow hexagon with a letter h on it&#10;&#10;Description automatically generated">
            <a:extLst>
              <a:ext uri="{FF2B5EF4-FFF2-40B4-BE49-F238E27FC236}">
                <a16:creationId xmlns:a16="http://schemas.microsoft.com/office/drawing/2014/main" id="{60F605B0-4FD9-8E5C-0D5F-41703799B357}"/>
              </a:ext>
            </a:extLst>
          </p:cNvPr>
          <p:cNvPicPr>
            <a:picLocks noChangeAspect="1"/>
          </p:cNvPicPr>
          <p:nvPr/>
        </p:nvPicPr>
        <p:blipFill rotWithShape="1">
          <a:blip r:embed="rId5">
            <a:extLst>
              <a:ext uri="{28A0092B-C50C-407E-A947-70E740481C1C}">
                <a14:useLocalDpi xmlns:a14="http://schemas.microsoft.com/office/drawing/2010/main" val="0"/>
              </a:ext>
            </a:extLst>
          </a:blip>
          <a:srcRect l="20164" t="13574" r="18041" b="31579"/>
          <a:stretch/>
        </p:blipFill>
        <p:spPr>
          <a:xfrm>
            <a:off x="3015542" y="3937903"/>
            <a:ext cx="2952193" cy="1367732"/>
          </a:xfrm>
          <a:prstGeom prst="rect">
            <a:avLst/>
          </a:prstGeom>
        </p:spPr>
      </p:pic>
    </p:spTree>
    <p:extLst>
      <p:ext uri="{BB962C8B-B14F-4D97-AF65-F5344CB8AC3E}">
        <p14:creationId xmlns:p14="http://schemas.microsoft.com/office/powerpoint/2010/main" val="701150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252B-C7E0-56EE-BFCA-CF72108E4732}"/>
              </a:ext>
            </a:extLst>
          </p:cNvPr>
          <p:cNvSpPr>
            <a:spLocks noGrp="1"/>
          </p:cNvSpPr>
          <p:nvPr>
            <p:ph type="title"/>
          </p:nvPr>
        </p:nvSpPr>
        <p:spPr/>
        <p:txBody>
          <a:bodyPr/>
          <a:lstStyle/>
          <a:p>
            <a:r>
              <a:rPr lang="en-GB" b="1">
                <a:solidFill>
                  <a:srgbClr val="2A3652"/>
                </a:solidFill>
              </a:rPr>
              <a:t>Costa Rican Government attack (2)</a:t>
            </a:r>
          </a:p>
        </p:txBody>
      </p:sp>
      <p:sp>
        <p:nvSpPr>
          <p:cNvPr id="3" name="Content Placeholder 2">
            <a:extLst>
              <a:ext uri="{FF2B5EF4-FFF2-40B4-BE49-F238E27FC236}">
                <a16:creationId xmlns:a16="http://schemas.microsoft.com/office/drawing/2014/main" id="{9B9694A4-5081-C258-205B-F6735ECC2BD8}"/>
              </a:ext>
            </a:extLst>
          </p:cNvPr>
          <p:cNvSpPr>
            <a:spLocks noGrp="1"/>
          </p:cNvSpPr>
          <p:nvPr>
            <p:ph idx="1"/>
          </p:nvPr>
        </p:nvSpPr>
        <p:spPr>
          <a:xfrm>
            <a:off x="838200" y="1690688"/>
            <a:ext cx="10515600" cy="4351338"/>
          </a:xfrm>
        </p:spPr>
        <p:txBody>
          <a:bodyPr>
            <a:noAutofit/>
          </a:bodyPr>
          <a:lstStyle/>
          <a:p>
            <a:pPr marL="0" lvl="0" indent="0">
              <a:lnSpc>
                <a:spcPct val="115000"/>
              </a:lnSpc>
              <a:spcAft>
                <a:spcPts val="800"/>
              </a:spcAft>
              <a:buSzPts val="1000"/>
              <a:buNone/>
              <a:tabLst>
                <a:tab pos="457200" algn="l"/>
              </a:tabLst>
            </a:pPr>
            <a:r>
              <a:rPr lang="en-GB" sz="2400" b="1" kern="100">
                <a:solidFill>
                  <a:srgbClr val="2A3652"/>
                </a:solidFill>
                <a:effectLst/>
                <a:latin typeface="Aptos" panose="020B0004020202020204" pitchFamily="34" charset="0"/>
                <a:ea typeface="Aptos" panose="020B0004020202020204" pitchFamily="34" charset="0"/>
                <a:cs typeface="Times New Roman" panose="02020603050405020304" pitchFamily="18" charset="0"/>
              </a:rPr>
              <a:t>Impact</a:t>
            </a:r>
            <a:r>
              <a:rPr lang="en-GB" sz="2400" kern="100">
                <a:solidFill>
                  <a:srgbClr val="2A3652"/>
                </a:solidFill>
                <a:effectLst/>
                <a:latin typeface="Aptos" panose="020B0004020202020204" pitchFamily="34" charset="0"/>
                <a:ea typeface="Aptos" panose="020B0004020202020204" pitchFamily="34" charset="0"/>
                <a:cs typeface="Times New Roman" panose="02020603050405020304" pitchFamily="18" charset="0"/>
              </a:rPr>
              <a:t>: </a:t>
            </a:r>
          </a:p>
          <a:p>
            <a:pPr marL="742950" lvl="1" indent="-285750">
              <a:lnSpc>
                <a:spcPct val="115000"/>
              </a:lnSpc>
              <a:spcAft>
                <a:spcPts val="800"/>
              </a:spcAft>
              <a:buSzPts val="1000"/>
              <a:buFont typeface="Courier New" panose="02070309020205020404" pitchFamily="49" charset="0"/>
              <a:buChar char="o"/>
              <a:tabLst>
                <a:tab pos="914400" algn="l"/>
              </a:tabLst>
            </a:pPr>
            <a:r>
              <a:rPr lang="en-GB" kern="100">
                <a:effectLst/>
                <a:latin typeface="Aptos" panose="020B0004020202020204" pitchFamily="34" charset="0"/>
                <a:ea typeface="Aptos" panose="020B0004020202020204" pitchFamily="34" charset="0"/>
                <a:cs typeface="Times New Roman" panose="02020603050405020304" pitchFamily="18" charset="0"/>
              </a:rPr>
              <a:t>Nearly 30 government institutions affected, including the Ministry of Finance and Social Security Fund</a:t>
            </a:r>
          </a:p>
          <a:p>
            <a:pPr marL="742950" lvl="1" indent="-285750">
              <a:lnSpc>
                <a:spcPct val="115000"/>
              </a:lnSpc>
              <a:spcAft>
                <a:spcPts val="800"/>
              </a:spcAft>
              <a:buSzPts val="1000"/>
              <a:buFont typeface="Courier New" panose="02070309020205020404" pitchFamily="49" charset="0"/>
              <a:buChar char="o"/>
              <a:tabLst>
                <a:tab pos="914400" algn="l"/>
              </a:tabLst>
            </a:pPr>
            <a:r>
              <a:rPr lang="en-GB" kern="100">
                <a:effectLst/>
                <a:latin typeface="Aptos" panose="020B0004020202020204" pitchFamily="34" charset="0"/>
                <a:ea typeface="Aptos" panose="020B0004020202020204" pitchFamily="34" charset="0"/>
                <a:cs typeface="Times New Roman" panose="02020603050405020304" pitchFamily="18" charset="0"/>
              </a:rPr>
              <a:t>Disruption of tax and customs systems, healthcare services, and other critical operations</a:t>
            </a:r>
          </a:p>
          <a:p>
            <a:pPr marL="742950" lvl="1" indent="-285750">
              <a:lnSpc>
                <a:spcPct val="115000"/>
              </a:lnSpc>
              <a:spcAft>
                <a:spcPts val="800"/>
              </a:spcAft>
              <a:buSzPts val="1000"/>
              <a:buFont typeface="Courier New" panose="02070309020205020404" pitchFamily="49" charset="0"/>
              <a:buChar char="o"/>
              <a:tabLst>
                <a:tab pos="914400" algn="l"/>
              </a:tabLst>
            </a:pPr>
            <a:r>
              <a:rPr lang="en-GB" kern="100">
                <a:effectLst/>
                <a:latin typeface="Aptos" panose="020B0004020202020204" pitchFamily="34" charset="0"/>
                <a:ea typeface="Aptos" panose="020B0004020202020204" pitchFamily="34" charset="0"/>
                <a:cs typeface="Times New Roman" panose="02020603050405020304" pitchFamily="18" charset="0"/>
              </a:rPr>
              <a:t>Estimated losses of $30 million per day due to operational disruptions</a:t>
            </a:r>
          </a:p>
          <a:p>
            <a:pPr marL="742950" lvl="1" indent="-285750">
              <a:lnSpc>
                <a:spcPct val="115000"/>
              </a:lnSpc>
              <a:spcAft>
                <a:spcPts val="800"/>
              </a:spcAft>
              <a:buSzPts val="1000"/>
              <a:buFont typeface="Courier New" panose="02070309020205020404" pitchFamily="49" charset="0"/>
              <a:buChar char="o"/>
              <a:tabLst>
                <a:tab pos="914400" algn="l"/>
              </a:tabLst>
            </a:pPr>
            <a:r>
              <a:rPr lang="en-GB" kern="100">
                <a:effectLst/>
                <a:latin typeface="Aptos" panose="020B0004020202020204" pitchFamily="34" charset="0"/>
                <a:ea typeface="Aptos" panose="020B0004020202020204" pitchFamily="34" charset="0"/>
                <a:cs typeface="Times New Roman" panose="02020603050405020304" pitchFamily="18" charset="0"/>
              </a:rPr>
              <a:t>Declaration of a national emergency by the Costa Rican government</a:t>
            </a:r>
          </a:p>
          <a:p>
            <a:pPr marL="0" indent="0">
              <a:buNone/>
            </a:pPr>
            <a:endParaRPr lang="en-GB" sz="600"/>
          </a:p>
        </p:txBody>
      </p:sp>
      <p:pic>
        <p:nvPicPr>
          <p:cNvPr id="8" name="Picture 7" descr="A logo with blue and red stripes&#10;&#10;Description automatically generated">
            <a:extLst>
              <a:ext uri="{FF2B5EF4-FFF2-40B4-BE49-F238E27FC236}">
                <a16:creationId xmlns:a16="http://schemas.microsoft.com/office/drawing/2014/main" id="{6B7EC01A-1FE7-CE13-07F4-ABB56F29A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324" y="367214"/>
            <a:ext cx="1713321" cy="1323474"/>
          </a:xfrm>
          <a:prstGeom prst="rect">
            <a:avLst/>
          </a:prstGeom>
        </p:spPr>
      </p:pic>
    </p:spTree>
    <p:extLst>
      <p:ext uri="{BB962C8B-B14F-4D97-AF65-F5344CB8AC3E}">
        <p14:creationId xmlns:p14="http://schemas.microsoft.com/office/powerpoint/2010/main" val="1026395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252B-C7E0-56EE-BFCA-CF72108E4732}"/>
              </a:ext>
            </a:extLst>
          </p:cNvPr>
          <p:cNvSpPr>
            <a:spLocks noGrp="1"/>
          </p:cNvSpPr>
          <p:nvPr>
            <p:ph type="title"/>
          </p:nvPr>
        </p:nvSpPr>
        <p:spPr/>
        <p:txBody>
          <a:bodyPr/>
          <a:lstStyle/>
          <a:p>
            <a:r>
              <a:rPr lang="en-GB" b="1">
                <a:solidFill>
                  <a:srgbClr val="2A3652"/>
                </a:solidFill>
              </a:rPr>
              <a:t>Costa Rican Government attack (3)</a:t>
            </a:r>
          </a:p>
        </p:txBody>
      </p:sp>
      <p:sp>
        <p:nvSpPr>
          <p:cNvPr id="3" name="Content Placeholder 2">
            <a:extLst>
              <a:ext uri="{FF2B5EF4-FFF2-40B4-BE49-F238E27FC236}">
                <a16:creationId xmlns:a16="http://schemas.microsoft.com/office/drawing/2014/main" id="{9B9694A4-5081-C258-205B-F6735ECC2BD8}"/>
              </a:ext>
            </a:extLst>
          </p:cNvPr>
          <p:cNvSpPr>
            <a:spLocks noGrp="1"/>
          </p:cNvSpPr>
          <p:nvPr>
            <p:ph idx="1"/>
          </p:nvPr>
        </p:nvSpPr>
        <p:spPr>
          <a:xfrm>
            <a:off x="838200" y="1825625"/>
            <a:ext cx="10515600" cy="3766283"/>
          </a:xfrm>
        </p:spPr>
        <p:txBody>
          <a:bodyPr>
            <a:normAutofit fontScale="62500" lnSpcReduction="20000"/>
          </a:bodyPr>
          <a:lstStyle/>
          <a:p>
            <a:pPr marL="0" lvl="0" indent="0">
              <a:lnSpc>
                <a:spcPct val="115000"/>
              </a:lnSpc>
              <a:spcAft>
                <a:spcPts val="800"/>
              </a:spcAft>
              <a:buSzPts val="1000"/>
              <a:buNone/>
              <a:tabLst>
                <a:tab pos="457200" algn="l"/>
              </a:tabLst>
            </a:pPr>
            <a:r>
              <a:rPr lang="en-GB" sz="4500" b="1" kern="100">
                <a:solidFill>
                  <a:srgbClr val="2A3652"/>
                </a:solidFill>
                <a:effectLst/>
                <a:latin typeface="Aptos" panose="020B0004020202020204" pitchFamily="34" charset="0"/>
                <a:ea typeface="Aptos" panose="020B0004020202020204" pitchFamily="34" charset="0"/>
                <a:cs typeface="Times New Roman" panose="02020603050405020304" pitchFamily="18" charset="0"/>
              </a:rPr>
              <a:t>Response</a:t>
            </a:r>
            <a:r>
              <a:rPr lang="en-GB" sz="4500" kern="100">
                <a:effectLst/>
                <a:latin typeface="Aptos" panose="020B0004020202020204" pitchFamily="34" charset="0"/>
                <a:ea typeface="Aptos" panose="020B0004020202020204" pitchFamily="34" charset="0"/>
                <a:cs typeface="Times New Roman" panose="02020603050405020304" pitchFamily="18" charset="0"/>
              </a:rPr>
              <a:t>: </a:t>
            </a:r>
          </a:p>
          <a:p>
            <a:pPr marL="742950" lvl="1" indent="-285750">
              <a:lnSpc>
                <a:spcPct val="115000"/>
              </a:lnSpc>
              <a:spcAft>
                <a:spcPts val="800"/>
              </a:spcAft>
              <a:buSzPts val="1000"/>
              <a:buFont typeface="Courier New" panose="02070309020205020404" pitchFamily="49" charset="0"/>
              <a:buChar char="o"/>
              <a:tabLst>
                <a:tab pos="914400" algn="l"/>
              </a:tabLst>
            </a:pPr>
            <a:r>
              <a:rPr lang="en-GB" sz="4500" kern="100">
                <a:effectLst/>
                <a:latin typeface="Aptos" panose="020B0004020202020204" pitchFamily="34" charset="0"/>
                <a:ea typeface="Aptos" panose="020B0004020202020204" pitchFamily="34" charset="0"/>
                <a:cs typeface="Times New Roman" panose="02020603050405020304" pitchFamily="18" charset="0"/>
              </a:rPr>
              <a:t>International assistance from the US, Israel, Spain, and Microsoft</a:t>
            </a:r>
          </a:p>
          <a:p>
            <a:pPr marL="742950" lvl="1" indent="-285750">
              <a:lnSpc>
                <a:spcPct val="115000"/>
              </a:lnSpc>
              <a:spcAft>
                <a:spcPts val="800"/>
              </a:spcAft>
              <a:buSzPts val="1000"/>
              <a:buFont typeface="Courier New" panose="02070309020205020404" pitchFamily="49" charset="0"/>
              <a:buChar char="o"/>
              <a:tabLst>
                <a:tab pos="914400" algn="l"/>
              </a:tabLst>
            </a:pPr>
            <a:r>
              <a:rPr lang="en-GB" sz="4500" kern="100">
                <a:effectLst/>
                <a:latin typeface="Aptos" panose="020B0004020202020204" pitchFamily="34" charset="0"/>
                <a:ea typeface="Aptos" panose="020B0004020202020204" pitchFamily="34" charset="0"/>
                <a:cs typeface="Times New Roman" panose="02020603050405020304" pitchFamily="18" charset="0"/>
              </a:rPr>
              <a:t>Implementation of emergency measures to restore services and enhance cybersecurity</a:t>
            </a:r>
          </a:p>
          <a:p>
            <a:pPr marL="742950" lvl="1" indent="-285750">
              <a:lnSpc>
                <a:spcPct val="115000"/>
              </a:lnSpc>
              <a:spcAft>
                <a:spcPts val="800"/>
              </a:spcAft>
              <a:buSzPts val="1000"/>
              <a:buFont typeface="Courier New" panose="02070309020205020404" pitchFamily="49" charset="0"/>
              <a:buChar char="o"/>
              <a:tabLst>
                <a:tab pos="914400" algn="l"/>
              </a:tabLst>
            </a:pPr>
            <a:r>
              <a:rPr lang="en-GB" sz="4500" kern="100">
                <a:effectLst/>
                <a:latin typeface="Aptos" panose="020B0004020202020204" pitchFamily="34" charset="0"/>
                <a:ea typeface="Aptos" panose="020B0004020202020204" pitchFamily="34" charset="0"/>
                <a:cs typeface="Times New Roman" panose="02020603050405020304" pitchFamily="18" charset="0"/>
              </a:rPr>
              <a:t>Ongoing efforts to address vulnerabilities and prevent future attacks.</a:t>
            </a:r>
          </a:p>
          <a:p>
            <a:pPr marL="0" indent="0">
              <a:buNone/>
            </a:pPr>
            <a:endParaRPr lang="en-GB"/>
          </a:p>
        </p:txBody>
      </p:sp>
      <p:pic>
        <p:nvPicPr>
          <p:cNvPr id="4" name="Picture 3" descr="A logo with blue and red stripes&#10;&#10;Description automatically generated">
            <a:extLst>
              <a:ext uri="{FF2B5EF4-FFF2-40B4-BE49-F238E27FC236}">
                <a16:creationId xmlns:a16="http://schemas.microsoft.com/office/drawing/2014/main" id="{AFEB1F36-3841-A62F-10C0-835A63850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324" y="367214"/>
            <a:ext cx="1713321" cy="1323474"/>
          </a:xfrm>
          <a:prstGeom prst="rect">
            <a:avLst/>
          </a:prstGeom>
        </p:spPr>
      </p:pic>
    </p:spTree>
    <p:extLst>
      <p:ext uri="{BB962C8B-B14F-4D97-AF65-F5344CB8AC3E}">
        <p14:creationId xmlns:p14="http://schemas.microsoft.com/office/powerpoint/2010/main" val="345488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AD245-B473-AAD7-8D4F-C4EEFCE9C1BC}"/>
              </a:ext>
            </a:extLst>
          </p:cNvPr>
          <p:cNvSpPr>
            <a:spLocks noGrp="1"/>
          </p:cNvSpPr>
          <p:nvPr>
            <p:ph type="title"/>
          </p:nvPr>
        </p:nvSpPr>
        <p:spPr/>
        <p:txBody>
          <a:bodyPr/>
          <a:lstStyle/>
          <a:p>
            <a:r>
              <a:rPr lang="en-GB" b="1">
                <a:solidFill>
                  <a:srgbClr val="2A3652"/>
                </a:solidFill>
              </a:rPr>
              <a:t>Incidents closer to home</a:t>
            </a:r>
          </a:p>
        </p:txBody>
      </p:sp>
      <p:sp>
        <p:nvSpPr>
          <p:cNvPr id="3" name="Content Placeholder 2">
            <a:extLst>
              <a:ext uri="{FF2B5EF4-FFF2-40B4-BE49-F238E27FC236}">
                <a16:creationId xmlns:a16="http://schemas.microsoft.com/office/drawing/2014/main" id="{D5DFD5E0-F31F-890E-5E2E-1F3E3B2F4616}"/>
              </a:ext>
            </a:extLst>
          </p:cNvPr>
          <p:cNvSpPr>
            <a:spLocks noGrp="1"/>
          </p:cNvSpPr>
          <p:nvPr>
            <p:ph idx="1"/>
          </p:nvPr>
        </p:nvSpPr>
        <p:spPr>
          <a:xfrm>
            <a:off x="838200" y="1586203"/>
            <a:ext cx="6120161" cy="4310841"/>
          </a:xfrm>
        </p:spPr>
        <p:txBody>
          <a:bodyPr>
            <a:normAutofit fontScale="92500" lnSpcReduction="10000"/>
          </a:bodyPr>
          <a:lstStyle/>
          <a:p>
            <a:pPr>
              <a:buClr>
                <a:srgbClr val="A9D6B9"/>
              </a:buClr>
            </a:pPr>
            <a:r>
              <a:rPr lang="en-GB" sz="2400"/>
              <a:t>Cayman National Bank </a:t>
            </a:r>
          </a:p>
          <a:p>
            <a:pPr>
              <a:buClr>
                <a:srgbClr val="A9D6B9"/>
              </a:buClr>
            </a:pPr>
            <a:r>
              <a:rPr lang="en-GB" sz="2400"/>
              <a:t>STRIX </a:t>
            </a:r>
          </a:p>
          <a:p>
            <a:pPr>
              <a:buClr>
                <a:srgbClr val="A9D6B9"/>
              </a:buClr>
            </a:pPr>
            <a:r>
              <a:rPr lang="en-GB" sz="2400"/>
              <a:t>Heron &amp; Brearley / SPAR </a:t>
            </a:r>
          </a:p>
          <a:p>
            <a:pPr>
              <a:buClr>
                <a:srgbClr val="A9D6B9"/>
              </a:buClr>
            </a:pPr>
            <a:r>
              <a:rPr lang="en-GB" sz="2400"/>
              <a:t>Hospitality </a:t>
            </a:r>
          </a:p>
          <a:p>
            <a:pPr>
              <a:buClr>
                <a:srgbClr val="A9D6B9"/>
              </a:buClr>
            </a:pPr>
            <a:r>
              <a:rPr lang="en-GB" sz="2400"/>
              <a:t>Finance Sector </a:t>
            </a:r>
          </a:p>
          <a:p>
            <a:pPr>
              <a:buClr>
                <a:srgbClr val="A9D6B9"/>
              </a:buClr>
            </a:pPr>
            <a:r>
              <a:rPr lang="en-GB" sz="2400"/>
              <a:t>Insurance Sector </a:t>
            </a:r>
          </a:p>
          <a:p>
            <a:pPr>
              <a:buClr>
                <a:srgbClr val="A9D6B9"/>
              </a:buClr>
            </a:pPr>
            <a:r>
              <a:rPr lang="en-GB" sz="2400"/>
              <a:t>Legal Sector</a:t>
            </a:r>
          </a:p>
          <a:p>
            <a:pPr>
              <a:buClr>
                <a:srgbClr val="A9D6B9"/>
              </a:buClr>
            </a:pPr>
            <a:r>
              <a:rPr lang="en-GB" sz="2400"/>
              <a:t>Public Sector (local authority)</a:t>
            </a:r>
          </a:p>
          <a:p>
            <a:pPr>
              <a:buClr>
                <a:srgbClr val="A9D6B9"/>
              </a:buClr>
            </a:pPr>
            <a:r>
              <a:rPr lang="en-GB" sz="2400"/>
              <a:t>Charities</a:t>
            </a:r>
          </a:p>
          <a:p>
            <a:pPr>
              <a:buClr>
                <a:srgbClr val="A9D6B9"/>
              </a:buClr>
            </a:pPr>
            <a:r>
              <a:rPr lang="en-GB" sz="2400"/>
              <a:t>Basically, anyone can be at risk of becoming a victim</a:t>
            </a:r>
          </a:p>
        </p:txBody>
      </p:sp>
      <p:sp>
        <p:nvSpPr>
          <p:cNvPr id="4" name="Free-form: Shape 3">
            <a:extLst>
              <a:ext uri="{FF2B5EF4-FFF2-40B4-BE49-F238E27FC236}">
                <a16:creationId xmlns:a16="http://schemas.microsoft.com/office/drawing/2014/main" id="{3362A3EF-A584-8048-7ED9-986AD0D5F005}"/>
              </a:ext>
            </a:extLst>
          </p:cNvPr>
          <p:cNvSpPr/>
          <p:nvPr/>
        </p:nvSpPr>
        <p:spPr>
          <a:xfrm>
            <a:off x="8053577" y="1273579"/>
            <a:ext cx="3548521" cy="4310841"/>
          </a:xfrm>
          <a:custGeom>
            <a:avLst/>
            <a:gdLst>
              <a:gd name="connsiteX0" fmla="*/ 2024270 w 4697368"/>
              <a:gd name="connsiteY0" fmla="*/ 5158529 h 5706491"/>
              <a:gd name="connsiteX1" fmla="*/ 2042818 w 4697368"/>
              <a:gd name="connsiteY1" fmla="*/ 5178292 h 5706491"/>
              <a:gd name="connsiteX2" fmla="*/ 2066446 w 4697368"/>
              <a:gd name="connsiteY2" fmla="*/ 5190861 h 5706491"/>
              <a:gd name="connsiteX3" fmla="*/ 2055511 w 4697368"/>
              <a:gd name="connsiteY3" fmla="*/ 5204047 h 5706491"/>
              <a:gd name="connsiteX4" fmla="*/ 2012780 w 4697368"/>
              <a:gd name="connsiteY4" fmla="*/ 5276810 h 5706491"/>
              <a:gd name="connsiteX5" fmla="*/ 1982286 w 4697368"/>
              <a:gd name="connsiteY5" fmla="*/ 5338426 h 5706491"/>
              <a:gd name="connsiteX6" fmla="*/ 1959038 w 4697368"/>
              <a:gd name="connsiteY6" fmla="*/ 5379730 h 5706491"/>
              <a:gd name="connsiteX7" fmla="*/ 1937267 w 4697368"/>
              <a:gd name="connsiteY7" fmla="*/ 5432867 h 5706491"/>
              <a:gd name="connsiteX8" fmla="*/ 1894385 w 4697368"/>
              <a:gd name="connsiteY8" fmla="*/ 5463454 h 5706491"/>
              <a:gd name="connsiteX9" fmla="*/ 1888463 w 4697368"/>
              <a:gd name="connsiteY9" fmla="*/ 5459813 h 5706491"/>
              <a:gd name="connsiteX10" fmla="*/ 1888463 w 4697368"/>
              <a:gd name="connsiteY10" fmla="*/ 5459813 h 5706491"/>
              <a:gd name="connsiteX11" fmla="*/ 1823580 w 4697368"/>
              <a:gd name="connsiteY11" fmla="*/ 5439320 h 5706491"/>
              <a:gd name="connsiteX12" fmla="*/ 1868531 w 4697368"/>
              <a:gd name="connsiteY12" fmla="*/ 5388172 h 5706491"/>
              <a:gd name="connsiteX13" fmla="*/ 1891518 w 4697368"/>
              <a:gd name="connsiteY13" fmla="*/ 5300059 h 5706491"/>
              <a:gd name="connsiteX14" fmla="*/ 1905570 w 4697368"/>
              <a:gd name="connsiteY14" fmla="*/ 5224957 h 5706491"/>
              <a:gd name="connsiteX15" fmla="*/ 1886786 w 4697368"/>
              <a:gd name="connsiteY15" fmla="*/ 5173217 h 5706491"/>
              <a:gd name="connsiteX16" fmla="*/ 1802881 w 4697368"/>
              <a:gd name="connsiteY16" fmla="*/ 5117131 h 5706491"/>
              <a:gd name="connsiteX17" fmla="*/ 1704089 w 4697368"/>
              <a:gd name="connsiteY17" fmla="*/ 5131770 h 5706491"/>
              <a:gd name="connsiteX18" fmla="*/ 1667885 w 4697368"/>
              <a:gd name="connsiteY18" fmla="*/ 5183217 h 5706491"/>
              <a:gd name="connsiteX19" fmla="*/ 1622160 w 4697368"/>
              <a:gd name="connsiteY19" fmla="*/ 5229714 h 5706491"/>
              <a:gd name="connsiteX20" fmla="*/ 1596574 w 4697368"/>
              <a:gd name="connsiteY20" fmla="*/ 5286754 h 5706491"/>
              <a:gd name="connsiteX21" fmla="*/ 1549628 w 4697368"/>
              <a:gd name="connsiteY21" fmla="*/ 5339580 h 5706491"/>
              <a:gd name="connsiteX22" fmla="*/ 1473635 w 4697368"/>
              <a:gd name="connsiteY22" fmla="*/ 5330539 h 5706491"/>
              <a:gd name="connsiteX23" fmla="*/ 1424351 w 4697368"/>
              <a:gd name="connsiteY23" fmla="*/ 5298163 h 5706491"/>
              <a:gd name="connsiteX24" fmla="*/ 1394431 w 4697368"/>
              <a:gd name="connsiteY24" fmla="*/ 5233972 h 5706491"/>
              <a:gd name="connsiteX25" fmla="*/ 1369325 w 4697368"/>
              <a:gd name="connsiteY25" fmla="*/ 5154351 h 5706491"/>
              <a:gd name="connsiteX26" fmla="*/ 1340060 w 4697368"/>
              <a:gd name="connsiteY26" fmla="*/ 5094967 h 5706491"/>
              <a:gd name="connsiteX27" fmla="*/ 1316823 w 4697368"/>
              <a:gd name="connsiteY27" fmla="*/ 5051269 h 5706491"/>
              <a:gd name="connsiteX28" fmla="*/ 1266691 w 4697368"/>
              <a:gd name="connsiteY28" fmla="*/ 5006680 h 5706491"/>
              <a:gd name="connsiteX29" fmla="*/ 1225400 w 4697368"/>
              <a:gd name="connsiteY29" fmla="*/ 4994878 h 5706491"/>
              <a:gd name="connsiteX30" fmla="*/ 1204932 w 4697368"/>
              <a:gd name="connsiteY30" fmla="*/ 4975058 h 5706491"/>
              <a:gd name="connsiteX31" fmla="*/ 1170761 w 4697368"/>
              <a:gd name="connsiteY31" fmla="*/ 4996617 h 5706491"/>
              <a:gd name="connsiteX32" fmla="*/ 1116071 w 4697368"/>
              <a:gd name="connsiteY32" fmla="*/ 4998238 h 5706491"/>
              <a:gd name="connsiteX33" fmla="*/ 1010932 w 4697368"/>
              <a:gd name="connsiteY33" fmla="*/ 5000115 h 5706491"/>
              <a:gd name="connsiteX34" fmla="*/ 972994 w 4697368"/>
              <a:gd name="connsiteY34" fmla="*/ 5051151 h 5706491"/>
              <a:gd name="connsiteX35" fmla="*/ 966367 w 4697368"/>
              <a:gd name="connsiteY35" fmla="*/ 5069418 h 5706491"/>
              <a:gd name="connsiteX36" fmla="*/ 935344 w 4697368"/>
              <a:gd name="connsiteY36" fmla="*/ 5094818 h 5706491"/>
              <a:gd name="connsiteX37" fmla="*/ 912388 w 4697368"/>
              <a:gd name="connsiteY37" fmla="*/ 5121545 h 5706491"/>
              <a:gd name="connsiteX38" fmla="*/ 930481 w 4697368"/>
              <a:gd name="connsiteY38" fmla="*/ 5190780 h 5706491"/>
              <a:gd name="connsiteX39" fmla="*/ 922975 w 4697368"/>
              <a:gd name="connsiteY39" fmla="*/ 5228636 h 5706491"/>
              <a:gd name="connsiteX40" fmla="*/ 865131 w 4697368"/>
              <a:gd name="connsiteY40" fmla="*/ 5242514 h 5706491"/>
              <a:gd name="connsiteX41" fmla="*/ 800566 w 4697368"/>
              <a:gd name="connsiteY41" fmla="*/ 5234708 h 5706491"/>
              <a:gd name="connsiteX42" fmla="*/ 780048 w 4697368"/>
              <a:gd name="connsiteY42" fmla="*/ 5296754 h 5706491"/>
              <a:gd name="connsiteX43" fmla="*/ 754605 w 4697368"/>
              <a:gd name="connsiteY43" fmla="*/ 5348638 h 5706491"/>
              <a:gd name="connsiteX44" fmla="*/ 703918 w 4697368"/>
              <a:gd name="connsiteY44" fmla="*/ 5363944 h 5706491"/>
              <a:gd name="connsiteX45" fmla="*/ 624203 w 4697368"/>
              <a:gd name="connsiteY45" fmla="*/ 5364861 h 5706491"/>
              <a:gd name="connsiteX46" fmla="*/ 616996 w 4697368"/>
              <a:gd name="connsiteY46" fmla="*/ 5426315 h 5706491"/>
              <a:gd name="connsiteX47" fmla="*/ 557393 w 4697368"/>
              <a:gd name="connsiteY47" fmla="*/ 5430685 h 5706491"/>
              <a:gd name="connsiteX48" fmla="*/ 504456 w 4697368"/>
              <a:gd name="connsiteY48" fmla="*/ 5384063 h 5706491"/>
              <a:gd name="connsiteX49" fmla="*/ 460060 w 4697368"/>
              <a:gd name="connsiteY49" fmla="*/ 5355222 h 5706491"/>
              <a:gd name="connsiteX50" fmla="*/ 425221 w 4697368"/>
              <a:gd name="connsiteY50" fmla="*/ 5335328 h 5706491"/>
              <a:gd name="connsiteX51" fmla="*/ 395688 w 4697368"/>
              <a:gd name="connsiteY51" fmla="*/ 5278724 h 5706491"/>
              <a:gd name="connsiteX52" fmla="*/ 441880 w 4697368"/>
              <a:gd name="connsiteY52" fmla="*/ 5220830 h 5706491"/>
              <a:gd name="connsiteX53" fmla="*/ 459199 w 4697368"/>
              <a:gd name="connsiteY53" fmla="*/ 5151259 h 5706491"/>
              <a:gd name="connsiteX54" fmla="*/ 513209 w 4697368"/>
              <a:gd name="connsiteY54" fmla="*/ 5124962 h 5706491"/>
              <a:gd name="connsiteX55" fmla="*/ 537848 w 4697368"/>
              <a:gd name="connsiteY55" fmla="*/ 5106651 h 5706491"/>
              <a:gd name="connsiteX56" fmla="*/ 573267 w 4697368"/>
              <a:gd name="connsiteY56" fmla="*/ 5046431 h 5706491"/>
              <a:gd name="connsiteX57" fmla="*/ 593884 w 4697368"/>
              <a:gd name="connsiteY57" fmla="*/ 4995906 h 5706491"/>
              <a:gd name="connsiteX58" fmla="*/ 677109 w 4697368"/>
              <a:gd name="connsiteY58" fmla="*/ 4991044 h 5706491"/>
              <a:gd name="connsiteX59" fmla="*/ 714947 w 4697368"/>
              <a:gd name="connsiteY59" fmla="*/ 4956629 h 5706491"/>
              <a:gd name="connsiteX60" fmla="*/ 675532 w 4697368"/>
              <a:gd name="connsiteY60" fmla="*/ 4913230 h 5706491"/>
              <a:gd name="connsiteX61" fmla="*/ 600025 w 4697368"/>
              <a:gd name="connsiteY61" fmla="*/ 4907725 h 5706491"/>
              <a:gd name="connsiteX62" fmla="*/ 529731 w 4697368"/>
              <a:gd name="connsiteY62" fmla="*/ 4877138 h 5706491"/>
              <a:gd name="connsiteX63" fmla="*/ 524955 w 4697368"/>
              <a:gd name="connsiteY63" fmla="*/ 4814163 h 5706491"/>
              <a:gd name="connsiteX64" fmla="*/ 555261 w 4697368"/>
              <a:gd name="connsiteY64" fmla="*/ 4783128 h 5706491"/>
              <a:gd name="connsiteX65" fmla="*/ 588167 w 4697368"/>
              <a:gd name="connsiteY65" fmla="*/ 4748956 h 5706491"/>
              <a:gd name="connsiteX66" fmla="*/ 615219 w 4697368"/>
              <a:gd name="connsiteY66" fmla="*/ 4699947 h 5706491"/>
              <a:gd name="connsiteX67" fmla="*/ 677907 w 4697368"/>
              <a:gd name="connsiteY67" fmla="*/ 4635506 h 5706491"/>
              <a:gd name="connsiteX68" fmla="*/ 750789 w 4697368"/>
              <a:gd name="connsiteY68" fmla="*/ 4615886 h 5706491"/>
              <a:gd name="connsiteX69" fmla="*/ 779125 w 4697368"/>
              <a:gd name="connsiteY69" fmla="*/ 4640606 h 5706491"/>
              <a:gd name="connsiteX70" fmla="*/ 795453 w 4697368"/>
              <a:gd name="connsiteY70" fmla="*/ 4567593 h 5706491"/>
              <a:gd name="connsiteX71" fmla="*/ 814475 w 4697368"/>
              <a:gd name="connsiteY71" fmla="*/ 4497879 h 5706491"/>
              <a:gd name="connsiteX72" fmla="*/ 857849 w 4697368"/>
              <a:gd name="connsiteY72" fmla="*/ 4433949 h 5706491"/>
              <a:gd name="connsiteX73" fmla="*/ 892768 w 4697368"/>
              <a:gd name="connsiteY73" fmla="*/ 4375694 h 5706491"/>
              <a:gd name="connsiteX74" fmla="*/ 904414 w 4697368"/>
              <a:gd name="connsiteY74" fmla="*/ 4300549 h 5706491"/>
              <a:gd name="connsiteX75" fmla="*/ 937776 w 4697368"/>
              <a:gd name="connsiteY75" fmla="*/ 4240186 h 5706491"/>
              <a:gd name="connsiteX76" fmla="*/ 958730 w 4697368"/>
              <a:gd name="connsiteY76" fmla="*/ 4150278 h 5706491"/>
              <a:gd name="connsiteX77" fmla="*/ 947950 w 4697368"/>
              <a:gd name="connsiteY77" fmla="*/ 4093880 h 5706491"/>
              <a:gd name="connsiteX78" fmla="*/ 945394 w 4697368"/>
              <a:gd name="connsiteY78" fmla="*/ 3992344 h 5706491"/>
              <a:gd name="connsiteX79" fmla="*/ 936223 w 4697368"/>
              <a:gd name="connsiteY79" fmla="*/ 3915946 h 5706491"/>
              <a:gd name="connsiteX80" fmla="*/ 901459 w 4697368"/>
              <a:gd name="connsiteY80" fmla="*/ 3853663 h 5706491"/>
              <a:gd name="connsiteX81" fmla="*/ 868055 w 4697368"/>
              <a:gd name="connsiteY81" fmla="*/ 3792596 h 5706491"/>
              <a:gd name="connsiteX82" fmla="*/ 863148 w 4697368"/>
              <a:gd name="connsiteY82" fmla="*/ 3714714 h 5706491"/>
              <a:gd name="connsiteX83" fmla="*/ 890418 w 4697368"/>
              <a:gd name="connsiteY83" fmla="*/ 3645186 h 5706491"/>
              <a:gd name="connsiteX84" fmla="*/ 965463 w 4697368"/>
              <a:gd name="connsiteY84" fmla="*/ 3592604 h 5706491"/>
              <a:gd name="connsiteX85" fmla="*/ 1010271 w 4697368"/>
              <a:gd name="connsiteY85" fmla="*/ 3531062 h 5706491"/>
              <a:gd name="connsiteX86" fmla="*/ 1051955 w 4697368"/>
              <a:gd name="connsiteY86" fmla="*/ 3462850 h 5706491"/>
              <a:gd name="connsiteX87" fmla="*/ 1070098 w 4697368"/>
              <a:gd name="connsiteY87" fmla="*/ 3388684 h 5706491"/>
              <a:gd name="connsiteX88" fmla="*/ 1084718 w 4697368"/>
              <a:gd name="connsiteY88" fmla="*/ 3289287 h 5706491"/>
              <a:gd name="connsiteX89" fmla="*/ 1107467 w 4697368"/>
              <a:gd name="connsiteY89" fmla="*/ 3210725 h 5706491"/>
              <a:gd name="connsiteX90" fmla="*/ 1068065 w 4697368"/>
              <a:gd name="connsiteY90" fmla="*/ 3138386 h 5706491"/>
              <a:gd name="connsiteX91" fmla="*/ 1102935 w 4697368"/>
              <a:gd name="connsiteY91" fmla="*/ 3065884 h 5706491"/>
              <a:gd name="connsiteX92" fmla="*/ 1137449 w 4697368"/>
              <a:gd name="connsiteY92" fmla="*/ 3004779 h 5706491"/>
              <a:gd name="connsiteX93" fmla="*/ 1171702 w 4697368"/>
              <a:gd name="connsiteY93" fmla="*/ 2945420 h 5706491"/>
              <a:gd name="connsiteX94" fmla="*/ 1230450 w 4697368"/>
              <a:gd name="connsiteY94" fmla="*/ 2886984 h 5706491"/>
              <a:gd name="connsiteX95" fmla="*/ 1269584 w 4697368"/>
              <a:gd name="connsiteY95" fmla="*/ 2878443 h 5706491"/>
              <a:gd name="connsiteX96" fmla="*/ 1312060 w 4697368"/>
              <a:gd name="connsiteY96" fmla="*/ 2900201 h 5706491"/>
              <a:gd name="connsiteX97" fmla="*/ 1352865 w 4697368"/>
              <a:gd name="connsiteY97" fmla="*/ 2874222 h 5706491"/>
              <a:gd name="connsiteX98" fmla="*/ 1397386 w 4697368"/>
              <a:gd name="connsiteY98" fmla="*/ 2833953 h 5706491"/>
              <a:gd name="connsiteX99" fmla="*/ 1467911 w 4697368"/>
              <a:gd name="connsiteY99" fmla="*/ 2789108 h 5706491"/>
              <a:gd name="connsiteX100" fmla="*/ 1531541 w 4697368"/>
              <a:gd name="connsiteY100" fmla="*/ 2760741 h 5706491"/>
              <a:gd name="connsiteX101" fmla="*/ 1587552 w 4697368"/>
              <a:gd name="connsiteY101" fmla="*/ 2709973 h 5706491"/>
              <a:gd name="connsiteX102" fmla="*/ 1614535 w 4697368"/>
              <a:gd name="connsiteY102" fmla="*/ 2666256 h 5706491"/>
              <a:gd name="connsiteX103" fmla="*/ 1657136 w 4697368"/>
              <a:gd name="connsiteY103" fmla="*/ 2620065 h 5706491"/>
              <a:gd name="connsiteX104" fmla="*/ 1706202 w 4697368"/>
              <a:gd name="connsiteY104" fmla="*/ 2559739 h 5706491"/>
              <a:gd name="connsiteX105" fmla="*/ 1769333 w 4697368"/>
              <a:gd name="connsiteY105" fmla="*/ 2507662 h 5706491"/>
              <a:gd name="connsiteX106" fmla="*/ 1813586 w 4697368"/>
              <a:gd name="connsiteY106" fmla="*/ 2454026 h 5706491"/>
              <a:gd name="connsiteX107" fmla="*/ 1857396 w 4697368"/>
              <a:gd name="connsiteY107" fmla="*/ 2411613 h 5706491"/>
              <a:gd name="connsiteX108" fmla="*/ 1892284 w 4697368"/>
              <a:gd name="connsiteY108" fmla="*/ 2369966 h 5706491"/>
              <a:gd name="connsiteX109" fmla="*/ 1931805 w 4697368"/>
              <a:gd name="connsiteY109" fmla="*/ 2326305 h 5706491"/>
              <a:gd name="connsiteX110" fmla="*/ 1955285 w 4697368"/>
              <a:gd name="connsiteY110" fmla="*/ 2287427 h 5706491"/>
              <a:gd name="connsiteX111" fmla="*/ 2022892 w 4697368"/>
              <a:gd name="connsiteY111" fmla="*/ 2224875 h 5706491"/>
              <a:gd name="connsiteX112" fmla="*/ 2046053 w 4697368"/>
              <a:gd name="connsiteY112" fmla="*/ 2180192 h 5706491"/>
              <a:gd name="connsiteX113" fmla="*/ 2075044 w 4697368"/>
              <a:gd name="connsiteY113" fmla="*/ 2128520 h 5706491"/>
              <a:gd name="connsiteX114" fmla="*/ 2109746 w 4697368"/>
              <a:gd name="connsiteY114" fmla="*/ 2079168 h 5706491"/>
              <a:gd name="connsiteX115" fmla="*/ 2132090 w 4697368"/>
              <a:gd name="connsiteY115" fmla="*/ 2030183 h 5706491"/>
              <a:gd name="connsiteX116" fmla="*/ 2164990 w 4697368"/>
              <a:gd name="connsiteY116" fmla="*/ 1970462 h 5706491"/>
              <a:gd name="connsiteX117" fmla="*/ 2188064 w 4697368"/>
              <a:gd name="connsiteY117" fmla="*/ 1916652 h 5706491"/>
              <a:gd name="connsiteX118" fmla="*/ 2214155 w 4697368"/>
              <a:gd name="connsiteY118" fmla="*/ 1861719 h 5706491"/>
              <a:gd name="connsiteX119" fmla="*/ 2239343 w 4697368"/>
              <a:gd name="connsiteY119" fmla="*/ 1791419 h 5706491"/>
              <a:gd name="connsiteX120" fmla="*/ 2254294 w 4697368"/>
              <a:gd name="connsiteY120" fmla="*/ 1716972 h 5706491"/>
              <a:gd name="connsiteX121" fmla="*/ 2277156 w 4697368"/>
              <a:gd name="connsiteY121" fmla="*/ 1647313 h 5706491"/>
              <a:gd name="connsiteX122" fmla="*/ 2299668 w 4697368"/>
              <a:gd name="connsiteY122" fmla="*/ 1573783 h 5706491"/>
              <a:gd name="connsiteX123" fmla="*/ 2322886 w 4697368"/>
              <a:gd name="connsiteY123" fmla="*/ 1521781 h 5706491"/>
              <a:gd name="connsiteX124" fmla="*/ 2346384 w 4697368"/>
              <a:gd name="connsiteY124" fmla="*/ 1483706 h 5706491"/>
              <a:gd name="connsiteX125" fmla="*/ 2366416 w 4697368"/>
              <a:gd name="connsiteY125" fmla="*/ 1432502 h 5706491"/>
              <a:gd name="connsiteX126" fmla="*/ 2405874 w 4697368"/>
              <a:gd name="connsiteY126" fmla="*/ 1365967 h 5706491"/>
              <a:gd name="connsiteX127" fmla="*/ 2463487 w 4697368"/>
              <a:gd name="connsiteY127" fmla="*/ 1300835 h 5706491"/>
              <a:gd name="connsiteX128" fmla="*/ 2488756 w 4697368"/>
              <a:gd name="connsiteY128" fmla="*/ 1254169 h 5706491"/>
              <a:gd name="connsiteX129" fmla="*/ 2508744 w 4697368"/>
              <a:gd name="connsiteY129" fmla="*/ 1184816 h 5706491"/>
              <a:gd name="connsiteX130" fmla="*/ 2529891 w 4697368"/>
              <a:gd name="connsiteY130" fmla="*/ 1109584 h 5706491"/>
              <a:gd name="connsiteX131" fmla="*/ 2541962 w 4697368"/>
              <a:gd name="connsiteY131" fmla="*/ 1026215 h 5706491"/>
              <a:gd name="connsiteX132" fmla="*/ 2559076 w 4697368"/>
              <a:gd name="connsiteY132" fmla="*/ 951058 h 5706491"/>
              <a:gd name="connsiteX133" fmla="*/ 2582461 w 4697368"/>
              <a:gd name="connsiteY133" fmla="*/ 906718 h 5706491"/>
              <a:gd name="connsiteX134" fmla="*/ 2627923 w 4697368"/>
              <a:gd name="connsiteY134" fmla="*/ 847415 h 5706491"/>
              <a:gd name="connsiteX135" fmla="*/ 2659676 w 4697368"/>
              <a:gd name="connsiteY135" fmla="*/ 802090 h 5706491"/>
              <a:gd name="connsiteX136" fmla="*/ 2699820 w 4697368"/>
              <a:gd name="connsiteY136" fmla="*/ 739987 h 5706491"/>
              <a:gd name="connsiteX137" fmla="*/ 2768357 w 4697368"/>
              <a:gd name="connsiteY137" fmla="*/ 670304 h 5706491"/>
              <a:gd name="connsiteX138" fmla="*/ 2821600 w 4697368"/>
              <a:gd name="connsiteY138" fmla="*/ 633345 h 5706491"/>
              <a:gd name="connsiteX139" fmla="*/ 2891476 w 4697368"/>
              <a:gd name="connsiteY139" fmla="*/ 597129 h 5706491"/>
              <a:gd name="connsiteX140" fmla="*/ 2952587 w 4697368"/>
              <a:gd name="connsiteY140" fmla="*/ 541847 h 5706491"/>
              <a:gd name="connsiteX141" fmla="*/ 3024771 w 4697368"/>
              <a:gd name="connsiteY141" fmla="*/ 487700 h 5706491"/>
              <a:gd name="connsiteX142" fmla="*/ 3075570 w 4697368"/>
              <a:gd name="connsiteY142" fmla="*/ 449613 h 5706491"/>
              <a:gd name="connsiteX143" fmla="*/ 3152953 w 4697368"/>
              <a:gd name="connsiteY143" fmla="*/ 386651 h 5706491"/>
              <a:gd name="connsiteX144" fmla="*/ 3215043 w 4697368"/>
              <a:gd name="connsiteY144" fmla="*/ 354562 h 5706491"/>
              <a:gd name="connsiteX145" fmla="*/ 3278436 w 4697368"/>
              <a:gd name="connsiteY145" fmla="*/ 315365 h 5706491"/>
              <a:gd name="connsiteX146" fmla="*/ 3338812 w 4697368"/>
              <a:gd name="connsiteY146" fmla="*/ 282278 h 5706491"/>
              <a:gd name="connsiteX147" fmla="*/ 3407897 w 4697368"/>
              <a:gd name="connsiteY147" fmla="*/ 251143 h 5706491"/>
              <a:gd name="connsiteX148" fmla="*/ 3517818 w 4697368"/>
              <a:gd name="connsiteY148" fmla="*/ 227695 h 5706491"/>
              <a:gd name="connsiteX149" fmla="*/ 3613287 w 4697368"/>
              <a:gd name="connsiteY149" fmla="*/ 210799 h 5706491"/>
              <a:gd name="connsiteX150" fmla="*/ 3703028 w 4697368"/>
              <a:gd name="connsiteY150" fmla="*/ 175231 h 5706491"/>
              <a:gd name="connsiteX151" fmla="*/ 3765086 w 4697368"/>
              <a:gd name="connsiteY151" fmla="*/ 157531 h 5706491"/>
              <a:gd name="connsiteX152" fmla="*/ 3856347 w 4697368"/>
              <a:gd name="connsiteY152" fmla="*/ 117032 h 5706491"/>
              <a:gd name="connsiteX153" fmla="*/ 3934335 w 4697368"/>
              <a:gd name="connsiteY153" fmla="*/ 79955 h 5706491"/>
              <a:gd name="connsiteX154" fmla="*/ 3986581 w 4697368"/>
              <a:gd name="connsiteY154" fmla="*/ 60116 h 5706491"/>
              <a:gd name="connsiteX155" fmla="*/ 4056183 w 4697368"/>
              <a:gd name="connsiteY155" fmla="*/ 32622 h 5706491"/>
              <a:gd name="connsiteX156" fmla="*/ 4149209 w 4697368"/>
              <a:gd name="connsiteY156" fmla="*/ 6223 h 5706491"/>
              <a:gd name="connsiteX157" fmla="*/ 4212471 w 4697368"/>
              <a:gd name="connsiteY157" fmla="*/ 21549 h 5706491"/>
              <a:gd name="connsiteX158" fmla="*/ 4226642 w 4697368"/>
              <a:gd name="connsiteY158" fmla="*/ 117798 h 5706491"/>
              <a:gd name="connsiteX159" fmla="*/ 4226904 w 4697368"/>
              <a:gd name="connsiteY159" fmla="*/ 228150 h 5706491"/>
              <a:gd name="connsiteX160" fmla="*/ 4217795 w 4697368"/>
              <a:gd name="connsiteY160" fmla="*/ 345584 h 5706491"/>
              <a:gd name="connsiteX161" fmla="*/ 4206186 w 4697368"/>
              <a:gd name="connsiteY161" fmla="*/ 449196 h 5706491"/>
              <a:gd name="connsiteX162" fmla="*/ 4179222 w 4697368"/>
              <a:gd name="connsiteY162" fmla="*/ 507302 h 5706491"/>
              <a:gd name="connsiteX163" fmla="*/ 4161840 w 4697368"/>
              <a:gd name="connsiteY163" fmla="*/ 600589 h 5706491"/>
              <a:gd name="connsiteX164" fmla="*/ 4139221 w 4697368"/>
              <a:gd name="connsiteY164" fmla="*/ 658845 h 5706491"/>
              <a:gd name="connsiteX165" fmla="*/ 4114863 w 4697368"/>
              <a:gd name="connsiteY165" fmla="*/ 720386 h 5706491"/>
              <a:gd name="connsiteX166" fmla="*/ 4091938 w 4697368"/>
              <a:gd name="connsiteY166" fmla="*/ 786740 h 5706491"/>
              <a:gd name="connsiteX167" fmla="*/ 4071826 w 4697368"/>
              <a:gd name="connsiteY167" fmla="*/ 850563 h 5706491"/>
              <a:gd name="connsiteX168" fmla="*/ 4049575 w 4697368"/>
              <a:gd name="connsiteY168" fmla="*/ 933794 h 5706491"/>
              <a:gd name="connsiteX169" fmla="*/ 4032779 w 4697368"/>
              <a:gd name="connsiteY169" fmla="*/ 1037413 h 5706491"/>
              <a:gd name="connsiteX170" fmla="*/ 4023128 w 4697368"/>
              <a:gd name="connsiteY170" fmla="*/ 1113686 h 5706491"/>
              <a:gd name="connsiteX171" fmla="*/ 4025796 w 4697368"/>
              <a:gd name="connsiteY171" fmla="*/ 1215353 h 5706491"/>
              <a:gd name="connsiteX172" fmla="*/ 4038309 w 4697368"/>
              <a:gd name="connsiteY172" fmla="*/ 1311521 h 5706491"/>
              <a:gd name="connsiteX173" fmla="*/ 4050622 w 4697368"/>
              <a:gd name="connsiteY173" fmla="*/ 1394689 h 5706491"/>
              <a:gd name="connsiteX174" fmla="*/ 4089264 w 4697368"/>
              <a:gd name="connsiteY174" fmla="*/ 1439609 h 5706491"/>
              <a:gd name="connsiteX175" fmla="*/ 4120997 w 4697368"/>
              <a:gd name="connsiteY175" fmla="*/ 1490957 h 5706491"/>
              <a:gd name="connsiteX176" fmla="*/ 4118853 w 4697368"/>
              <a:gd name="connsiteY176" fmla="*/ 1534674 h 5706491"/>
              <a:gd name="connsiteX177" fmla="*/ 4174646 w 4697368"/>
              <a:gd name="connsiteY177" fmla="*/ 1570485 h 5706491"/>
              <a:gd name="connsiteX178" fmla="*/ 4244498 w 4697368"/>
              <a:gd name="connsiteY178" fmla="*/ 1600803 h 5706491"/>
              <a:gd name="connsiteX179" fmla="*/ 4290739 w 4697368"/>
              <a:gd name="connsiteY179" fmla="*/ 1596152 h 5706491"/>
              <a:gd name="connsiteX180" fmla="*/ 4353484 w 4697368"/>
              <a:gd name="connsiteY180" fmla="*/ 1645349 h 5706491"/>
              <a:gd name="connsiteX181" fmla="*/ 4421434 w 4697368"/>
              <a:gd name="connsiteY181" fmla="*/ 1655499 h 5706491"/>
              <a:gd name="connsiteX182" fmla="*/ 4500968 w 4697368"/>
              <a:gd name="connsiteY182" fmla="*/ 1680201 h 5706491"/>
              <a:gd name="connsiteX183" fmla="*/ 4574330 w 4697368"/>
              <a:gd name="connsiteY183" fmla="*/ 1707071 h 5706491"/>
              <a:gd name="connsiteX184" fmla="*/ 4657711 w 4697368"/>
              <a:gd name="connsiteY184" fmla="*/ 1751168 h 5706491"/>
              <a:gd name="connsiteX185" fmla="*/ 4689869 w 4697368"/>
              <a:gd name="connsiteY185" fmla="*/ 1804941 h 5706491"/>
              <a:gd name="connsiteX186" fmla="*/ 4657742 w 4697368"/>
              <a:gd name="connsiteY186" fmla="*/ 1862031 h 5706491"/>
              <a:gd name="connsiteX187" fmla="*/ 4613452 w 4697368"/>
              <a:gd name="connsiteY187" fmla="*/ 1916359 h 5706491"/>
              <a:gd name="connsiteX188" fmla="*/ 4551929 w 4697368"/>
              <a:gd name="connsiteY188" fmla="*/ 1902300 h 5706491"/>
              <a:gd name="connsiteX189" fmla="*/ 4539317 w 4697368"/>
              <a:gd name="connsiteY189" fmla="*/ 1956229 h 5706491"/>
              <a:gd name="connsiteX190" fmla="*/ 4559087 w 4697368"/>
              <a:gd name="connsiteY190" fmla="*/ 2042721 h 5706491"/>
              <a:gd name="connsiteX191" fmla="*/ 4520582 w 4697368"/>
              <a:gd name="connsiteY191" fmla="*/ 2106600 h 5706491"/>
              <a:gd name="connsiteX192" fmla="*/ 4454533 w 4697368"/>
              <a:gd name="connsiteY192" fmla="*/ 2154749 h 5706491"/>
              <a:gd name="connsiteX193" fmla="*/ 4415380 w 4697368"/>
              <a:gd name="connsiteY193" fmla="*/ 2204831 h 5706491"/>
              <a:gd name="connsiteX194" fmla="*/ 4393952 w 4697368"/>
              <a:gd name="connsiteY194" fmla="*/ 2280843 h 5706491"/>
              <a:gd name="connsiteX195" fmla="*/ 4359962 w 4697368"/>
              <a:gd name="connsiteY195" fmla="*/ 2328307 h 5706491"/>
              <a:gd name="connsiteX196" fmla="*/ 4340161 w 4697368"/>
              <a:gd name="connsiteY196" fmla="*/ 2366624 h 5706491"/>
              <a:gd name="connsiteX197" fmla="*/ 4311638 w 4697368"/>
              <a:gd name="connsiteY197" fmla="*/ 2414337 h 5706491"/>
              <a:gd name="connsiteX198" fmla="*/ 4285833 w 4697368"/>
              <a:gd name="connsiteY198" fmla="*/ 2458116 h 5706491"/>
              <a:gd name="connsiteX199" fmla="*/ 4237771 w 4697368"/>
              <a:gd name="connsiteY199" fmla="*/ 2496296 h 5706491"/>
              <a:gd name="connsiteX200" fmla="*/ 4203562 w 4697368"/>
              <a:gd name="connsiteY200" fmla="*/ 2557276 h 5706491"/>
              <a:gd name="connsiteX201" fmla="*/ 4160574 w 4697368"/>
              <a:gd name="connsiteY201" fmla="*/ 2612327 h 5706491"/>
              <a:gd name="connsiteX202" fmla="*/ 4188767 w 4697368"/>
              <a:gd name="connsiteY202" fmla="*/ 2679829 h 5706491"/>
              <a:gd name="connsiteX203" fmla="*/ 4158561 w 4697368"/>
              <a:gd name="connsiteY203" fmla="*/ 2737037 h 5706491"/>
              <a:gd name="connsiteX204" fmla="*/ 4146098 w 4697368"/>
              <a:gd name="connsiteY204" fmla="*/ 2784326 h 5706491"/>
              <a:gd name="connsiteX205" fmla="*/ 4112812 w 4697368"/>
              <a:gd name="connsiteY205" fmla="*/ 2828629 h 5706491"/>
              <a:gd name="connsiteX206" fmla="*/ 4057736 w 4697368"/>
              <a:gd name="connsiteY206" fmla="*/ 2866678 h 5706491"/>
              <a:gd name="connsiteX207" fmla="*/ 3993588 w 4697368"/>
              <a:gd name="connsiteY207" fmla="*/ 2906423 h 5706491"/>
              <a:gd name="connsiteX208" fmla="*/ 3934528 w 4697368"/>
              <a:gd name="connsiteY208" fmla="*/ 2936461 h 5706491"/>
              <a:gd name="connsiteX209" fmla="*/ 3903281 w 4697368"/>
              <a:gd name="connsiteY209" fmla="*/ 3003963 h 5706491"/>
              <a:gd name="connsiteX210" fmla="*/ 3875967 w 4697368"/>
              <a:gd name="connsiteY210" fmla="*/ 3054425 h 5706491"/>
              <a:gd name="connsiteX211" fmla="*/ 3864084 w 4697368"/>
              <a:gd name="connsiteY211" fmla="*/ 3111010 h 5706491"/>
              <a:gd name="connsiteX212" fmla="*/ 3873205 w 4697368"/>
              <a:gd name="connsiteY212" fmla="*/ 3164602 h 5706491"/>
              <a:gd name="connsiteX213" fmla="*/ 3920108 w 4697368"/>
              <a:gd name="connsiteY213" fmla="*/ 3217945 h 5706491"/>
              <a:gd name="connsiteX214" fmla="*/ 3985951 w 4697368"/>
              <a:gd name="connsiteY214" fmla="*/ 3280914 h 5706491"/>
              <a:gd name="connsiteX215" fmla="*/ 3998476 w 4697368"/>
              <a:gd name="connsiteY215" fmla="*/ 3339818 h 5706491"/>
              <a:gd name="connsiteX216" fmla="*/ 3965190 w 4697368"/>
              <a:gd name="connsiteY216" fmla="*/ 3405860 h 5706491"/>
              <a:gd name="connsiteX217" fmla="*/ 3916916 w 4697368"/>
              <a:gd name="connsiteY217" fmla="*/ 3434296 h 5706491"/>
              <a:gd name="connsiteX218" fmla="*/ 3888162 w 4697368"/>
              <a:gd name="connsiteY218" fmla="*/ 3489385 h 5706491"/>
              <a:gd name="connsiteX219" fmla="*/ 3868523 w 4697368"/>
              <a:gd name="connsiteY219" fmla="*/ 3537085 h 5706491"/>
              <a:gd name="connsiteX220" fmla="*/ 3816378 w 4697368"/>
              <a:gd name="connsiteY220" fmla="*/ 3596469 h 5706491"/>
              <a:gd name="connsiteX221" fmla="*/ 3732261 w 4697368"/>
              <a:gd name="connsiteY221" fmla="*/ 3626277 h 5706491"/>
              <a:gd name="connsiteX222" fmla="*/ 3696980 w 4697368"/>
              <a:gd name="connsiteY222" fmla="*/ 3672487 h 5706491"/>
              <a:gd name="connsiteX223" fmla="*/ 3646767 w 4697368"/>
              <a:gd name="connsiteY223" fmla="*/ 3724707 h 5706491"/>
              <a:gd name="connsiteX224" fmla="*/ 3562688 w 4697368"/>
              <a:gd name="connsiteY224" fmla="*/ 3756479 h 5706491"/>
              <a:gd name="connsiteX225" fmla="*/ 3502306 w 4697368"/>
              <a:gd name="connsiteY225" fmla="*/ 3744259 h 5706491"/>
              <a:gd name="connsiteX226" fmla="*/ 3462548 w 4697368"/>
              <a:gd name="connsiteY226" fmla="*/ 3780731 h 5706491"/>
              <a:gd name="connsiteX227" fmla="*/ 3375234 w 4697368"/>
              <a:gd name="connsiteY227" fmla="*/ 3781055 h 5706491"/>
              <a:gd name="connsiteX228" fmla="*/ 3303754 w 4697368"/>
              <a:gd name="connsiteY228" fmla="*/ 3794273 h 5706491"/>
              <a:gd name="connsiteX229" fmla="*/ 3256123 w 4697368"/>
              <a:gd name="connsiteY229" fmla="*/ 3844436 h 5706491"/>
              <a:gd name="connsiteX230" fmla="*/ 3228753 w 4697368"/>
              <a:gd name="connsiteY230" fmla="*/ 3884723 h 5706491"/>
              <a:gd name="connsiteX231" fmla="*/ 3198422 w 4697368"/>
              <a:gd name="connsiteY231" fmla="*/ 3938016 h 5706491"/>
              <a:gd name="connsiteX232" fmla="*/ 3233591 w 4697368"/>
              <a:gd name="connsiteY232" fmla="*/ 4032482 h 5706491"/>
              <a:gd name="connsiteX233" fmla="*/ 3286504 w 4697368"/>
              <a:gd name="connsiteY233" fmla="*/ 4052096 h 5706491"/>
              <a:gd name="connsiteX234" fmla="*/ 3295787 w 4697368"/>
              <a:gd name="connsiteY234" fmla="*/ 4050244 h 5706491"/>
              <a:gd name="connsiteX235" fmla="*/ 3321978 w 4697368"/>
              <a:gd name="connsiteY235" fmla="*/ 4074472 h 5706491"/>
              <a:gd name="connsiteX236" fmla="*/ 3297196 w 4697368"/>
              <a:gd name="connsiteY236" fmla="*/ 4133488 h 5706491"/>
              <a:gd name="connsiteX237" fmla="*/ 3231234 w 4697368"/>
              <a:gd name="connsiteY237" fmla="*/ 4197455 h 5706491"/>
              <a:gd name="connsiteX238" fmla="*/ 3165329 w 4697368"/>
              <a:gd name="connsiteY238" fmla="*/ 4228515 h 5706491"/>
              <a:gd name="connsiteX239" fmla="*/ 3106911 w 4697368"/>
              <a:gd name="connsiteY239" fmla="*/ 4266521 h 5706491"/>
              <a:gd name="connsiteX240" fmla="*/ 3072827 w 4697368"/>
              <a:gd name="connsiteY240" fmla="*/ 4308031 h 5706491"/>
              <a:gd name="connsiteX241" fmla="*/ 3010824 w 4697368"/>
              <a:gd name="connsiteY241" fmla="*/ 4354091 h 5706491"/>
              <a:gd name="connsiteX242" fmla="*/ 2952874 w 4697368"/>
              <a:gd name="connsiteY242" fmla="*/ 4378986 h 5706491"/>
              <a:gd name="connsiteX243" fmla="*/ 2894089 w 4697368"/>
              <a:gd name="connsiteY243" fmla="*/ 4367751 h 5706491"/>
              <a:gd name="connsiteX244" fmla="*/ 2825116 w 4697368"/>
              <a:gd name="connsiteY244" fmla="*/ 4380202 h 5706491"/>
              <a:gd name="connsiteX245" fmla="*/ 2773151 w 4697368"/>
              <a:gd name="connsiteY245" fmla="*/ 4397078 h 5706491"/>
              <a:gd name="connsiteX246" fmla="*/ 2742122 w 4697368"/>
              <a:gd name="connsiteY246" fmla="*/ 4446094 h 5706491"/>
              <a:gd name="connsiteX247" fmla="*/ 2738799 w 4697368"/>
              <a:gd name="connsiteY247" fmla="*/ 4514057 h 5706491"/>
              <a:gd name="connsiteX248" fmla="*/ 2668760 w 4697368"/>
              <a:gd name="connsiteY248" fmla="*/ 4584264 h 5706491"/>
              <a:gd name="connsiteX249" fmla="*/ 2632930 w 4697368"/>
              <a:gd name="connsiteY249" fmla="*/ 4650388 h 5706491"/>
              <a:gd name="connsiteX250" fmla="*/ 2602169 w 4697368"/>
              <a:gd name="connsiteY250" fmla="*/ 4720545 h 5706491"/>
              <a:gd name="connsiteX251" fmla="*/ 2530677 w 4697368"/>
              <a:gd name="connsiteY251" fmla="*/ 4760016 h 5706491"/>
              <a:gd name="connsiteX252" fmla="*/ 2464622 w 4697368"/>
              <a:gd name="connsiteY252" fmla="*/ 4750596 h 5706491"/>
              <a:gd name="connsiteX253" fmla="*/ 2369820 w 4697368"/>
              <a:gd name="connsiteY253" fmla="*/ 4758389 h 5706491"/>
              <a:gd name="connsiteX254" fmla="*/ 2325523 w 4697368"/>
              <a:gd name="connsiteY254" fmla="*/ 4745671 h 5706491"/>
              <a:gd name="connsiteX255" fmla="*/ 2277330 w 4697368"/>
              <a:gd name="connsiteY255" fmla="*/ 4782997 h 5706491"/>
              <a:gd name="connsiteX256" fmla="*/ 2222516 w 4697368"/>
              <a:gd name="connsiteY256" fmla="*/ 4827904 h 5706491"/>
              <a:gd name="connsiteX257" fmla="*/ 2155482 w 4697368"/>
              <a:gd name="connsiteY257" fmla="*/ 4844420 h 5706491"/>
              <a:gd name="connsiteX258" fmla="*/ 2125924 w 4697368"/>
              <a:gd name="connsiteY258" fmla="*/ 4898005 h 5706491"/>
              <a:gd name="connsiteX259" fmla="*/ 2095182 w 4697368"/>
              <a:gd name="connsiteY259" fmla="*/ 4946866 h 5706491"/>
              <a:gd name="connsiteX260" fmla="*/ 2046583 w 4697368"/>
              <a:gd name="connsiteY260" fmla="*/ 5005451 h 5706491"/>
              <a:gd name="connsiteX261" fmla="*/ 2011464 w 4697368"/>
              <a:gd name="connsiteY261" fmla="*/ 5066426 h 5706491"/>
              <a:gd name="connsiteX262" fmla="*/ 1968022 w 4697368"/>
              <a:gd name="connsiteY262" fmla="*/ 5074243 h 5706491"/>
              <a:gd name="connsiteX263" fmla="*/ 1928925 w 4697368"/>
              <a:gd name="connsiteY263" fmla="*/ 5129924 h 5706491"/>
              <a:gd name="connsiteX264" fmla="*/ 1998147 w 4697368"/>
              <a:gd name="connsiteY264" fmla="*/ 5184564 h 5706491"/>
              <a:gd name="connsiteX265" fmla="*/ 2024270 w 4697368"/>
              <a:gd name="connsiteY265" fmla="*/ 5158529 h 5706491"/>
              <a:gd name="connsiteX266" fmla="*/ 1257776 w 4697368"/>
              <a:gd name="connsiteY266" fmla="*/ 2871360 h 5706491"/>
              <a:gd name="connsiteX267" fmla="*/ 1239110 w 4697368"/>
              <a:gd name="connsiteY267" fmla="*/ 2872021 h 5706491"/>
              <a:gd name="connsiteX268" fmla="*/ 1266642 w 4697368"/>
              <a:gd name="connsiteY268" fmla="*/ 2846023 h 5706491"/>
              <a:gd name="connsiteX269" fmla="*/ 1257776 w 4697368"/>
              <a:gd name="connsiteY269" fmla="*/ 2871360 h 5706491"/>
              <a:gd name="connsiteX270" fmla="*/ 230204 w 4697368"/>
              <a:gd name="connsiteY270" fmla="*/ 5618120 h 5706491"/>
              <a:gd name="connsiteX271" fmla="*/ 216969 w 4697368"/>
              <a:gd name="connsiteY271" fmla="*/ 5569609 h 5706491"/>
              <a:gd name="connsiteX272" fmla="*/ 163432 w 4697368"/>
              <a:gd name="connsiteY272" fmla="*/ 5583357 h 5706491"/>
              <a:gd name="connsiteX273" fmla="*/ 114903 w 4697368"/>
              <a:gd name="connsiteY273" fmla="*/ 5549042 h 5706491"/>
              <a:gd name="connsiteX274" fmla="*/ 94110 w 4697368"/>
              <a:gd name="connsiteY274" fmla="*/ 5493498 h 5706491"/>
              <a:gd name="connsiteX275" fmla="*/ 75045 w 4697368"/>
              <a:gd name="connsiteY275" fmla="*/ 5429332 h 5706491"/>
              <a:gd name="connsiteX276" fmla="*/ 137335 w 4697368"/>
              <a:gd name="connsiteY276" fmla="*/ 5384356 h 5706491"/>
              <a:gd name="connsiteX277" fmla="*/ 206058 w 4697368"/>
              <a:gd name="connsiteY277" fmla="*/ 5365465 h 5706491"/>
              <a:gd name="connsiteX278" fmla="*/ 277138 w 4697368"/>
              <a:gd name="connsiteY278" fmla="*/ 5332691 h 5706491"/>
              <a:gd name="connsiteX279" fmla="*/ 335737 w 4697368"/>
              <a:gd name="connsiteY279" fmla="*/ 5350602 h 5706491"/>
              <a:gd name="connsiteX280" fmla="*/ 361099 w 4697368"/>
              <a:gd name="connsiteY280" fmla="*/ 5398527 h 5706491"/>
              <a:gd name="connsiteX281" fmla="*/ 337757 w 4697368"/>
              <a:gd name="connsiteY281" fmla="*/ 5472001 h 5706491"/>
              <a:gd name="connsiteX282" fmla="*/ 292762 w 4697368"/>
              <a:gd name="connsiteY282" fmla="*/ 5520955 h 5706491"/>
              <a:gd name="connsiteX283" fmla="*/ 257431 w 4697368"/>
              <a:gd name="connsiteY283" fmla="*/ 5565563 h 5706491"/>
              <a:gd name="connsiteX284" fmla="*/ 238677 w 4697368"/>
              <a:gd name="connsiteY284" fmla="*/ 5616805 h 5706491"/>
              <a:gd name="connsiteX285" fmla="*/ 230204 w 4697368"/>
              <a:gd name="connsiteY285" fmla="*/ 5618120 h 5706491"/>
              <a:gd name="connsiteX286" fmla="*/ 2079807 w 4697368"/>
              <a:gd name="connsiteY286" fmla="*/ 5171933 h 5706491"/>
              <a:gd name="connsiteX287" fmla="*/ 2047718 w 4697368"/>
              <a:gd name="connsiteY287" fmla="*/ 5164969 h 5706491"/>
              <a:gd name="connsiteX288" fmla="*/ 2029058 w 4697368"/>
              <a:gd name="connsiteY288" fmla="*/ 5154071 h 5706491"/>
              <a:gd name="connsiteX289" fmla="*/ 2054588 w 4697368"/>
              <a:gd name="connsiteY289" fmla="*/ 5129962 h 5706491"/>
              <a:gd name="connsiteX290" fmla="*/ 2089901 w 4697368"/>
              <a:gd name="connsiteY290" fmla="*/ 5152668 h 5706491"/>
              <a:gd name="connsiteX291" fmla="*/ 2079807 w 4697368"/>
              <a:gd name="connsiteY291" fmla="*/ 5171933 h 5706491"/>
              <a:gd name="connsiteX292" fmla="*/ 386143 w 4697368"/>
              <a:gd name="connsiteY292" fmla="*/ 5326512 h 5706491"/>
              <a:gd name="connsiteX293" fmla="*/ 383786 w 4697368"/>
              <a:gd name="connsiteY293" fmla="*/ 5306954 h 5706491"/>
              <a:gd name="connsiteX294" fmla="*/ 370644 w 4697368"/>
              <a:gd name="connsiteY294" fmla="*/ 5304361 h 5706491"/>
              <a:gd name="connsiteX295" fmla="*/ 368455 w 4697368"/>
              <a:gd name="connsiteY295" fmla="*/ 5321755 h 5706491"/>
              <a:gd name="connsiteX296" fmla="*/ 374166 w 4697368"/>
              <a:gd name="connsiteY296" fmla="*/ 5336880 h 5706491"/>
              <a:gd name="connsiteX297" fmla="*/ 386143 w 4697368"/>
              <a:gd name="connsiteY297" fmla="*/ 5326512 h 5706491"/>
              <a:gd name="connsiteX298" fmla="*/ 1122879 w 4697368"/>
              <a:gd name="connsiteY298" fmla="*/ 5159127 h 5706491"/>
              <a:gd name="connsiteX299" fmla="*/ 1128690 w 4697368"/>
              <a:gd name="connsiteY299" fmla="*/ 5168840 h 5706491"/>
              <a:gd name="connsiteX300" fmla="*/ 1137231 w 4697368"/>
              <a:gd name="connsiteY300" fmla="*/ 5169613 h 5706491"/>
              <a:gd name="connsiteX301" fmla="*/ 1141895 w 4697368"/>
              <a:gd name="connsiteY301" fmla="*/ 5158759 h 5706491"/>
              <a:gd name="connsiteX302" fmla="*/ 1138809 w 4697368"/>
              <a:gd name="connsiteY302" fmla="*/ 5152175 h 5706491"/>
              <a:gd name="connsiteX303" fmla="*/ 1128690 w 4697368"/>
              <a:gd name="connsiteY303" fmla="*/ 5158759 h 5706491"/>
              <a:gd name="connsiteX304" fmla="*/ 1122879 w 4697368"/>
              <a:gd name="connsiteY304" fmla="*/ 5159127 h 5706491"/>
              <a:gd name="connsiteX305" fmla="*/ 3303056 w 4697368"/>
              <a:gd name="connsiteY305" fmla="*/ 4006453 h 5706491"/>
              <a:gd name="connsiteX306" fmla="*/ 3300301 w 4697368"/>
              <a:gd name="connsiteY306" fmla="*/ 4013068 h 5706491"/>
              <a:gd name="connsiteX307" fmla="*/ 3306915 w 4697368"/>
              <a:gd name="connsiteY307" fmla="*/ 4016372 h 5706491"/>
              <a:gd name="connsiteX308" fmla="*/ 3308568 w 4697368"/>
              <a:gd name="connsiteY308" fmla="*/ 4009208 h 5706491"/>
              <a:gd name="connsiteX309" fmla="*/ 3303056 w 4697368"/>
              <a:gd name="connsiteY309" fmla="*/ 4006453 h 5706491"/>
              <a:gd name="connsiteX310" fmla="*/ 15424 w 4697368"/>
              <a:gd name="connsiteY310" fmla="*/ 5686657 h 5706491"/>
              <a:gd name="connsiteX311" fmla="*/ 8816 w 4697368"/>
              <a:gd name="connsiteY311" fmla="*/ 5682230 h 5706491"/>
              <a:gd name="connsiteX312" fmla="*/ 1097 w 4697368"/>
              <a:gd name="connsiteY312" fmla="*/ 5683353 h 5706491"/>
              <a:gd name="connsiteX313" fmla="*/ 0 w 4697368"/>
              <a:gd name="connsiteY313" fmla="*/ 5691021 h 5706491"/>
              <a:gd name="connsiteX314" fmla="*/ 2749 w 4697368"/>
              <a:gd name="connsiteY314" fmla="*/ 5697630 h 5706491"/>
              <a:gd name="connsiteX315" fmla="*/ 6609 w 4697368"/>
              <a:gd name="connsiteY315" fmla="*/ 5702617 h 5706491"/>
              <a:gd name="connsiteX316" fmla="*/ 12669 w 4697368"/>
              <a:gd name="connsiteY316" fmla="*/ 5705922 h 5706491"/>
              <a:gd name="connsiteX317" fmla="*/ 20936 w 4697368"/>
              <a:gd name="connsiteY317" fmla="*/ 5706482 h 5706491"/>
              <a:gd name="connsiteX318" fmla="*/ 27550 w 4697368"/>
              <a:gd name="connsiteY318" fmla="*/ 5704301 h 5706491"/>
              <a:gd name="connsiteX319" fmla="*/ 26447 w 4697368"/>
              <a:gd name="connsiteY319" fmla="*/ 5697131 h 5706491"/>
              <a:gd name="connsiteX320" fmla="*/ 22039 w 4697368"/>
              <a:gd name="connsiteY320" fmla="*/ 5692143 h 5706491"/>
              <a:gd name="connsiteX321" fmla="*/ 15424 w 4697368"/>
              <a:gd name="connsiteY321" fmla="*/ 5686657 h 570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4697368" h="5706491">
                <a:moveTo>
                  <a:pt x="2024270" y="5158529"/>
                </a:moveTo>
                <a:cubicBezTo>
                  <a:pt x="2026446" y="5156664"/>
                  <a:pt x="2035230" y="5173323"/>
                  <a:pt x="2042818" y="5178292"/>
                </a:cubicBezTo>
                <a:cubicBezTo>
                  <a:pt x="2050405" y="5183822"/>
                  <a:pt x="2069040" y="5186017"/>
                  <a:pt x="2066446" y="5190861"/>
                </a:cubicBezTo>
                <a:cubicBezTo>
                  <a:pt x="2061247" y="5200555"/>
                  <a:pt x="2062687" y="5197263"/>
                  <a:pt x="2055511" y="5204047"/>
                </a:cubicBezTo>
                <a:cubicBezTo>
                  <a:pt x="2026863" y="5215855"/>
                  <a:pt x="2017892" y="5248898"/>
                  <a:pt x="2012780" y="5276810"/>
                </a:cubicBezTo>
                <a:cubicBezTo>
                  <a:pt x="2002150" y="5297577"/>
                  <a:pt x="1988664" y="5315140"/>
                  <a:pt x="1982286" y="5338426"/>
                </a:cubicBezTo>
                <a:cubicBezTo>
                  <a:pt x="1982230" y="5362111"/>
                  <a:pt x="1975416" y="5379743"/>
                  <a:pt x="1959038" y="5379730"/>
                </a:cubicBezTo>
                <a:cubicBezTo>
                  <a:pt x="1952492" y="5398714"/>
                  <a:pt x="1944443" y="5414413"/>
                  <a:pt x="1937267" y="5432867"/>
                </a:cubicBezTo>
                <a:cubicBezTo>
                  <a:pt x="1927217" y="5455131"/>
                  <a:pt x="1918769" y="5470081"/>
                  <a:pt x="1894385" y="5463454"/>
                </a:cubicBezTo>
                <a:lnTo>
                  <a:pt x="1888463" y="5459813"/>
                </a:lnTo>
                <a:lnTo>
                  <a:pt x="1888463" y="5459813"/>
                </a:lnTo>
                <a:cubicBezTo>
                  <a:pt x="1872907" y="5442094"/>
                  <a:pt x="1814409" y="5477213"/>
                  <a:pt x="1823580" y="5439320"/>
                </a:cubicBezTo>
                <a:cubicBezTo>
                  <a:pt x="1847178" y="5444607"/>
                  <a:pt x="1876723" y="5417923"/>
                  <a:pt x="1868531" y="5388172"/>
                </a:cubicBezTo>
                <a:cubicBezTo>
                  <a:pt x="1874379" y="5357323"/>
                  <a:pt x="1883301" y="5328276"/>
                  <a:pt x="1891518" y="5300059"/>
                </a:cubicBezTo>
                <a:cubicBezTo>
                  <a:pt x="1891031" y="5271511"/>
                  <a:pt x="1910309" y="5251299"/>
                  <a:pt x="1905570" y="5224957"/>
                </a:cubicBezTo>
                <a:cubicBezTo>
                  <a:pt x="1877122" y="5218405"/>
                  <a:pt x="1885626" y="5192581"/>
                  <a:pt x="1886786" y="5173217"/>
                </a:cubicBezTo>
                <a:cubicBezTo>
                  <a:pt x="1858144" y="5155187"/>
                  <a:pt x="1837682" y="5123073"/>
                  <a:pt x="1802881" y="5117131"/>
                </a:cubicBezTo>
                <a:cubicBezTo>
                  <a:pt x="1768448" y="5111956"/>
                  <a:pt x="1737917" y="5128397"/>
                  <a:pt x="1704089" y="5131770"/>
                </a:cubicBezTo>
                <a:cubicBezTo>
                  <a:pt x="1664113" y="5134956"/>
                  <a:pt x="1699886" y="5179551"/>
                  <a:pt x="1667885" y="5183217"/>
                </a:cubicBezTo>
                <a:cubicBezTo>
                  <a:pt x="1652342" y="5200861"/>
                  <a:pt x="1622952" y="5201198"/>
                  <a:pt x="1622160" y="5229714"/>
                </a:cubicBezTo>
                <a:cubicBezTo>
                  <a:pt x="1606711" y="5247034"/>
                  <a:pt x="1577147" y="5260563"/>
                  <a:pt x="1596574" y="5286754"/>
                </a:cubicBezTo>
                <a:cubicBezTo>
                  <a:pt x="1591929" y="5310708"/>
                  <a:pt x="1568425" y="5324598"/>
                  <a:pt x="1549628" y="5339580"/>
                </a:cubicBezTo>
                <a:cubicBezTo>
                  <a:pt x="1529733" y="5345116"/>
                  <a:pt x="1499433" y="5324442"/>
                  <a:pt x="1473635" y="5330539"/>
                </a:cubicBezTo>
                <a:cubicBezTo>
                  <a:pt x="1454725" y="5323750"/>
                  <a:pt x="1439407" y="5312615"/>
                  <a:pt x="1424351" y="5298163"/>
                </a:cubicBezTo>
                <a:cubicBezTo>
                  <a:pt x="1418808" y="5276829"/>
                  <a:pt x="1394344" y="5260095"/>
                  <a:pt x="1394431" y="5233972"/>
                </a:cubicBezTo>
                <a:cubicBezTo>
                  <a:pt x="1386064" y="5207470"/>
                  <a:pt x="1366120" y="5185138"/>
                  <a:pt x="1369325" y="5154351"/>
                </a:cubicBezTo>
                <a:cubicBezTo>
                  <a:pt x="1368040" y="5128709"/>
                  <a:pt x="1356556" y="5110404"/>
                  <a:pt x="1340060" y="5094967"/>
                </a:cubicBezTo>
                <a:cubicBezTo>
                  <a:pt x="1321742" y="5087585"/>
                  <a:pt x="1288961" y="5072479"/>
                  <a:pt x="1316823" y="5051269"/>
                </a:cubicBezTo>
                <a:cubicBezTo>
                  <a:pt x="1316219" y="5024610"/>
                  <a:pt x="1291312" y="5012671"/>
                  <a:pt x="1266691" y="5006680"/>
                </a:cubicBezTo>
                <a:cubicBezTo>
                  <a:pt x="1240363" y="5003070"/>
                  <a:pt x="1250800" y="4965763"/>
                  <a:pt x="1225400" y="4994878"/>
                </a:cubicBezTo>
                <a:cubicBezTo>
                  <a:pt x="1206391" y="5005377"/>
                  <a:pt x="1181116" y="4988544"/>
                  <a:pt x="1204932" y="4975058"/>
                </a:cubicBezTo>
                <a:cubicBezTo>
                  <a:pt x="1185019" y="4965787"/>
                  <a:pt x="1199296" y="5018868"/>
                  <a:pt x="1170761" y="4996617"/>
                </a:cubicBezTo>
                <a:cubicBezTo>
                  <a:pt x="1152805" y="4983107"/>
                  <a:pt x="1127723" y="5026786"/>
                  <a:pt x="1116071" y="4998238"/>
                </a:cubicBezTo>
                <a:cubicBezTo>
                  <a:pt x="1080659" y="4995931"/>
                  <a:pt x="1045995" y="4986187"/>
                  <a:pt x="1010932" y="5000115"/>
                </a:cubicBezTo>
                <a:cubicBezTo>
                  <a:pt x="988699" y="5012646"/>
                  <a:pt x="968530" y="5029492"/>
                  <a:pt x="972994" y="5051151"/>
                </a:cubicBezTo>
                <a:cubicBezTo>
                  <a:pt x="965195" y="5063015"/>
                  <a:pt x="939527" y="5055908"/>
                  <a:pt x="966367" y="5069418"/>
                </a:cubicBezTo>
                <a:cubicBezTo>
                  <a:pt x="1005451" y="5087953"/>
                  <a:pt x="951024" y="5119494"/>
                  <a:pt x="935344" y="5094818"/>
                </a:cubicBezTo>
                <a:cubicBezTo>
                  <a:pt x="927008" y="5070858"/>
                  <a:pt x="896721" y="5109201"/>
                  <a:pt x="912388" y="5121545"/>
                </a:cubicBezTo>
                <a:cubicBezTo>
                  <a:pt x="903217" y="5149289"/>
                  <a:pt x="911260" y="5170106"/>
                  <a:pt x="930481" y="5190780"/>
                </a:cubicBezTo>
                <a:cubicBezTo>
                  <a:pt x="960239" y="5205288"/>
                  <a:pt x="934745" y="5216690"/>
                  <a:pt x="922975" y="5228636"/>
                </a:cubicBezTo>
                <a:cubicBezTo>
                  <a:pt x="924091" y="5252446"/>
                  <a:pt x="871259" y="5263967"/>
                  <a:pt x="865131" y="5242514"/>
                </a:cubicBezTo>
                <a:cubicBezTo>
                  <a:pt x="857468" y="5216746"/>
                  <a:pt x="806688" y="5198292"/>
                  <a:pt x="800566" y="5234708"/>
                </a:cubicBezTo>
                <a:cubicBezTo>
                  <a:pt x="776949" y="5250376"/>
                  <a:pt x="809693" y="5286817"/>
                  <a:pt x="780048" y="5296754"/>
                </a:cubicBezTo>
                <a:cubicBezTo>
                  <a:pt x="752722" y="5309186"/>
                  <a:pt x="779524" y="5332809"/>
                  <a:pt x="754605" y="5348638"/>
                </a:cubicBezTo>
                <a:cubicBezTo>
                  <a:pt x="739442" y="5356943"/>
                  <a:pt x="721194" y="5374524"/>
                  <a:pt x="703918" y="5363944"/>
                </a:cubicBezTo>
                <a:cubicBezTo>
                  <a:pt x="678412" y="5355390"/>
                  <a:pt x="647158" y="5348233"/>
                  <a:pt x="624203" y="5364861"/>
                </a:cubicBezTo>
                <a:cubicBezTo>
                  <a:pt x="626934" y="5377006"/>
                  <a:pt x="598205" y="5407405"/>
                  <a:pt x="616996" y="5426315"/>
                </a:cubicBezTo>
                <a:cubicBezTo>
                  <a:pt x="595655" y="5443054"/>
                  <a:pt x="580717" y="5409413"/>
                  <a:pt x="557393" y="5430685"/>
                </a:cubicBezTo>
                <a:cubicBezTo>
                  <a:pt x="529618" y="5448298"/>
                  <a:pt x="501095" y="5416377"/>
                  <a:pt x="504456" y="5384063"/>
                </a:cubicBezTo>
                <a:cubicBezTo>
                  <a:pt x="488265" y="5371301"/>
                  <a:pt x="487716" y="5329006"/>
                  <a:pt x="460060" y="5355222"/>
                </a:cubicBezTo>
                <a:cubicBezTo>
                  <a:pt x="442372" y="5386445"/>
                  <a:pt x="451238" y="5322933"/>
                  <a:pt x="425221" y="5335328"/>
                </a:cubicBezTo>
                <a:cubicBezTo>
                  <a:pt x="390625" y="5336917"/>
                  <a:pt x="400987" y="5305377"/>
                  <a:pt x="395688" y="5278724"/>
                </a:cubicBezTo>
                <a:cubicBezTo>
                  <a:pt x="399759" y="5249684"/>
                  <a:pt x="411705" y="5226030"/>
                  <a:pt x="441880" y="5220830"/>
                </a:cubicBezTo>
                <a:cubicBezTo>
                  <a:pt x="452042" y="5203386"/>
                  <a:pt x="435595" y="5170605"/>
                  <a:pt x="459199" y="5151259"/>
                </a:cubicBezTo>
                <a:cubicBezTo>
                  <a:pt x="470976" y="5134532"/>
                  <a:pt x="491694" y="5123845"/>
                  <a:pt x="513209" y="5124962"/>
                </a:cubicBezTo>
                <a:cubicBezTo>
                  <a:pt x="531589" y="5127287"/>
                  <a:pt x="540417" y="5115311"/>
                  <a:pt x="537848" y="5106651"/>
                </a:cubicBezTo>
                <a:cubicBezTo>
                  <a:pt x="549270" y="5088483"/>
                  <a:pt x="562406" y="5067242"/>
                  <a:pt x="573267" y="5046431"/>
                </a:cubicBezTo>
                <a:cubicBezTo>
                  <a:pt x="595536" y="5035122"/>
                  <a:pt x="596771" y="5012297"/>
                  <a:pt x="593884" y="4995906"/>
                </a:cubicBezTo>
                <a:cubicBezTo>
                  <a:pt x="613629" y="4977989"/>
                  <a:pt x="660432" y="4963948"/>
                  <a:pt x="677109" y="4991044"/>
                </a:cubicBezTo>
                <a:cubicBezTo>
                  <a:pt x="697989" y="5009735"/>
                  <a:pt x="709541" y="4971080"/>
                  <a:pt x="714947" y="4956629"/>
                </a:cubicBezTo>
                <a:cubicBezTo>
                  <a:pt x="709535" y="4933667"/>
                  <a:pt x="681586" y="4933835"/>
                  <a:pt x="675532" y="4913230"/>
                </a:cubicBezTo>
                <a:cubicBezTo>
                  <a:pt x="664509" y="4881659"/>
                  <a:pt x="626117" y="4921185"/>
                  <a:pt x="600025" y="4907725"/>
                </a:cubicBezTo>
                <a:cubicBezTo>
                  <a:pt x="572574" y="4907432"/>
                  <a:pt x="541583" y="4904814"/>
                  <a:pt x="529731" y="4877138"/>
                </a:cubicBezTo>
                <a:cubicBezTo>
                  <a:pt x="516644" y="4859962"/>
                  <a:pt x="520884" y="4832162"/>
                  <a:pt x="524955" y="4814163"/>
                </a:cubicBezTo>
                <a:cubicBezTo>
                  <a:pt x="540011" y="4800216"/>
                  <a:pt x="573073" y="4806744"/>
                  <a:pt x="555261" y="4783128"/>
                </a:cubicBezTo>
                <a:cubicBezTo>
                  <a:pt x="550529" y="4765609"/>
                  <a:pt x="578684" y="4751126"/>
                  <a:pt x="588167" y="4748956"/>
                </a:cubicBezTo>
                <a:cubicBezTo>
                  <a:pt x="592394" y="4727746"/>
                  <a:pt x="603560" y="4708139"/>
                  <a:pt x="615219" y="4699947"/>
                </a:cubicBezTo>
                <a:cubicBezTo>
                  <a:pt x="621316" y="4672334"/>
                  <a:pt x="655145" y="4646816"/>
                  <a:pt x="677907" y="4635506"/>
                </a:cubicBezTo>
                <a:cubicBezTo>
                  <a:pt x="700433" y="4620394"/>
                  <a:pt x="726699" y="4624789"/>
                  <a:pt x="750789" y="4615886"/>
                </a:cubicBezTo>
                <a:cubicBezTo>
                  <a:pt x="766924" y="4590823"/>
                  <a:pt x="774960" y="4662907"/>
                  <a:pt x="779125" y="4640606"/>
                </a:cubicBezTo>
                <a:cubicBezTo>
                  <a:pt x="785696" y="4615587"/>
                  <a:pt x="792355" y="4592344"/>
                  <a:pt x="795453" y="4567593"/>
                </a:cubicBezTo>
                <a:cubicBezTo>
                  <a:pt x="790060" y="4539569"/>
                  <a:pt x="805616" y="4520198"/>
                  <a:pt x="814475" y="4497879"/>
                </a:cubicBezTo>
                <a:cubicBezTo>
                  <a:pt x="826028" y="4476731"/>
                  <a:pt x="850080" y="4457953"/>
                  <a:pt x="857849" y="4433949"/>
                </a:cubicBezTo>
                <a:cubicBezTo>
                  <a:pt x="875617" y="4418114"/>
                  <a:pt x="872182" y="4391636"/>
                  <a:pt x="892768" y="4375694"/>
                </a:cubicBezTo>
                <a:cubicBezTo>
                  <a:pt x="906391" y="4351105"/>
                  <a:pt x="908105" y="4327233"/>
                  <a:pt x="904414" y="4300549"/>
                </a:cubicBezTo>
                <a:cubicBezTo>
                  <a:pt x="923087" y="4284576"/>
                  <a:pt x="923486" y="4258210"/>
                  <a:pt x="937776" y="4240186"/>
                </a:cubicBezTo>
                <a:cubicBezTo>
                  <a:pt x="949129" y="4211121"/>
                  <a:pt x="963038" y="4184998"/>
                  <a:pt x="958730" y="4150278"/>
                </a:cubicBezTo>
                <a:cubicBezTo>
                  <a:pt x="970656" y="4130134"/>
                  <a:pt x="967745" y="4109117"/>
                  <a:pt x="947950" y="4093880"/>
                </a:cubicBezTo>
                <a:cubicBezTo>
                  <a:pt x="913698" y="4071255"/>
                  <a:pt x="950756" y="4025188"/>
                  <a:pt x="945394" y="3992344"/>
                </a:cubicBezTo>
                <a:cubicBezTo>
                  <a:pt x="954858" y="3964868"/>
                  <a:pt x="958281" y="3934737"/>
                  <a:pt x="936223" y="3915946"/>
                </a:cubicBezTo>
                <a:cubicBezTo>
                  <a:pt x="939116" y="3888720"/>
                  <a:pt x="926772" y="3865583"/>
                  <a:pt x="901459" y="3853663"/>
                </a:cubicBezTo>
                <a:cubicBezTo>
                  <a:pt x="889321" y="3833787"/>
                  <a:pt x="861546" y="3819036"/>
                  <a:pt x="868055" y="3792596"/>
                </a:cubicBezTo>
                <a:cubicBezTo>
                  <a:pt x="872388" y="3769366"/>
                  <a:pt x="852163" y="3742962"/>
                  <a:pt x="863148" y="3714714"/>
                </a:cubicBezTo>
                <a:cubicBezTo>
                  <a:pt x="874950" y="3692519"/>
                  <a:pt x="880611" y="3668678"/>
                  <a:pt x="890418" y="3645186"/>
                </a:cubicBezTo>
                <a:cubicBezTo>
                  <a:pt x="907563" y="3621445"/>
                  <a:pt x="940014" y="3607648"/>
                  <a:pt x="965463" y="3592604"/>
                </a:cubicBezTo>
                <a:cubicBezTo>
                  <a:pt x="978269" y="3571263"/>
                  <a:pt x="998905" y="3553033"/>
                  <a:pt x="1010271" y="3531062"/>
                </a:cubicBezTo>
                <a:cubicBezTo>
                  <a:pt x="1018931" y="3505152"/>
                  <a:pt x="1044399" y="3488281"/>
                  <a:pt x="1051955" y="3462850"/>
                </a:cubicBezTo>
                <a:cubicBezTo>
                  <a:pt x="1059835" y="3439222"/>
                  <a:pt x="1058489" y="3402182"/>
                  <a:pt x="1070098" y="3388684"/>
                </a:cubicBezTo>
                <a:cubicBezTo>
                  <a:pt x="1069025" y="3355697"/>
                  <a:pt x="1064200" y="3314643"/>
                  <a:pt x="1084718" y="3289287"/>
                </a:cubicBezTo>
                <a:cubicBezTo>
                  <a:pt x="1103234" y="3267142"/>
                  <a:pt x="1101376" y="3238057"/>
                  <a:pt x="1107467" y="3210725"/>
                </a:cubicBezTo>
                <a:cubicBezTo>
                  <a:pt x="1110516" y="3179129"/>
                  <a:pt x="1082430" y="3162913"/>
                  <a:pt x="1068065" y="3138386"/>
                </a:cubicBezTo>
                <a:cubicBezTo>
                  <a:pt x="1056170" y="3107425"/>
                  <a:pt x="1068957" y="3071290"/>
                  <a:pt x="1102935" y="3065884"/>
                </a:cubicBezTo>
                <a:cubicBezTo>
                  <a:pt x="1120279" y="3049550"/>
                  <a:pt x="1131732" y="3027579"/>
                  <a:pt x="1137449" y="3004779"/>
                </a:cubicBezTo>
                <a:cubicBezTo>
                  <a:pt x="1143073" y="2985066"/>
                  <a:pt x="1153154" y="2942079"/>
                  <a:pt x="1171702" y="2945420"/>
                </a:cubicBezTo>
                <a:cubicBezTo>
                  <a:pt x="1194595" y="2931779"/>
                  <a:pt x="1217071" y="2910794"/>
                  <a:pt x="1230450" y="2886984"/>
                </a:cubicBezTo>
                <a:cubicBezTo>
                  <a:pt x="1247770" y="2888362"/>
                  <a:pt x="1256062" y="2879702"/>
                  <a:pt x="1269584" y="2878443"/>
                </a:cubicBezTo>
                <a:cubicBezTo>
                  <a:pt x="1273662" y="2897657"/>
                  <a:pt x="1294086" y="2903362"/>
                  <a:pt x="1312060" y="2900201"/>
                </a:cubicBezTo>
                <a:cubicBezTo>
                  <a:pt x="1327404" y="2894690"/>
                  <a:pt x="1341618" y="2888530"/>
                  <a:pt x="1352865" y="2874222"/>
                </a:cubicBezTo>
                <a:cubicBezTo>
                  <a:pt x="1361357" y="2854664"/>
                  <a:pt x="1390335" y="2858667"/>
                  <a:pt x="1397386" y="2833953"/>
                </a:cubicBezTo>
                <a:cubicBezTo>
                  <a:pt x="1413621" y="2814270"/>
                  <a:pt x="1437892" y="2783777"/>
                  <a:pt x="1467911" y="2789108"/>
                </a:cubicBezTo>
                <a:cubicBezTo>
                  <a:pt x="1494489" y="2795230"/>
                  <a:pt x="1511429" y="2772612"/>
                  <a:pt x="1531541" y="2760741"/>
                </a:cubicBezTo>
                <a:cubicBezTo>
                  <a:pt x="1550482" y="2740846"/>
                  <a:pt x="1575401" y="2735142"/>
                  <a:pt x="1587552" y="2709973"/>
                </a:cubicBezTo>
                <a:cubicBezTo>
                  <a:pt x="1601325" y="2698788"/>
                  <a:pt x="1606655" y="2681088"/>
                  <a:pt x="1614535" y="2666256"/>
                </a:cubicBezTo>
                <a:cubicBezTo>
                  <a:pt x="1620870" y="2644510"/>
                  <a:pt x="1648165" y="2641786"/>
                  <a:pt x="1657136" y="2620065"/>
                </a:cubicBezTo>
                <a:cubicBezTo>
                  <a:pt x="1671326" y="2597402"/>
                  <a:pt x="1687698" y="2578698"/>
                  <a:pt x="1706202" y="2559739"/>
                </a:cubicBezTo>
                <a:cubicBezTo>
                  <a:pt x="1721689" y="2538978"/>
                  <a:pt x="1742705" y="2515094"/>
                  <a:pt x="1769333" y="2507662"/>
                </a:cubicBezTo>
                <a:cubicBezTo>
                  <a:pt x="1782544" y="2490436"/>
                  <a:pt x="1799190" y="2472811"/>
                  <a:pt x="1813586" y="2454026"/>
                </a:cubicBezTo>
                <a:cubicBezTo>
                  <a:pt x="1829253" y="2440235"/>
                  <a:pt x="1846049" y="2428739"/>
                  <a:pt x="1857396" y="2411613"/>
                </a:cubicBezTo>
                <a:cubicBezTo>
                  <a:pt x="1863182" y="2393551"/>
                  <a:pt x="1873637" y="2377179"/>
                  <a:pt x="1892284" y="2369966"/>
                </a:cubicBezTo>
                <a:cubicBezTo>
                  <a:pt x="1907902" y="2360838"/>
                  <a:pt x="1924723" y="2343288"/>
                  <a:pt x="1931805" y="2326305"/>
                </a:cubicBezTo>
                <a:cubicBezTo>
                  <a:pt x="1939686" y="2311567"/>
                  <a:pt x="1948146" y="2302913"/>
                  <a:pt x="1955285" y="2287427"/>
                </a:cubicBezTo>
                <a:cubicBezTo>
                  <a:pt x="1969661" y="2262414"/>
                  <a:pt x="2000067" y="2244570"/>
                  <a:pt x="2022892" y="2224875"/>
                </a:cubicBezTo>
                <a:cubicBezTo>
                  <a:pt x="2029525" y="2208647"/>
                  <a:pt x="2036801" y="2194251"/>
                  <a:pt x="2046053" y="2180192"/>
                </a:cubicBezTo>
                <a:cubicBezTo>
                  <a:pt x="2054264" y="2162648"/>
                  <a:pt x="2066484" y="2145946"/>
                  <a:pt x="2075044" y="2128520"/>
                </a:cubicBezTo>
                <a:cubicBezTo>
                  <a:pt x="2086266" y="2110964"/>
                  <a:pt x="2098093" y="2095091"/>
                  <a:pt x="2109746" y="2079168"/>
                </a:cubicBezTo>
                <a:cubicBezTo>
                  <a:pt x="2117009" y="2063432"/>
                  <a:pt x="2125743" y="2046742"/>
                  <a:pt x="2132090" y="2030183"/>
                </a:cubicBezTo>
                <a:cubicBezTo>
                  <a:pt x="2148917" y="2013113"/>
                  <a:pt x="2150370" y="1989016"/>
                  <a:pt x="2164990" y="1970462"/>
                </a:cubicBezTo>
                <a:cubicBezTo>
                  <a:pt x="2168313" y="1950368"/>
                  <a:pt x="2179928" y="1934408"/>
                  <a:pt x="2188064" y="1916652"/>
                </a:cubicBezTo>
                <a:cubicBezTo>
                  <a:pt x="2198519" y="1900174"/>
                  <a:pt x="2208850" y="1881021"/>
                  <a:pt x="2214155" y="1861719"/>
                </a:cubicBezTo>
                <a:cubicBezTo>
                  <a:pt x="2222666" y="1838053"/>
                  <a:pt x="2231070" y="1815372"/>
                  <a:pt x="2239343" y="1791419"/>
                </a:cubicBezTo>
                <a:cubicBezTo>
                  <a:pt x="2240528" y="1765595"/>
                  <a:pt x="2238651" y="1736243"/>
                  <a:pt x="2254294" y="1716972"/>
                </a:cubicBezTo>
                <a:cubicBezTo>
                  <a:pt x="2264587" y="1695475"/>
                  <a:pt x="2270447" y="1670562"/>
                  <a:pt x="2277156" y="1647313"/>
                </a:cubicBezTo>
                <a:cubicBezTo>
                  <a:pt x="2285335" y="1623865"/>
                  <a:pt x="2290198" y="1596396"/>
                  <a:pt x="2299668" y="1573783"/>
                </a:cubicBezTo>
                <a:cubicBezTo>
                  <a:pt x="2306826" y="1555578"/>
                  <a:pt x="2310323" y="1536170"/>
                  <a:pt x="2322886" y="1521781"/>
                </a:cubicBezTo>
                <a:cubicBezTo>
                  <a:pt x="2328665" y="1507410"/>
                  <a:pt x="2337986" y="1496375"/>
                  <a:pt x="2346384" y="1483706"/>
                </a:cubicBezTo>
                <a:cubicBezTo>
                  <a:pt x="2359988" y="1465265"/>
                  <a:pt x="2355985" y="1449660"/>
                  <a:pt x="2366416" y="1432502"/>
                </a:cubicBezTo>
                <a:cubicBezTo>
                  <a:pt x="2377494" y="1410307"/>
                  <a:pt x="2395662" y="1389029"/>
                  <a:pt x="2405874" y="1365967"/>
                </a:cubicBezTo>
                <a:cubicBezTo>
                  <a:pt x="2417090" y="1341328"/>
                  <a:pt x="2453425" y="1329950"/>
                  <a:pt x="2463487" y="1300835"/>
                </a:cubicBezTo>
                <a:cubicBezTo>
                  <a:pt x="2478993" y="1290174"/>
                  <a:pt x="2474928" y="1265871"/>
                  <a:pt x="2488756" y="1254169"/>
                </a:cubicBezTo>
                <a:cubicBezTo>
                  <a:pt x="2500190" y="1233701"/>
                  <a:pt x="2502615" y="1208407"/>
                  <a:pt x="2508744" y="1184816"/>
                </a:cubicBezTo>
                <a:cubicBezTo>
                  <a:pt x="2513881" y="1157939"/>
                  <a:pt x="2524636" y="1136249"/>
                  <a:pt x="2529891" y="1109584"/>
                </a:cubicBezTo>
                <a:cubicBezTo>
                  <a:pt x="2535440" y="1082102"/>
                  <a:pt x="2541232" y="1056048"/>
                  <a:pt x="2541962" y="1026215"/>
                </a:cubicBezTo>
                <a:cubicBezTo>
                  <a:pt x="2552654" y="1004594"/>
                  <a:pt x="2549680" y="975435"/>
                  <a:pt x="2559076" y="951058"/>
                </a:cubicBezTo>
                <a:cubicBezTo>
                  <a:pt x="2569219" y="937236"/>
                  <a:pt x="2570796" y="915895"/>
                  <a:pt x="2582461" y="906718"/>
                </a:cubicBezTo>
                <a:cubicBezTo>
                  <a:pt x="2590853" y="883027"/>
                  <a:pt x="2615043" y="869903"/>
                  <a:pt x="2627923" y="847415"/>
                </a:cubicBezTo>
                <a:cubicBezTo>
                  <a:pt x="2641746" y="834403"/>
                  <a:pt x="2651527" y="818268"/>
                  <a:pt x="2659676" y="802090"/>
                </a:cubicBezTo>
                <a:cubicBezTo>
                  <a:pt x="2666989" y="778554"/>
                  <a:pt x="2687919" y="759925"/>
                  <a:pt x="2699820" y="739987"/>
                </a:cubicBezTo>
                <a:cubicBezTo>
                  <a:pt x="2730918" y="724052"/>
                  <a:pt x="2741797" y="690697"/>
                  <a:pt x="2768357" y="670304"/>
                </a:cubicBezTo>
                <a:cubicBezTo>
                  <a:pt x="2794218" y="667629"/>
                  <a:pt x="2817498" y="654337"/>
                  <a:pt x="2821600" y="633345"/>
                </a:cubicBezTo>
                <a:cubicBezTo>
                  <a:pt x="2846731" y="626070"/>
                  <a:pt x="2867093" y="607915"/>
                  <a:pt x="2891476" y="597129"/>
                </a:cubicBezTo>
                <a:cubicBezTo>
                  <a:pt x="2914987" y="580252"/>
                  <a:pt x="2934270" y="564909"/>
                  <a:pt x="2952587" y="541847"/>
                </a:cubicBezTo>
                <a:cubicBezTo>
                  <a:pt x="2975711" y="523368"/>
                  <a:pt x="3009696" y="512882"/>
                  <a:pt x="3024771" y="487700"/>
                </a:cubicBezTo>
                <a:cubicBezTo>
                  <a:pt x="3054529" y="492894"/>
                  <a:pt x="3050645" y="457812"/>
                  <a:pt x="3075570" y="449613"/>
                </a:cubicBezTo>
                <a:cubicBezTo>
                  <a:pt x="3100477" y="427406"/>
                  <a:pt x="3124673" y="404295"/>
                  <a:pt x="3152953" y="386651"/>
                </a:cubicBezTo>
                <a:cubicBezTo>
                  <a:pt x="3174525" y="378122"/>
                  <a:pt x="3193877" y="365023"/>
                  <a:pt x="3215043" y="354562"/>
                </a:cubicBezTo>
                <a:cubicBezTo>
                  <a:pt x="3236814" y="341856"/>
                  <a:pt x="3258043" y="328881"/>
                  <a:pt x="3278436" y="315365"/>
                </a:cubicBezTo>
                <a:cubicBezTo>
                  <a:pt x="3298013" y="303451"/>
                  <a:pt x="3319840" y="294037"/>
                  <a:pt x="3338812" y="282278"/>
                </a:cubicBezTo>
                <a:cubicBezTo>
                  <a:pt x="3362247" y="271997"/>
                  <a:pt x="3385820" y="261710"/>
                  <a:pt x="3407897" y="251143"/>
                </a:cubicBezTo>
                <a:cubicBezTo>
                  <a:pt x="3442779" y="237776"/>
                  <a:pt x="3481657" y="237726"/>
                  <a:pt x="3517818" y="227695"/>
                </a:cubicBezTo>
                <a:cubicBezTo>
                  <a:pt x="3550337" y="221554"/>
                  <a:pt x="3580562" y="210163"/>
                  <a:pt x="3613287" y="210799"/>
                </a:cubicBezTo>
                <a:cubicBezTo>
                  <a:pt x="3642571" y="201254"/>
                  <a:pt x="3675670" y="193810"/>
                  <a:pt x="3703028" y="175231"/>
                </a:cubicBezTo>
                <a:cubicBezTo>
                  <a:pt x="3724780" y="164969"/>
                  <a:pt x="3745522" y="168105"/>
                  <a:pt x="3765086" y="157531"/>
                </a:cubicBezTo>
                <a:cubicBezTo>
                  <a:pt x="3797911" y="148790"/>
                  <a:pt x="3831577" y="140872"/>
                  <a:pt x="3856347" y="117032"/>
                </a:cubicBezTo>
                <a:cubicBezTo>
                  <a:pt x="3882526" y="105136"/>
                  <a:pt x="3906086" y="87723"/>
                  <a:pt x="3934335" y="79955"/>
                </a:cubicBezTo>
                <a:cubicBezTo>
                  <a:pt x="3953930" y="75441"/>
                  <a:pt x="3968999" y="66052"/>
                  <a:pt x="3986581" y="60116"/>
                </a:cubicBezTo>
                <a:cubicBezTo>
                  <a:pt x="4008134" y="49193"/>
                  <a:pt x="4032966" y="38601"/>
                  <a:pt x="4056183" y="32622"/>
                </a:cubicBezTo>
                <a:cubicBezTo>
                  <a:pt x="4086870" y="26194"/>
                  <a:pt x="4119002" y="17160"/>
                  <a:pt x="4149209" y="6223"/>
                </a:cubicBezTo>
                <a:cubicBezTo>
                  <a:pt x="4169253" y="2347"/>
                  <a:pt x="4207053" y="-11591"/>
                  <a:pt x="4212471" y="21549"/>
                </a:cubicBezTo>
                <a:cubicBezTo>
                  <a:pt x="4223462" y="51519"/>
                  <a:pt x="4229111" y="84681"/>
                  <a:pt x="4226642" y="117798"/>
                </a:cubicBezTo>
                <a:cubicBezTo>
                  <a:pt x="4219946" y="155081"/>
                  <a:pt x="4226848" y="190593"/>
                  <a:pt x="4226904" y="228150"/>
                </a:cubicBezTo>
                <a:cubicBezTo>
                  <a:pt x="4225925" y="267590"/>
                  <a:pt x="4221605" y="306431"/>
                  <a:pt x="4217795" y="345584"/>
                </a:cubicBezTo>
                <a:cubicBezTo>
                  <a:pt x="4210812" y="379518"/>
                  <a:pt x="4216910" y="417000"/>
                  <a:pt x="4206186" y="449196"/>
                </a:cubicBezTo>
                <a:cubicBezTo>
                  <a:pt x="4191541" y="465873"/>
                  <a:pt x="4186080" y="487139"/>
                  <a:pt x="4179222" y="507302"/>
                </a:cubicBezTo>
                <a:cubicBezTo>
                  <a:pt x="4172383" y="537876"/>
                  <a:pt x="4168442" y="571424"/>
                  <a:pt x="4161840" y="600589"/>
                </a:cubicBezTo>
                <a:cubicBezTo>
                  <a:pt x="4158349" y="621138"/>
                  <a:pt x="4149121" y="641488"/>
                  <a:pt x="4139221" y="658845"/>
                </a:cubicBezTo>
                <a:cubicBezTo>
                  <a:pt x="4131110" y="679818"/>
                  <a:pt x="4131303" y="703821"/>
                  <a:pt x="4114863" y="720386"/>
                </a:cubicBezTo>
                <a:cubicBezTo>
                  <a:pt x="4107824" y="743186"/>
                  <a:pt x="4097051" y="762806"/>
                  <a:pt x="4091938" y="786740"/>
                </a:cubicBezTo>
                <a:cubicBezTo>
                  <a:pt x="4076776" y="804746"/>
                  <a:pt x="4086508" y="831074"/>
                  <a:pt x="4071826" y="850563"/>
                </a:cubicBezTo>
                <a:cubicBezTo>
                  <a:pt x="4055111" y="873282"/>
                  <a:pt x="4068278" y="911306"/>
                  <a:pt x="4049575" y="933794"/>
                </a:cubicBezTo>
                <a:cubicBezTo>
                  <a:pt x="4040771" y="967149"/>
                  <a:pt x="4039905" y="1003484"/>
                  <a:pt x="4032779" y="1037413"/>
                </a:cubicBezTo>
                <a:cubicBezTo>
                  <a:pt x="4014692" y="1056808"/>
                  <a:pt x="4020260" y="1087532"/>
                  <a:pt x="4023128" y="1113686"/>
                </a:cubicBezTo>
                <a:cubicBezTo>
                  <a:pt x="4026095" y="1150358"/>
                  <a:pt x="4014112" y="1178831"/>
                  <a:pt x="4025796" y="1215353"/>
                </a:cubicBezTo>
                <a:cubicBezTo>
                  <a:pt x="4031121" y="1247261"/>
                  <a:pt x="4034967" y="1279918"/>
                  <a:pt x="4038309" y="1311521"/>
                </a:cubicBezTo>
                <a:cubicBezTo>
                  <a:pt x="4036070" y="1343329"/>
                  <a:pt x="4054375" y="1359527"/>
                  <a:pt x="4050622" y="1394689"/>
                </a:cubicBezTo>
                <a:cubicBezTo>
                  <a:pt x="4065167" y="1408399"/>
                  <a:pt x="4089575" y="1413524"/>
                  <a:pt x="4089264" y="1439609"/>
                </a:cubicBezTo>
                <a:cubicBezTo>
                  <a:pt x="4094831" y="1459560"/>
                  <a:pt x="4109819" y="1478220"/>
                  <a:pt x="4120997" y="1490957"/>
                </a:cubicBezTo>
                <a:cubicBezTo>
                  <a:pt x="4145799" y="1507404"/>
                  <a:pt x="4109850" y="1519106"/>
                  <a:pt x="4118853" y="1534674"/>
                </a:cubicBezTo>
                <a:cubicBezTo>
                  <a:pt x="4130019" y="1558976"/>
                  <a:pt x="4157164" y="1559344"/>
                  <a:pt x="4174646" y="1570485"/>
                </a:cubicBezTo>
                <a:cubicBezTo>
                  <a:pt x="4192601" y="1588721"/>
                  <a:pt x="4225844" y="1579400"/>
                  <a:pt x="4244498" y="1600803"/>
                </a:cubicBezTo>
                <a:cubicBezTo>
                  <a:pt x="4257160" y="1620729"/>
                  <a:pt x="4278769" y="1610361"/>
                  <a:pt x="4290739" y="1596152"/>
                </a:cubicBezTo>
                <a:cubicBezTo>
                  <a:pt x="4329905" y="1596040"/>
                  <a:pt x="4329961" y="1620062"/>
                  <a:pt x="4353484" y="1645349"/>
                </a:cubicBezTo>
                <a:cubicBezTo>
                  <a:pt x="4374027" y="1660001"/>
                  <a:pt x="4400343" y="1638111"/>
                  <a:pt x="4421434" y="1655499"/>
                </a:cubicBezTo>
                <a:cubicBezTo>
                  <a:pt x="4450263" y="1656858"/>
                  <a:pt x="4476348" y="1665562"/>
                  <a:pt x="4500968" y="1680201"/>
                </a:cubicBezTo>
                <a:cubicBezTo>
                  <a:pt x="4528905" y="1685793"/>
                  <a:pt x="4549791" y="1698249"/>
                  <a:pt x="4574330" y="1707071"/>
                </a:cubicBezTo>
                <a:cubicBezTo>
                  <a:pt x="4608639" y="1708106"/>
                  <a:pt x="4640410" y="1723792"/>
                  <a:pt x="4657711" y="1751168"/>
                </a:cubicBezTo>
                <a:cubicBezTo>
                  <a:pt x="4665486" y="1770452"/>
                  <a:pt x="4682861" y="1784243"/>
                  <a:pt x="4689869" y="1804941"/>
                </a:cubicBezTo>
                <a:cubicBezTo>
                  <a:pt x="4707824" y="1832978"/>
                  <a:pt x="4692138" y="1859649"/>
                  <a:pt x="4657742" y="1862031"/>
                </a:cubicBezTo>
                <a:cubicBezTo>
                  <a:pt x="4623278" y="1856956"/>
                  <a:pt x="4624356" y="1895498"/>
                  <a:pt x="4613452" y="1916359"/>
                </a:cubicBezTo>
                <a:cubicBezTo>
                  <a:pt x="4592978" y="1937506"/>
                  <a:pt x="4567977" y="1913348"/>
                  <a:pt x="4551929" y="1902300"/>
                </a:cubicBezTo>
                <a:cubicBezTo>
                  <a:pt x="4534111" y="1903753"/>
                  <a:pt x="4527016" y="1939202"/>
                  <a:pt x="4539317" y="1956229"/>
                </a:cubicBezTo>
                <a:cubicBezTo>
                  <a:pt x="4530583" y="1990194"/>
                  <a:pt x="4562173" y="2010924"/>
                  <a:pt x="4559087" y="2042721"/>
                </a:cubicBezTo>
                <a:cubicBezTo>
                  <a:pt x="4544641" y="2064355"/>
                  <a:pt x="4522827" y="2079386"/>
                  <a:pt x="4520582" y="2106600"/>
                </a:cubicBezTo>
                <a:cubicBezTo>
                  <a:pt x="4502352" y="2122691"/>
                  <a:pt x="4482053" y="2146314"/>
                  <a:pt x="4454533" y="2154749"/>
                </a:cubicBezTo>
                <a:cubicBezTo>
                  <a:pt x="4448112" y="2177300"/>
                  <a:pt x="4428342" y="2185803"/>
                  <a:pt x="4415380" y="2204831"/>
                </a:cubicBezTo>
                <a:cubicBezTo>
                  <a:pt x="4394040" y="2224813"/>
                  <a:pt x="4393429" y="2251603"/>
                  <a:pt x="4393952" y="2280843"/>
                </a:cubicBezTo>
                <a:cubicBezTo>
                  <a:pt x="4394495" y="2305850"/>
                  <a:pt x="4384158" y="2326349"/>
                  <a:pt x="4359962" y="2328307"/>
                </a:cubicBezTo>
                <a:cubicBezTo>
                  <a:pt x="4340260" y="2322645"/>
                  <a:pt x="4369076" y="2362603"/>
                  <a:pt x="4340161" y="2366624"/>
                </a:cubicBezTo>
                <a:cubicBezTo>
                  <a:pt x="4322062" y="2375303"/>
                  <a:pt x="4323421" y="2399723"/>
                  <a:pt x="4311638" y="2414337"/>
                </a:cubicBezTo>
                <a:cubicBezTo>
                  <a:pt x="4304967" y="2431588"/>
                  <a:pt x="4294443" y="2442872"/>
                  <a:pt x="4285833" y="2458116"/>
                </a:cubicBezTo>
                <a:cubicBezTo>
                  <a:pt x="4266980" y="2467661"/>
                  <a:pt x="4256400" y="2484794"/>
                  <a:pt x="4237771" y="2496296"/>
                </a:cubicBezTo>
                <a:cubicBezTo>
                  <a:pt x="4195338" y="2502444"/>
                  <a:pt x="4237646" y="2545325"/>
                  <a:pt x="4203562" y="2557276"/>
                </a:cubicBezTo>
                <a:cubicBezTo>
                  <a:pt x="4183611" y="2572894"/>
                  <a:pt x="4167358" y="2589509"/>
                  <a:pt x="4160574" y="2612327"/>
                </a:cubicBezTo>
                <a:cubicBezTo>
                  <a:pt x="4141565" y="2643787"/>
                  <a:pt x="4205145" y="2645202"/>
                  <a:pt x="4188767" y="2679829"/>
                </a:cubicBezTo>
                <a:cubicBezTo>
                  <a:pt x="4175793" y="2702629"/>
                  <a:pt x="4160088" y="2713514"/>
                  <a:pt x="4158561" y="2737037"/>
                </a:cubicBezTo>
                <a:cubicBezTo>
                  <a:pt x="4160363" y="2751595"/>
                  <a:pt x="4165250" y="2786016"/>
                  <a:pt x="4146098" y="2784326"/>
                </a:cubicBezTo>
                <a:cubicBezTo>
                  <a:pt x="4142182" y="2805817"/>
                  <a:pt x="4113117" y="2809913"/>
                  <a:pt x="4112812" y="2828629"/>
                </a:cubicBezTo>
                <a:cubicBezTo>
                  <a:pt x="4093846" y="2835917"/>
                  <a:pt x="4075735" y="2855101"/>
                  <a:pt x="4057736" y="2866678"/>
                </a:cubicBezTo>
                <a:cubicBezTo>
                  <a:pt x="4037648" y="2882445"/>
                  <a:pt x="4021083" y="2903026"/>
                  <a:pt x="3993588" y="2906423"/>
                </a:cubicBezTo>
                <a:cubicBezTo>
                  <a:pt x="3968345" y="2899279"/>
                  <a:pt x="3941785" y="2907353"/>
                  <a:pt x="3934528" y="2936461"/>
                </a:cubicBezTo>
                <a:cubicBezTo>
                  <a:pt x="3909378" y="2952279"/>
                  <a:pt x="3907446" y="2977659"/>
                  <a:pt x="3903281" y="3003963"/>
                </a:cubicBezTo>
                <a:cubicBezTo>
                  <a:pt x="3888574" y="3016700"/>
                  <a:pt x="3881317" y="3036482"/>
                  <a:pt x="3875967" y="3054425"/>
                </a:cubicBezTo>
                <a:cubicBezTo>
                  <a:pt x="3864596" y="3070118"/>
                  <a:pt x="3856397" y="3091140"/>
                  <a:pt x="3864084" y="3111010"/>
                </a:cubicBezTo>
                <a:cubicBezTo>
                  <a:pt x="3851678" y="3134159"/>
                  <a:pt x="3890531" y="3145768"/>
                  <a:pt x="3873205" y="3164602"/>
                </a:cubicBezTo>
                <a:cubicBezTo>
                  <a:pt x="3864278" y="3199347"/>
                  <a:pt x="3889129" y="3215906"/>
                  <a:pt x="3920108" y="3217945"/>
                </a:cubicBezTo>
                <a:cubicBezTo>
                  <a:pt x="3958918" y="3222421"/>
                  <a:pt x="3966368" y="3255065"/>
                  <a:pt x="3985951" y="3280914"/>
                </a:cubicBezTo>
                <a:cubicBezTo>
                  <a:pt x="3990789" y="3303726"/>
                  <a:pt x="4001749" y="3321220"/>
                  <a:pt x="3998476" y="3339818"/>
                </a:cubicBezTo>
                <a:cubicBezTo>
                  <a:pt x="3990446" y="3363466"/>
                  <a:pt x="3969766" y="3380829"/>
                  <a:pt x="3965190" y="3405860"/>
                </a:cubicBezTo>
                <a:cubicBezTo>
                  <a:pt x="3958930" y="3427089"/>
                  <a:pt x="3940975" y="3435237"/>
                  <a:pt x="3916916" y="3434296"/>
                </a:cubicBezTo>
                <a:cubicBezTo>
                  <a:pt x="3908823" y="3452351"/>
                  <a:pt x="3897283" y="3470756"/>
                  <a:pt x="3888162" y="3489385"/>
                </a:cubicBezTo>
                <a:cubicBezTo>
                  <a:pt x="3882545" y="3508431"/>
                  <a:pt x="3857027" y="3517677"/>
                  <a:pt x="3868523" y="3537085"/>
                </a:cubicBezTo>
                <a:cubicBezTo>
                  <a:pt x="3855755" y="3560920"/>
                  <a:pt x="3826827" y="3572198"/>
                  <a:pt x="3816378" y="3596469"/>
                </a:cubicBezTo>
                <a:cubicBezTo>
                  <a:pt x="3784600" y="3600359"/>
                  <a:pt x="3757816" y="3610379"/>
                  <a:pt x="3732261" y="3626277"/>
                </a:cubicBezTo>
                <a:cubicBezTo>
                  <a:pt x="3717379" y="3642985"/>
                  <a:pt x="3671929" y="3645928"/>
                  <a:pt x="3696980" y="3672487"/>
                </a:cubicBezTo>
                <a:cubicBezTo>
                  <a:pt x="3691088" y="3695162"/>
                  <a:pt x="3672684" y="3720748"/>
                  <a:pt x="3646767" y="3724707"/>
                </a:cubicBezTo>
                <a:cubicBezTo>
                  <a:pt x="3623493" y="3749028"/>
                  <a:pt x="3592657" y="3753455"/>
                  <a:pt x="3562688" y="3756479"/>
                </a:cubicBezTo>
                <a:cubicBezTo>
                  <a:pt x="3542363" y="3768723"/>
                  <a:pt x="3524090" y="3744527"/>
                  <a:pt x="3502306" y="3744259"/>
                </a:cubicBezTo>
                <a:cubicBezTo>
                  <a:pt x="3480679" y="3739540"/>
                  <a:pt x="3478303" y="3771167"/>
                  <a:pt x="3462548" y="3780731"/>
                </a:cubicBezTo>
                <a:cubicBezTo>
                  <a:pt x="3436725" y="3804036"/>
                  <a:pt x="3406793" y="3772227"/>
                  <a:pt x="3375234" y="3781055"/>
                </a:cubicBezTo>
                <a:cubicBezTo>
                  <a:pt x="3348132" y="3772595"/>
                  <a:pt x="3327870" y="3790488"/>
                  <a:pt x="3303754" y="3794273"/>
                </a:cubicBezTo>
                <a:cubicBezTo>
                  <a:pt x="3286454" y="3805968"/>
                  <a:pt x="3270269" y="3827640"/>
                  <a:pt x="3256123" y="3844436"/>
                </a:cubicBezTo>
                <a:cubicBezTo>
                  <a:pt x="3244963" y="3856163"/>
                  <a:pt x="3237519" y="3870334"/>
                  <a:pt x="3228753" y="3884723"/>
                </a:cubicBezTo>
                <a:cubicBezTo>
                  <a:pt x="3214688" y="3899861"/>
                  <a:pt x="3203378" y="3921139"/>
                  <a:pt x="3198422" y="3938016"/>
                </a:cubicBezTo>
                <a:cubicBezTo>
                  <a:pt x="3206870" y="3971365"/>
                  <a:pt x="3193310" y="4017956"/>
                  <a:pt x="3233591" y="4032482"/>
                </a:cubicBezTo>
                <a:cubicBezTo>
                  <a:pt x="3253261" y="4037432"/>
                  <a:pt x="3270830" y="4041261"/>
                  <a:pt x="3286504" y="4052096"/>
                </a:cubicBezTo>
                <a:cubicBezTo>
                  <a:pt x="3299085" y="4063081"/>
                  <a:pt x="3304989" y="4067489"/>
                  <a:pt x="3295787" y="4050244"/>
                </a:cubicBezTo>
                <a:cubicBezTo>
                  <a:pt x="3309129" y="4028055"/>
                  <a:pt x="3337427" y="4056223"/>
                  <a:pt x="3321978" y="4074472"/>
                </a:cubicBezTo>
                <a:cubicBezTo>
                  <a:pt x="3305525" y="4091598"/>
                  <a:pt x="3317009" y="4127908"/>
                  <a:pt x="3297196" y="4133488"/>
                </a:cubicBezTo>
                <a:cubicBezTo>
                  <a:pt x="3280562" y="4160346"/>
                  <a:pt x="3256864" y="4180895"/>
                  <a:pt x="3231234" y="4197455"/>
                </a:cubicBezTo>
                <a:cubicBezTo>
                  <a:pt x="3207830" y="4208708"/>
                  <a:pt x="3187873" y="4219774"/>
                  <a:pt x="3165329" y="4228515"/>
                </a:cubicBezTo>
                <a:cubicBezTo>
                  <a:pt x="3148334" y="4244962"/>
                  <a:pt x="3124649" y="4251016"/>
                  <a:pt x="3106911" y="4266521"/>
                </a:cubicBezTo>
                <a:cubicBezTo>
                  <a:pt x="3098887" y="4281933"/>
                  <a:pt x="3088027" y="4299433"/>
                  <a:pt x="3072827" y="4308031"/>
                </a:cubicBezTo>
                <a:cubicBezTo>
                  <a:pt x="3046979" y="4315992"/>
                  <a:pt x="3024384" y="4332756"/>
                  <a:pt x="3010824" y="4354091"/>
                </a:cubicBezTo>
                <a:cubicBezTo>
                  <a:pt x="2990575" y="4365376"/>
                  <a:pt x="2979190" y="4398357"/>
                  <a:pt x="2952874" y="4378986"/>
                </a:cubicBezTo>
                <a:cubicBezTo>
                  <a:pt x="2938366" y="4367932"/>
                  <a:pt x="2900442" y="4361953"/>
                  <a:pt x="2894089" y="4367751"/>
                </a:cubicBezTo>
                <a:cubicBezTo>
                  <a:pt x="2883970" y="4389585"/>
                  <a:pt x="2844667" y="4352252"/>
                  <a:pt x="2825116" y="4380202"/>
                </a:cubicBezTo>
                <a:cubicBezTo>
                  <a:pt x="2805477" y="4367215"/>
                  <a:pt x="2784504" y="4382340"/>
                  <a:pt x="2773151" y="4397078"/>
                </a:cubicBezTo>
                <a:cubicBezTo>
                  <a:pt x="2766181" y="4413525"/>
                  <a:pt x="2723243" y="4422852"/>
                  <a:pt x="2742122" y="4446094"/>
                </a:cubicBezTo>
                <a:cubicBezTo>
                  <a:pt x="2754161" y="4469461"/>
                  <a:pt x="2727302" y="4492779"/>
                  <a:pt x="2738799" y="4514057"/>
                </a:cubicBezTo>
                <a:cubicBezTo>
                  <a:pt x="2729285" y="4544195"/>
                  <a:pt x="2695020" y="4566434"/>
                  <a:pt x="2668760" y="4584264"/>
                </a:cubicBezTo>
                <a:cubicBezTo>
                  <a:pt x="2635137" y="4591073"/>
                  <a:pt x="2634083" y="4619383"/>
                  <a:pt x="2632930" y="4650388"/>
                </a:cubicBezTo>
                <a:cubicBezTo>
                  <a:pt x="2628734" y="4677072"/>
                  <a:pt x="2618322" y="4698737"/>
                  <a:pt x="2602169" y="4720545"/>
                </a:cubicBezTo>
                <a:cubicBezTo>
                  <a:pt x="2583951" y="4739536"/>
                  <a:pt x="2560590" y="4759636"/>
                  <a:pt x="2530677" y="4760016"/>
                </a:cubicBezTo>
                <a:cubicBezTo>
                  <a:pt x="2506518" y="4762254"/>
                  <a:pt x="2488731" y="4738027"/>
                  <a:pt x="2464622" y="4750596"/>
                </a:cubicBezTo>
                <a:cubicBezTo>
                  <a:pt x="2434665" y="4741443"/>
                  <a:pt x="2402127" y="4768664"/>
                  <a:pt x="2369820" y="4758389"/>
                </a:cubicBezTo>
                <a:cubicBezTo>
                  <a:pt x="2357326" y="4760696"/>
                  <a:pt x="2305928" y="4726954"/>
                  <a:pt x="2325523" y="4745671"/>
                </a:cubicBezTo>
                <a:cubicBezTo>
                  <a:pt x="2349919" y="4772061"/>
                  <a:pt x="2286233" y="4762292"/>
                  <a:pt x="2277330" y="4782997"/>
                </a:cubicBezTo>
                <a:cubicBezTo>
                  <a:pt x="2247529" y="4784007"/>
                  <a:pt x="2235247" y="4807854"/>
                  <a:pt x="2222516" y="4827904"/>
                </a:cubicBezTo>
                <a:cubicBezTo>
                  <a:pt x="2204935" y="4847312"/>
                  <a:pt x="2173700" y="4850087"/>
                  <a:pt x="2155482" y="4844420"/>
                </a:cubicBezTo>
                <a:cubicBezTo>
                  <a:pt x="2175021" y="4868005"/>
                  <a:pt x="2148824" y="4890187"/>
                  <a:pt x="2125924" y="4898005"/>
                </a:cubicBezTo>
                <a:cubicBezTo>
                  <a:pt x="2138805" y="4907557"/>
                  <a:pt x="2099970" y="4930936"/>
                  <a:pt x="2095182" y="4946866"/>
                </a:cubicBezTo>
                <a:cubicBezTo>
                  <a:pt x="2088754" y="4974117"/>
                  <a:pt x="2067993" y="4988787"/>
                  <a:pt x="2046583" y="5005451"/>
                </a:cubicBezTo>
                <a:cubicBezTo>
                  <a:pt x="2037668" y="5027067"/>
                  <a:pt x="2012861" y="5040240"/>
                  <a:pt x="2011464" y="5066426"/>
                </a:cubicBezTo>
                <a:cubicBezTo>
                  <a:pt x="2002786" y="5087174"/>
                  <a:pt x="1973932" y="5100990"/>
                  <a:pt x="1968022" y="5074243"/>
                </a:cubicBezTo>
                <a:cubicBezTo>
                  <a:pt x="1938482" y="5071563"/>
                  <a:pt x="1914155" y="5100977"/>
                  <a:pt x="1928925" y="5129924"/>
                </a:cubicBezTo>
                <a:cubicBezTo>
                  <a:pt x="1945976" y="5152693"/>
                  <a:pt x="1959749" y="5205512"/>
                  <a:pt x="1998147" y="5184564"/>
                </a:cubicBezTo>
                <a:cubicBezTo>
                  <a:pt x="2008690" y="5176303"/>
                  <a:pt x="2016015" y="5168928"/>
                  <a:pt x="2024270" y="5158529"/>
                </a:cubicBezTo>
                <a:close/>
                <a:moveTo>
                  <a:pt x="1257776" y="2871360"/>
                </a:moveTo>
                <a:cubicBezTo>
                  <a:pt x="1244459" y="2875563"/>
                  <a:pt x="1251143" y="2873324"/>
                  <a:pt x="1239110" y="2872021"/>
                </a:cubicBezTo>
                <a:cubicBezTo>
                  <a:pt x="1223929" y="2857345"/>
                  <a:pt x="1249490" y="2844240"/>
                  <a:pt x="1266642" y="2846023"/>
                </a:cubicBezTo>
                <a:cubicBezTo>
                  <a:pt x="1269241" y="2854334"/>
                  <a:pt x="1264796" y="2866366"/>
                  <a:pt x="1257776" y="2871360"/>
                </a:cubicBezTo>
                <a:close/>
                <a:moveTo>
                  <a:pt x="230204" y="5618120"/>
                </a:moveTo>
                <a:cubicBezTo>
                  <a:pt x="219194" y="5600483"/>
                  <a:pt x="230354" y="5585426"/>
                  <a:pt x="216969" y="5569609"/>
                </a:cubicBezTo>
                <a:cubicBezTo>
                  <a:pt x="197822" y="5573936"/>
                  <a:pt x="175995" y="5566199"/>
                  <a:pt x="163432" y="5583357"/>
                </a:cubicBezTo>
                <a:cubicBezTo>
                  <a:pt x="131717" y="5609822"/>
                  <a:pt x="118513" y="5575451"/>
                  <a:pt x="114903" y="5549042"/>
                </a:cubicBezTo>
                <a:cubicBezTo>
                  <a:pt x="112839" y="5526473"/>
                  <a:pt x="90438" y="5516067"/>
                  <a:pt x="94110" y="5493498"/>
                </a:cubicBezTo>
                <a:cubicBezTo>
                  <a:pt x="81604" y="5474514"/>
                  <a:pt x="52464" y="5454239"/>
                  <a:pt x="75045" y="5429332"/>
                </a:cubicBezTo>
                <a:cubicBezTo>
                  <a:pt x="97384" y="5416894"/>
                  <a:pt x="122552" y="5403590"/>
                  <a:pt x="137335" y="5384356"/>
                </a:cubicBezTo>
                <a:cubicBezTo>
                  <a:pt x="155465" y="5369337"/>
                  <a:pt x="182647" y="5370952"/>
                  <a:pt x="206058" y="5365465"/>
                </a:cubicBezTo>
                <a:cubicBezTo>
                  <a:pt x="227305" y="5349418"/>
                  <a:pt x="252961" y="5338725"/>
                  <a:pt x="277138" y="5332691"/>
                </a:cubicBezTo>
                <a:cubicBezTo>
                  <a:pt x="303348" y="5316356"/>
                  <a:pt x="312750" y="5349910"/>
                  <a:pt x="335737" y="5350602"/>
                </a:cubicBezTo>
                <a:cubicBezTo>
                  <a:pt x="344777" y="5367099"/>
                  <a:pt x="354222" y="5385017"/>
                  <a:pt x="361099" y="5398527"/>
                </a:cubicBezTo>
                <a:cubicBezTo>
                  <a:pt x="352713" y="5423945"/>
                  <a:pt x="365338" y="5457718"/>
                  <a:pt x="337757" y="5472001"/>
                </a:cubicBezTo>
                <a:cubicBezTo>
                  <a:pt x="326266" y="5491272"/>
                  <a:pt x="299551" y="5498242"/>
                  <a:pt x="292762" y="5520955"/>
                </a:cubicBezTo>
                <a:cubicBezTo>
                  <a:pt x="271265" y="5526479"/>
                  <a:pt x="279077" y="5558132"/>
                  <a:pt x="257431" y="5565563"/>
                </a:cubicBezTo>
                <a:cubicBezTo>
                  <a:pt x="236826" y="5574117"/>
                  <a:pt x="254775" y="5599148"/>
                  <a:pt x="238677" y="5616805"/>
                </a:cubicBezTo>
                <a:cubicBezTo>
                  <a:pt x="239500" y="5622709"/>
                  <a:pt x="232143" y="5621768"/>
                  <a:pt x="230204" y="5618120"/>
                </a:cubicBezTo>
                <a:close/>
                <a:moveTo>
                  <a:pt x="2079807" y="5171933"/>
                </a:moveTo>
                <a:cubicBezTo>
                  <a:pt x="2077207" y="5176783"/>
                  <a:pt x="2056334" y="5169906"/>
                  <a:pt x="2047718" y="5164969"/>
                </a:cubicBezTo>
                <a:cubicBezTo>
                  <a:pt x="2042444" y="5161708"/>
                  <a:pt x="2039962" y="5154819"/>
                  <a:pt x="2029058" y="5154071"/>
                </a:cubicBezTo>
                <a:cubicBezTo>
                  <a:pt x="2037306" y="5143672"/>
                  <a:pt x="2041695" y="5134713"/>
                  <a:pt x="2054588" y="5129962"/>
                </a:cubicBezTo>
                <a:cubicBezTo>
                  <a:pt x="2074452" y="5111108"/>
                  <a:pt x="2088754" y="5125859"/>
                  <a:pt x="2089901" y="5152668"/>
                </a:cubicBezTo>
                <a:cubicBezTo>
                  <a:pt x="2085138" y="5161278"/>
                  <a:pt x="2085001" y="5162244"/>
                  <a:pt x="2079807" y="5171933"/>
                </a:cubicBezTo>
                <a:close/>
                <a:moveTo>
                  <a:pt x="386143" y="5326512"/>
                </a:moveTo>
                <a:cubicBezTo>
                  <a:pt x="381723" y="5323008"/>
                  <a:pt x="384061" y="5313064"/>
                  <a:pt x="383786" y="5306954"/>
                </a:cubicBezTo>
                <a:cubicBezTo>
                  <a:pt x="383456" y="5299429"/>
                  <a:pt x="373206" y="5303631"/>
                  <a:pt x="370644" y="5304361"/>
                </a:cubicBezTo>
                <a:cubicBezTo>
                  <a:pt x="368493" y="5304978"/>
                  <a:pt x="368406" y="5320602"/>
                  <a:pt x="368455" y="5321755"/>
                </a:cubicBezTo>
                <a:cubicBezTo>
                  <a:pt x="368692" y="5327055"/>
                  <a:pt x="370968" y="5331986"/>
                  <a:pt x="374166" y="5336880"/>
                </a:cubicBezTo>
                <a:cubicBezTo>
                  <a:pt x="381349" y="5347884"/>
                  <a:pt x="385201" y="5331275"/>
                  <a:pt x="386143" y="5326512"/>
                </a:cubicBezTo>
                <a:close/>
                <a:moveTo>
                  <a:pt x="1122879" y="5159127"/>
                </a:moveTo>
                <a:cubicBezTo>
                  <a:pt x="1124400" y="5161041"/>
                  <a:pt x="1126470" y="5166621"/>
                  <a:pt x="1128690" y="5168840"/>
                </a:cubicBezTo>
                <a:cubicBezTo>
                  <a:pt x="1132362" y="5172506"/>
                  <a:pt x="1134070" y="5172774"/>
                  <a:pt x="1137231" y="5169613"/>
                </a:cubicBezTo>
                <a:cubicBezTo>
                  <a:pt x="1140155" y="5166696"/>
                  <a:pt x="1141115" y="5162656"/>
                  <a:pt x="1141895" y="5158759"/>
                </a:cubicBezTo>
                <a:cubicBezTo>
                  <a:pt x="1143067" y="5152917"/>
                  <a:pt x="1142929" y="5153204"/>
                  <a:pt x="1138809" y="5152175"/>
                </a:cubicBezTo>
                <a:cubicBezTo>
                  <a:pt x="1136894" y="5151695"/>
                  <a:pt x="1129837" y="5157899"/>
                  <a:pt x="1128690" y="5158759"/>
                </a:cubicBezTo>
                <a:cubicBezTo>
                  <a:pt x="1127069" y="5159968"/>
                  <a:pt x="1122873" y="5157949"/>
                  <a:pt x="1122879" y="5159127"/>
                </a:cubicBezTo>
                <a:close/>
                <a:moveTo>
                  <a:pt x="3303056" y="4006453"/>
                </a:moveTo>
                <a:cubicBezTo>
                  <a:pt x="3299983" y="4007569"/>
                  <a:pt x="3299502" y="4009863"/>
                  <a:pt x="3300301" y="4013068"/>
                </a:cubicBezTo>
                <a:cubicBezTo>
                  <a:pt x="3300731" y="4014770"/>
                  <a:pt x="3305051" y="4016372"/>
                  <a:pt x="3306915" y="4016372"/>
                </a:cubicBezTo>
                <a:cubicBezTo>
                  <a:pt x="3308742" y="4016372"/>
                  <a:pt x="3308568" y="4011166"/>
                  <a:pt x="3308568" y="4009208"/>
                </a:cubicBezTo>
                <a:cubicBezTo>
                  <a:pt x="3308568" y="4005586"/>
                  <a:pt x="3306710" y="4005724"/>
                  <a:pt x="3303056" y="4006453"/>
                </a:cubicBezTo>
                <a:close/>
                <a:moveTo>
                  <a:pt x="15424" y="5686657"/>
                </a:moveTo>
                <a:cubicBezTo>
                  <a:pt x="13305" y="5686096"/>
                  <a:pt x="11073" y="5683353"/>
                  <a:pt x="8816" y="5682230"/>
                </a:cubicBezTo>
                <a:cubicBezTo>
                  <a:pt x="6515" y="5681108"/>
                  <a:pt x="2407" y="5682667"/>
                  <a:pt x="1097" y="5683353"/>
                </a:cubicBezTo>
                <a:cubicBezTo>
                  <a:pt x="717" y="5683539"/>
                  <a:pt x="0" y="5690335"/>
                  <a:pt x="0" y="5691021"/>
                </a:cubicBezTo>
                <a:cubicBezTo>
                  <a:pt x="0" y="5694138"/>
                  <a:pt x="1690" y="5695510"/>
                  <a:pt x="2749" y="5697630"/>
                </a:cubicBezTo>
                <a:cubicBezTo>
                  <a:pt x="4046" y="5700248"/>
                  <a:pt x="3778" y="5701183"/>
                  <a:pt x="6609" y="5702617"/>
                </a:cubicBezTo>
                <a:cubicBezTo>
                  <a:pt x="8635" y="5703615"/>
                  <a:pt x="9988" y="5705236"/>
                  <a:pt x="12669" y="5705922"/>
                </a:cubicBezTo>
                <a:cubicBezTo>
                  <a:pt x="15356" y="5706607"/>
                  <a:pt x="18080" y="5706482"/>
                  <a:pt x="20936" y="5706482"/>
                </a:cubicBezTo>
                <a:cubicBezTo>
                  <a:pt x="24770" y="5706482"/>
                  <a:pt x="25861" y="5706545"/>
                  <a:pt x="27550" y="5704301"/>
                </a:cubicBezTo>
                <a:cubicBezTo>
                  <a:pt x="29221" y="5702056"/>
                  <a:pt x="27245" y="5698689"/>
                  <a:pt x="26447" y="5697131"/>
                </a:cubicBezTo>
                <a:cubicBezTo>
                  <a:pt x="25294" y="5694824"/>
                  <a:pt x="23579" y="5693702"/>
                  <a:pt x="22039" y="5692143"/>
                </a:cubicBezTo>
                <a:cubicBezTo>
                  <a:pt x="19726" y="5689836"/>
                  <a:pt x="18286" y="5688777"/>
                  <a:pt x="15424" y="5686657"/>
                </a:cubicBezTo>
                <a:close/>
              </a:path>
            </a:pathLst>
          </a:custGeom>
          <a:solidFill>
            <a:srgbClr val="2A3652"/>
          </a:solidFill>
          <a:ln w="6231" cap="flat">
            <a:noFill/>
            <a:prstDash val="solid"/>
            <a:miter/>
          </a:ln>
        </p:spPr>
        <p:txBody>
          <a:bodyPr rtlCol="0" anchor="ctr"/>
          <a:lstStyle/>
          <a:p>
            <a:endParaRPr lang="en-GB" dirty="0"/>
          </a:p>
        </p:txBody>
      </p:sp>
      <p:sp>
        <p:nvSpPr>
          <p:cNvPr id="19" name="Rectangle 18">
            <a:extLst>
              <a:ext uri="{FF2B5EF4-FFF2-40B4-BE49-F238E27FC236}">
                <a16:creationId xmlns:a16="http://schemas.microsoft.com/office/drawing/2014/main" id="{C3E4A21B-D97C-D08B-7A84-F60A4F2AA3C2}"/>
              </a:ext>
            </a:extLst>
          </p:cNvPr>
          <p:cNvSpPr/>
          <p:nvPr/>
        </p:nvSpPr>
        <p:spPr>
          <a:xfrm>
            <a:off x="12457813" y="0"/>
            <a:ext cx="12192000" cy="6865854"/>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erson wearing a mask and using a computer&#10;&#10;Description automatically generated">
            <a:extLst>
              <a:ext uri="{FF2B5EF4-FFF2-40B4-BE49-F238E27FC236}">
                <a16:creationId xmlns:a16="http://schemas.microsoft.com/office/drawing/2014/main" id="{36F8D37C-A24B-7AEC-81F0-93E5A2FD18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04" b="98131" l="9585" r="91853">
                        <a14:foregroundMark x1="51757" y1="11449" x2="51757" y2="11449"/>
                        <a14:foregroundMark x1="57827" y1="3037" x2="57827" y2="3037"/>
                        <a14:foregroundMark x1="64537" y1="8411" x2="64537" y2="8411"/>
                        <a14:foregroundMark x1="69329" y1="14720" x2="69329" y2="14720"/>
                        <a14:foregroundMark x1="64058" y1="36682" x2="64058" y2="36682"/>
                        <a14:foregroundMark x1="54952" y1="36449" x2="54952" y2="36449"/>
                        <a14:foregroundMark x1="25399" y1="90421" x2="25399" y2="90421"/>
                        <a14:foregroundMark x1="30192" y1="94159" x2="30192" y2="94159"/>
                        <a14:foregroundMark x1="81629" y1="90421" x2="81629" y2="90421"/>
                        <a14:foregroundMark x1="89457" y1="84346" x2="73642" y2="92056"/>
                        <a14:foregroundMark x1="73642" y1="92056" x2="71725" y2="92056"/>
                        <a14:foregroundMark x1="89936" y1="77570" x2="81150" y2="51168"/>
                        <a14:foregroundMark x1="81150" y1="51168" x2="79233" y2="49766"/>
                        <a14:foregroundMark x1="75399" y1="48832" x2="76997" y2="48832"/>
                        <a14:foregroundMark x1="35463" y1="98832" x2="43930" y2="99065"/>
                        <a14:foregroundMark x1="43930" y1="99065" x2="69010" y2="97664"/>
                        <a14:foregroundMark x1="69010" y1="97664" x2="69808" y2="98131"/>
                        <a14:foregroundMark x1="90895" y1="93925" x2="91853" y2="80841"/>
                        <a14:backgroundMark x1="10064" y1="96963" x2="26837" y2="99299"/>
                        <a14:backgroundMark x1="90135" y1="97295" x2="91853" y2="97196"/>
                        <a14:backgroundMark x1="83706" y1="97664" x2="90073" y2="97298"/>
                        <a14:backgroundMark x1="91853" y1="97196" x2="92332" y2="96495"/>
                      </a14:backgroundRemoval>
                    </a14:imgEffect>
                  </a14:imgLayer>
                </a14:imgProps>
              </a:ext>
              <a:ext uri="{28A0092B-C50C-407E-A947-70E740481C1C}">
                <a14:useLocalDpi xmlns:a14="http://schemas.microsoft.com/office/drawing/2010/main" val="0"/>
              </a:ext>
            </a:extLst>
          </a:blip>
          <a:stretch>
            <a:fillRect/>
          </a:stretch>
        </p:blipFill>
        <p:spPr>
          <a:xfrm>
            <a:off x="7765293" y="6889918"/>
            <a:ext cx="5653049" cy="3865024"/>
          </a:xfrm>
          <a:prstGeom prst="rect">
            <a:avLst/>
          </a:prstGeom>
        </p:spPr>
      </p:pic>
      <p:sp>
        <p:nvSpPr>
          <p:cNvPr id="40" name="Multiplication Sign 39">
            <a:extLst>
              <a:ext uri="{FF2B5EF4-FFF2-40B4-BE49-F238E27FC236}">
                <a16:creationId xmlns:a16="http://schemas.microsoft.com/office/drawing/2014/main" id="{05201163-3C07-8309-BAA0-2E3BCC0B0ABA}"/>
              </a:ext>
            </a:extLst>
          </p:cNvPr>
          <p:cNvSpPr/>
          <p:nvPr/>
        </p:nvSpPr>
        <p:spPr>
          <a:xfrm>
            <a:off x="9307187" y="4788568"/>
            <a:ext cx="299515" cy="299515"/>
          </a:xfrm>
          <a:prstGeom prst="mathMultiply">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Multiplication Sign 41">
            <a:extLst>
              <a:ext uri="{FF2B5EF4-FFF2-40B4-BE49-F238E27FC236}">
                <a16:creationId xmlns:a16="http://schemas.microsoft.com/office/drawing/2014/main" id="{3B93C500-35DD-11DE-717A-E86F1C36CAB0}"/>
              </a:ext>
            </a:extLst>
          </p:cNvPr>
          <p:cNvSpPr/>
          <p:nvPr/>
        </p:nvSpPr>
        <p:spPr>
          <a:xfrm>
            <a:off x="8995664" y="3393686"/>
            <a:ext cx="299515" cy="299515"/>
          </a:xfrm>
          <a:prstGeom prst="mathMultiply">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Multiplication Sign 42">
            <a:extLst>
              <a:ext uri="{FF2B5EF4-FFF2-40B4-BE49-F238E27FC236}">
                <a16:creationId xmlns:a16="http://schemas.microsoft.com/office/drawing/2014/main" id="{533845C7-7E2A-EC35-8534-886000512B9F}"/>
              </a:ext>
            </a:extLst>
          </p:cNvPr>
          <p:cNvSpPr/>
          <p:nvPr/>
        </p:nvSpPr>
        <p:spPr>
          <a:xfrm>
            <a:off x="10102569" y="4115120"/>
            <a:ext cx="299515" cy="299515"/>
          </a:xfrm>
          <a:prstGeom prst="mathMultiply">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Multiplication Sign 43">
            <a:extLst>
              <a:ext uri="{FF2B5EF4-FFF2-40B4-BE49-F238E27FC236}">
                <a16:creationId xmlns:a16="http://schemas.microsoft.com/office/drawing/2014/main" id="{6DC99772-C31F-1109-DC94-81685A123136}"/>
              </a:ext>
            </a:extLst>
          </p:cNvPr>
          <p:cNvSpPr/>
          <p:nvPr/>
        </p:nvSpPr>
        <p:spPr>
          <a:xfrm>
            <a:off x="10305754" y="3841030"/>
            <a:ext cx="299515" cy="299515"/>
          </a:xfrm>
          <a:prstGeom prst="mathMultiply">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Multiplication Sign 44">
            <a:extLst>
              <a:ext uri="{FF2B5EF4-FFF2-40B4-BE49-F238E27FC236}">
                <a16:creationId xmlns:a16="http://schemas.microsoft.com/office/drawing/2014/main" id="{4A5B1E11-301F-DC7F-FAB4-EB5E20B78E7C}"/>
              </a:ext>
            </a:extLst>
          </p:cNvPr>
          <p:cNvSpPr/>
          <p:nvPr/>
        </p:nvSpPr>
        <p:spPr>
          <a:xfrm>
            <a:off x="10835144" y="2242671"/>
            <a:ext cx="299515" cy="299515"/>
          </a:xfrm>
          <a:prstGeom prst="mathMultiply">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Multiplication Sign 45">
            <a:extLst>
              <a:ext uri="{FF2B5EF4-FFF2-40B4-BE49-F238E27FC236}">
                <a16:creationId xmlns:a16="http://schemas.microsoft.com/office/drawing/2014/main" id="{64B03BBB-4E03-CB9D-9533-655A18DE3050}"/>
              </a:ext>
            </a:extLst>
          </p:cNvPr>
          <p:cNvSpPr/>
          <p:nvPr/>
        </p:nvSpPr>
        <p:spPr>
          <a:xfrm>
            <a:off x="10685386" y="3338038"/>
            <a:ext cx="299515" cy="299515"/>
          </a:xfrm>
          <a:prstGeom prst="mathMultiply">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Multiplication Sign 46">
            <a:extLst>
              <a:ext uri="{FF2B5EF4-FFF2-40B4-BE49-F238E27FC236}">
                <a16:creationId xmlns:a16="http://schemas.microsoft.com/office/drawing/2014/main" id="{E1B7C6CE-A92C-9B6E-A19B-96C4508565CC}"/>
              </a:ext>
            </a:extLst>
          </p:cNvPr>
          <p:cNvSpPr/>
          <p:nvPr/>
        </p:nvSpPr>
        <p:spPr>
          <a:xfrm>
            <a:off x="9450039" y="3644108"/>
            <a:ext cx="299515" cy="299515"/>
          </a:xfrm>
          <a:prstGeom prst="mathMultiply">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Multiplication Sign 47">
            <a:extLst>
              <a:ext uri="{FF2B5EF4-FFF2-40B4-BE49-F238E27FC236}">
                <a16:creationId xmlns:a16="http://schemas.microsoft.com/office/drawing/2014/main" id="{2AD992DC-637E-D878-7CBE-59E992188E38}"/>
              </a:ext>
            </a:extLst>
          </p:cNvPr>
          <p:cNvSpPr/>
          <p:nvPr/>
        </p:nvSpPr>
        <p:spPr>
          <a:xfrm>
            <a:off x="9801650" y="2392230"/>
            <a:ext cx="299515" cy="299515"/>
          </a:xfrm>
          <a:prstGeom prst="mathMultiply">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Multiplication Sign 48">
            <a:extLst>
              <a:ext uri="{FF2B5EF4-FFF2-40B4-BE49-F238E27FC236}">
                <a16:creationId xmlns:a16="http://schemas.microsoft.com/office/drawing/2014/main" id="{6BC88672-E12A-332E-206B-5C3F0041B3D8}"/>
              </a:ext>
            </a:extLst>
          </p:cNvPr>
          <p:cNvSpPr/>
          <p:nvPr/>
        </p:nvSpPr>
        <p:spPr>
          <a:xfrm>
            <a:off x="8995663" y="4737221"/>
            <a:ext cx="299515" cy="299515"/>
          </a:xfrm>
          <a:prstGeom prst="mathMultiply">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9944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3">
                                            <p:txEl>
                                              <p:pRg st="0" end="0"/>
                                            </p:txEl>
                                          </p:spTgt>
                                        </p:tgtEl>
                                      </p:cBhvr>
                                    </p:animEffect>
                                    <p:animScale>
                                      <p:cBhvr>
                                        <p:cTn id="7" dur="500" autoRev="1" fill="hold"/>
                                        <p:tgtEl>
                                          <p:spTgt spid="3">
                                            <p:txEl>
                                              <p:pRg st="0" end="0"/>
                                            </p:txEl>
                                          </p:spTgt>
                                        </p:tgtEl>
                                      </p:cBhvr>
                                      <p:by x="105000" y="105000"/>
                                    </p:animScale>
                                  </p:childTnLst>
                                </p:cTn>
                              </p:par>
                              <p:par>
                                <p:cTn id="8" presetID="27" presetClass="emph" presetSubtype="0" fill="remove" grpId="0" nodeType="withEffect">
                                  <p:stCondLst>
                                    <p:cond delay="0"/>
                                  </p:stCondLst>
                                  <p:childTnLst>
                                    <p:animClr clrSpc="rgb" dir="cw">
                                      <p:cBhvr override="childStyle">
                                        <p:cTn id="9" dur="375" autoRev="1" fill="remove"/>
                                        <p:tgtEl>
                                          <p:spTgt spid="44"/>
                                        </p:tgtEl>
                                        <p:attrNameLst>
                                          <p:attrName>style.color</p:attrName>
                                        </p:attrNameLst>
                                      </p:cBhvr>
                                      <p:to>
                                        <a:srgbClr val="A9D6B9"/>
                                      </p:to>
                                    </p:animClr>
                                    <p:animClr clrSpc="rgb" dir="cw">
                                      <p:cBhvr>
                                        <p:cTn id="10" dur="375" autoRev="1" fill="remove"/>
                                        <p:tgtEl>
                                          <p:spTgt spid="44"/>
                                        </p:tgtEl>
                                        <p:attrNameLst>
                                          <p:attrName>fillcolor</p:attrName>
                                        </p:attrNameLst>
                                      </p:cBhvr>
                                      <p:to>
                                        <a:srgbClr val="A9D6B9"/>
                                      </p:to>
                                    </p:animClr>
                                    <p:set>
                                      <p:cBhvr>
                                        <p:cTn id="11" dur="375" autoRev="1" fill="remove"/>
                                        <p:tgtEl>
                                          <p:spTgt spid="44"/>
                                        </p:tgtEl>
                                        <p:attrNameLst>
                                          <p:attrName>fill.type</p:attrName>
                                        </p:attrNameLst>
                                      </p:cBhvr>
                                      <p:to>
                                        <p:strVal val="solid"/>
                                      </p:to>
                                    </p:set>
                                    <p:set>
                                      <p:cBhvr>
                                        <p:cTn id="12" dur="375" autoRev="1" fill="remove"/>
                                        <p:tgtEl>
                                          <p:spTgt spid="44"/>
                                        </p:tgtEl>
                                        <p:attrNameLst>
                                          <p:attrName>fill.on</p:attrName>
                                        </p:attrNameLst>
                                      </p:cBhvr>
                                      <p:to>
                                        <p:strVal val="true"/>
                                      </p:to>
                                    </p:set>
                                  </p:childTnLst>
                                </p:cTn>
                              </p:par>
                            </p:childTnLst>
                          </p:cTn>
                        </p:par>
                        <p:par>
                          <p:cTn id="13" fill="hold">
                            <p:stCondLst>
                              <p:cond delay="1000"/>
                            </p:stCondLst>
                            <p:childTnLst>
                              <p:par>
                                <p:cTn id="14" presetID="26" presetClass="emph" presetSubtype="0" fill="hold" grpId="0" nodeType="afterEffect">
                                  <p:stCondLst>
                                    <p:cond delay="0"/>
                                  </p:stCondLst>
                                  <p:childTnLst>
                                    <p:animEffect transition="out" filter="fade">
                                      <p:cBhvr>
                                        <p:cTn id="15" dur="1000" tmFilter="0, 0; .2, .5; .8, .5; 1, 0"/>
                                        <p:tgtEl>
                                          <p:spTgt spid="3">
                                            <p:txEl>
                                              <p:pRg st="1" end="1"/>
                                            </p:txEl>
                                          </p:spTgt>
                                        </p:tgtEl>
                                      </p:cBhvr>
                                    </p:animEffect>
                                    <p:animScale>
                                      <p:cBhvr>
                                        <p:cTn id="16" dur="500" autoRev="1" fill="hold"/>
                                        <p:tgtEl>
                                          <p:spTgt spid="3">
                                            <p:txEl>
                                              <p:pRg st="1" end="1"/>
                                            </p:txEl>
                                          </p:spTgt>
                                        </p:tgtEl>
                                      </p:cBhvr>
                                      <p:by x="105000" y="105000"/>
                                    </p:animScale>
                                  </p:childTnLst>
                                </p:cTn>
                              </p:par>
                              <p:par>
                                <p:cTn id="17" presetID="27" presetClass="emph" presetSubtype="0" fill="remove" grpId="0" nodeType="withEffect">
                                  <p:stCondLst>
                                    <p:cond delay="0"/>
                                  </p:stCondLst>
                                  <p:childTnLst>
                                    <p:animClr clrSpc="rgb" dir="cw">
                                      <p:cBhvr override="childStyle">
                                        <p:cTn id="18" dur="375" autoRev="1" fill="remove"/>
                                        <p:tgtEl>
                                          <p:spTgt spid="40"/>
                                        </p:tgtEl>
                                        <p:attrNameLst>
                                          <p:attrName>style.color</p:attrName>
                                        </p:attrNameLst>
                                      </p:cBhvr>
                                      <p:to>
                                        <a:srgbClr val="A9D6B9"/>
                                      </p:to>
                                    </p:animClr>
                                    <p:animClr clrSpc="rgb" dir="cw">
                                      <p:cBhvr>
                                        <p:cTn id="19" dur="375" autoRev="1" fill="remove"/>
                                        <p:tgtEl>
                                          <p:spTgt spid="40"/>
                                        </p:tgtEl>
                                        <p:attrNameLst>
                                          <p:attrName>fillcolor</p:attrName>
                                        </p:attrNameLst>
                                      </p:cBhvr>
                                      <p:to>
                                        <a:srgbClr val="A9D6B9"/>
                                      </p:to>
                                    </p:animClr>
                                    <p:set>
                                      <p:cBhvr>
                                        <p:cTn id="20" dur="375" autoRev="1" fill="remove"/>
                                        <p:tgtEl>
                                          <p:spTgt spid="40"/>
                                        </p:tgtEl>
                                        <p:attrNameLst>
                                          <p:attrName>fill.type</p:attrName>
                                        </p:attrNameLst>
                                      </p:cBhvr>
                                      <p:to>
                                        <p:strVal val="solid"/>
                                      </p:to>
                                    </p:set>
                                    <p:set>
                                      <p:cBhvr>
                                        <p:cTn id="21" dur="375" autoRev="1" fill="remove"/>
                                        <p:tgtEl>
                                          <p:spTgt spid="40"/>
                                        </p:tgtEl>
                                        <p:attrNameLst>
                                          <p:attrName>fill.on</p:attrName>
                                        </p:attrNameLst>
                                      </p:cBhvr>
                                      <p:to>
                                        <p:strVal val="true"/>
                                      </p:to>
                                    </p:set>
                                  </p:childTnLst>
                                </p:cTn>
                              </p:par>
                            </p:childTnLst>
                          </p:cTn>
                        </p:par>
                        <p:par>
                          <p:cTn id="22" fill="hold">
                            <p:stCondLst>
                              <p:cond delay="2000"/>
                            </p:stCondLst>
                            <p:childTnLst>
                              <p:par>
                                <p:cTn id="23" presetID="26" presetClass="emph" presetSubtype="0" fill="hold" grpId="0" nodeType="afterEffect">
                                  <p:stCondLst>
                                    <p:cond delay="0"/>
                                  </p:stCondLst>
                                  <p:childTnLst>
                                    <p:animEffect transition="out" filter="fade">
                                      <p:cBhvr>
                                        <p:cTn id="24" dur="1000" tmFilter="0, 0; .2, .5; .8, .5; 1, 0"/>
                                        <p:tgtEl>
                                          <p:spTgt spid="3">
                                            <p:txEl>
                                              <p:pRg st="2" end="2"/>
                                            </p:txEl>
                                          </p:spTgt>
                                        </p:tgtEl>
                                      </p:cBhvr>
                                    </p:animEffect>
                                    <p:animScale>
                                      <p:cBhvr>
                                        <p:cTn id="25" dur="500" autoRev="1" fill="hold"/>
                                        <p:tgtEl>
                                          <p:spTgt spid="3">
                                            <p:txEl>
                                              <p:pRg st="2" end="2"/>
                                            </p:txEl>
                                          </p:spTgt>
                                        </p:tgtEl>
                                      </p:cBhvr>
                                      <p:by x="105000" y="105000"/>
                                    </p:animScale>
                                  </p:childTnLst>
                                </p:cTn>
                              </p:par>
                              <p:par>
                                <p:cTn id="26" presetID="27" presetClass="emph" presetSubtype="0" fill="remove" grpId="0" nodeType="withEffect">
                                  <p:stCondLst>
                                    <p:cond delay="0"/>
                                  </p:stCondLst>
                                  <p:childTnLst>
                                    <p:animClr clrSpc="rgb" dir="cw">
                                      <p:cBhvr override="childStyle">
                                        <p:cTn id="27" dur="375" autoRev="1" fill="remove"/>
                                        <p:tgtEl>
                                          <p:spTgt spid="43"/>
                                        </p:tgtEl>
                                        <p:attrNameLst>
                                          <p:attrName>style.color</p:attrName>
                                        </p:attrNameLst>
                                      </p:cBhvr>
                                      <p:to>
                                        <a:srgbClr val="A9D6B9"/>
                                      </p:to>
                                    </p:animClr>
                                    <p:animClr clrSpc="rgb" dir="cw">
                                      <p:cBhvr>
                                        <p:cTn id="28" dur="375" autoRev="1" fill="remove"/>
                                        <p:tgtEl>
                                          <p:spTgt spid="43"/>
                                        </p:tgtEl>
                                        <p:attrNameLst>
                                          <p:attrName>fillcolor</p:attrName>
                                        </p:attrNameLst>
                                      </p:cBhvr>
                                      <p:to>
                                        <a:srgbClr val="A9D6B9"/>
                                      </p:to>
                                    </p:animClr>
                                    <p:set>
                                      <p:cBhvr>
                                        <p:cTn id="29" dur="375" autoRev="1" fill="remove"/>
                                        <p:tgtEl>
                                          <p:spTgt spid="43"/>
                                        </p:tgtEl>
                                        <p:attrNameLst>
                                          <p:attrName>fill.type</p:attrName>
                                        </p:attrNameLst>
                                      </p:cBhvr>
                                      <p:to>
                                        <p:strVal val="solid"/>
                                      </p:to>
                                    </p:set>
                                    <p:set>
                                      <p:cBhvr>
                                        <p:cTn id="30" dur="375" autoRev="1" fill="remove"/>
                                        <p:tgtEl>
                                          <p:spTgt spid="43"/>
                                        </p:tgtEl>
                                        <p:attrNameLst>
                                          <p:attrName>fill.on</p:attrName>
                                        </p:attrNameLst>
                                      </p:cBhvr>
                                      <p:to>
                                        <p:strVal val="true"/>
                                      </p:to>
                                    </p:set>
                                  </p:childTnLst>
                                </p:cTn>
                              </p:par>
                            </p:childTnLst>
                          </p:cTn>
                        </p:par>
                        <p:par>
                          <p:cTn id="31" fill="hold">
                            <p:stCondLst>
                              <p:cond delay="3000"/>
                            </p:stCondLst>
                            <p:childTnLst>
                              <p:par>
                                <p:cTn id="32" presetID="26" presetClass="emph" presetSubtype="0" fill="hold" grpId="0" nodeType="afterEffect">
                                  <p:stCondLst>
                                    <p:cond delay="0"/>
                                  </p:stCondLst>
                                  <p:childTnLst>
                                    <p:animEffect transition="out" filter="fade">
                                      <p:cBhvr>
                                        <p:cTn id="33" dur="1000" tmFilter="0, 0; .2, .5; .8, .5; 1, 0"/>
                                        <p:tgtEl>
                                          <p:spTgt spid="3">
                                            <p:txEl>
                                              <p:pRg st="3" end="3"/>
                                            </p:txEl>
                                          </p:spTgt>
                                        </p:tgtEl>
                                      </p:cBhvr>
                                    </p:animEffect>
                                    <p:animScale>
                                      <p:cBhvr>
                                        <p:cTn id="34" dur="500" autoRev="1" fill="hold"/>
                                        <p:tgtEl>
                                          <p:spTgt spid="3">
                                            <p:txEl>
                                              <p:pRg st="3" end="3"/>
                                            </p:txEl>
                                          </p:spTgt>
                                        </p:tgtEl>
                                      </p:cBhvr>
                                      <p:by x="105000" y="105000"/>
                                    </p:animScale>
                                  </p:childTnLst>
                                </p:cTn>
                              </p:par>
                              <p:par>
                                <p:cTn id="35" presetID="27" presetClass="emph" presetSubtype="0" fill="remove" grpId="0" nodeType="withEffect">
                                  <p:stCondLst>
                                    <p:cond delay="0"/>
                                  </p:stCondLst>
                                  <p:childTnLst>
                                    <p:animClr clrSpc="rgb" dir="cw">
                                      <p:cBhvr override="childStyle">
                                        <p:cTn id="36" dur="375" autoRev="1" fill="remove"/>
                                        <p:tgtEl>
                                          <p:spTgt spid="49"/>
                                        </p:tgtEl>
                                        <p:attrNameLst>
                                          <p:attrName>style.color</p:attrName>
                                        </p:attrNameLst>
                                      </p:cBhvr>
                                      <p:to>
                                        <a:srgbClr val="A9D6B9"/>
                                      </p:to>
                                    </p:animClr>
                                    <p:animClr clrSpc="rgb" dir="cw">
                                      <p:cBhvr>
                                        <p:cTn id="37" dur="375" autoRev="1" fill="remove"/>
                                        <p:tgtEl>
                                          <p:spTgt spid="49"/>
                                        </p:tgtEl>
                                        <p:attrNameLst>
                                          <p:attrName>fillcolor</p:attrName>
                                        </p:attrNameLst>
                                      </p:cBhvr>
                                      <p:to>
                                        <a:srgbClr val="A9D6B9"/>
                                      </p:to>
                                    </p:animClr>
                                    <p:set>
                                      <p:cBhvr>
                                        <p:cTn id="38" dur="375" autoRev="1" fill="remove"/>
                                        <p:tgtEl>
                                          <p:spTgt spid="49"/>
                                        </p:tgtEl>
                                        <p:attrNameLst>
                                          <p:attrName>fill.type</p:attrName>
                                        </p:attrNameLst>
                                      </p:cBhvr>
                                      <p:to>
                                        <p:strVal val="solid"/>
                                      </p:to>
                                    </p:set>
                                    <p:set>
                                      <p:cBhvr>
                                        <p:cTn id="39" dur="375" autoRev="1" fill="remove"/>
                                        <p:tgtEl>
                                          <p:spTgt spid="49"/>
                                        </p:tgtEl>
                                        <p:attrNameLst>
                                          <p:attrName>fill.on</p:attrName>
                                        </p:attrNameLst>
                                      </p:cBhvr>
                                      <p:to>
                                        <p:strVal val="true"/>
                                      </p:to>
                                    </p:set>
                                  </p:childTnLst>
                                </p:cTn>
                              </p:par>
                            </p:childTnLst>
                          </p:cTn>
                        </p:par>
                        <p:par>
                          <p:cTn id="40" fill="hold">
                            <p:stCondLst>
                              <p:cond delay="4000"/>
                            </p:stCondLst>
                            <p:childTnLst>
                              <p:par>
                                <p:cTn id="41" presetID="26" presetClass="emph" presetSubtype="0" fill="hold" grpId="0" nodeType="afterEffect">
                                  <p:stCondLst>
                                    <p:cond delay="0"/>
                                  </p:stCondLst>
                                  <p:childTnLst>
                                    <p:animEffect transition="out" filter="fade">
                                      <p:cBhvr>
                                        <p:cTn id="42" dur="1000" tmFilter="0, 0; .2, .5; .8, .5; 1, 0"/>
                                        <p:tgtEl>
                                          <p:spTgt spid="3">
                                            <p:txEl>
                                              <p:pRg st="4" end="4"/>
                                            </p:txEl>
                                          </p:spTgt>
                                        </p:tgtEl>
                                      </p:cBhvr>
                                    </p:animEffect>
                                    <p:animScale>
                                      <p:cBhvr>
                                        <p:cTn id="43" dur="500" autoRev="1" fill="hold"/>
                                        <p:tgtEl>
                                          <p:spTgt spid="3">
                                            <p:txEl>
                                              <p:pRg st="4" end="4"/>
                                            </p:txEl>
                                          </p:spTgt>
                                        </p:tgtEl>
                                      </p:cBhvr>
                                      <p:by x="105000" y="105000"/>
                                    </p:animScale>
                                  </p:childTnLst>
                                </p:cTn>
                              </p:par>
                              <p:par>
                                <p:cTn id="44" presetID="27" presetClass="emph" presetSubtype="0" fill="remove" grpId="0" nodeType="withEffect">
                                  <p:stCondLst>
                                    <p:cond delay="0"/>
                                  </p:stCondLst>
                                  <p:childTnLst>
                                    <p:animClr clrSpc="rgb" dir="cw">
                                      <p:cBhvr override="childStyle">
                                        <p:cTn id="45" dur="375" autoRev="1" fill="remove"/>
                                        <p:tgtEl>
                                          <p:spTgt spid="48"/>
                                        </p:tgtEl>
                                        <p:attrNameLst>
                                          <p:attrName>style.color</p:attrName>
                                        </p:attrNameLst>
                                      </p:cBhvr>
                                      <p:to>
                                        <a:srgbClr val="A9D6B9"/>
                                      </p:to>
                                    </p:animClr>
                                    <p:animClr clrSpc="rgb" dir="cw">
                                      <p:cBhvr>
                                        <p:cTn id="46" dur="375" autoRev="1" fill="remove"/>
                                        <p:tgtEl>
                                          <p:spTgt spid="48"/>
                                        </p:tgtEl>
                                        <p:attrNameLst>
                                          <p:attrName>fillcolor</p:attrName>
                                        </p:attrNameLst>
                                      </p:cBhvr>
                                      <p:to>
                                        <a:srgbClr val="A9D6B9"/>
                                      </p:to>
                                    </p:animClr>
                                    <p:set>
                                      <p:cBhvr>
                                        <p:cTn id="47" dur="375" autoRev="1" fill="remove"/>
                                        <p:tgtEl>
                                          <p:spTgt spid="48"/>
                                        </p:tgtEl>
                                        <p:attrNameLst>
                                          <p:attrName>fill.type</p:attrName>
                                        </p:attrNameLst>
                                      </p:cBhvr>
                                      <p:to>
                                        <p:strVal val="solid"/>
                                      </p:to>
                                    </p:set>
                                    <p:set>
                                      <p:cBhvr>
                                        <p:cTn id="48" dur="375" autoRev="1" fill="remove"/>
                                        <p:tgtEl>
                                          <p:spTgt spid="48"/>
                                        </p:tgtEl>
                                        <p:attrNameLst>
                                          <p:attrName>fill.on</p:attrName>
                                        </p:attrNameLst>
                                      </p:cBhvr>
                                      <p:to>
                                        <p:strVal val="true"/>
                                      </p:to>
                                    </p:set>
                                  </p:childTnLst>
                                </p:cTn>
                              </p:par>
                            </p:childTnLst>
                          </p:cTn>
                        </p:par>
                        <p:par>
                          <p:cTn id="49" fill="hold">
                            <p:stCondLst>
                              <p:cond delay="5000"/>
                            </p:stCondLst>
                            <p:childTnLst>
                              <p:par>
                                <p:cTn id="50" presetID="26" presetClass="emph" presetSubtype="0" fill="hold" grpId="0" nodeType="afterEffect">
                                  <p:stCondLst>
                                    <p:cond delay="0"/>
                                  </p:stCondLst>
                                  <p:childTnLst>
                                    <p:animEffect transition="out" filter="fade">
                                      <p:cBhvr>
                                        <p:cTn id="51" dur="1000" tmFilter="0, 0; .2, .5; .8, .5; 1, 0"/>
                                        <p:tgtEl>
                                          <p:spTgt spid="3">
                                            <p:txEl>
                                              <p:pRg st="5" end="5"/>
                                            </p:txEl>
                                          </p:spTgt>
                                        </p:tgtEl>
                                      </p:cBhvr>
                                    </p:animEffect>
                                    <p:animScale>
                                      <p:cBhvr>
                                        <p:cTn id="52" dur="500" autoRev="1" fill="hold"/>
                                        <p:tgtEl>
                                          <p:spTgt spid="3">
                                            <p:txEl>
                                              <p:pRg st="5" end="5"/>
                                            </p:txEl>
                                          </p:spTgt>
                                        </p:tgtEl>
                                      </p:cBhvr>
                                      <p:by x="105000" y="105000"/>
                                    </p:animScale>
                                  </p:childTnLst>
                                </p:cTn>
                              </p:par>
                              <p:par>
                                <p:cTn id="53" presetID="27" presetClass="emph" presetSubtype="0" fill="remove" grpId="0" nodeType="withEffect">
                                  <p:stCondLst>
                                    <p:cond delay="0"/>
                                  </p:stCondLst>
                                  <p:childTnLst>
                                    <p:animClr clrSpc="rgb" dir="cw">
                                      <p:cBhvr override="childStyle">
                                        <p:cTn id="54" dur="375" autoRev="1" fill="remove"/>
                                        <p:tgtEl>
                                          <p:spTgt spid="47"/>
                                        </p:tgtEl>
                                        <p:attrNameLst>
                                          <p:attrName>style.color</p:attrName>
                                        </p:attrNameLst>
                                      </p:cBhvr>
                                      <p:to>
                                        <a:srgbClr val="A9D6B9"/>
                                      </p:to>
                                    </p:animClr>
                                    <p:animClr clrSpc="rgb" dir="cw">
                                      <p:cBhvr>
                                        <p:cTn id="55" dur="375" autoRev="1" fill="remove"/>
                                        <p:tgtEl>
                                          <p:spTgt spid="47"/>
                                        </p:tgtEl>
                                        <p:attrNameLst>
                                          <p:attrName>fillcolor</p:attrName>
                                        </p:attrNameLst>
                                      </p:cBhvr>
                                      <p:to>
                                        <a:srgbClr val="A9D6B9"/>
                                      </p:to>
                                    </p:animClr>
                                    <p:set>
                                      <p:cBhvr>
                                        <p:cTn id="56" dur="375" autoRev="1" fill="remove"/>
                                        <p:tgtEl>
                                          <p:spTgt spid="47"/>
                                        </p:tgtEl>
                                        <p:attrNameLst>
                                          <p:attrName>fill.type</p:attrName>
                                        </p:attrNameLst>
                                      </p:cBhvr>
                                      <p:to>
                                        <p:strVal val="solid"/>
                                      </p:to>
                                    </p:set>
                                    <p:set>
                                      <p:cBhvr>
                                        <p:cTn id="57" dur="375" autoRev="1" fill="remove"/>
                                        <p:tgtEl>
                                          <p:spTgt spid="47"/>
                                        </p:tgtEl>
                                        <p:attrNameLst>
                                          <p:attrName>fill.on</p:attrName>
                                        </p:attrNameLst>
                                      </p:cBhvr>
                                      <p:to>
                                        <p:strVal val="true"/>
                                      </p:to>
                                    </p:set>
                                  </p:childTnLst>
                                </p:cTn>
                              </p:par>
                            </p:childTnLst>
                          </p:cTn>
                        </p:par>
                        <p:par>
                          <p:cTn id="58" fill="hold">
                            <p:stCondLst>
                              <p:cond delay="6000"/>
                            </p:stCondLst>
                            <p:childTnLst>
                              <p:par>
                                <p:cTn id="59" presetID="26" presetClass="emph" presetSubtype="0" fill="hold" grpId="0" nodeType="afterEffect">
                                  <p:stCondLst>
                                    <p:cond delay="0"/>
                                  </p:stCondLst>
                                  <p:childTnLst>
                                    <p:animEffect transition="out" filter="fade">
                                      <p:cBhvr>
                                        <p:cTn id="60" dur="1000" tmFilter="0, 0; .2, .5; .8, .5; 1, 0"/>
                                        <p:tgtEl>
                                          <p:spTgt spid="3">
                                            <p:txEl>
                                              <p:pRg st="6" end="6"/>
                                            </p:txEl>
                                          </p:spTgt>
                                        </p:tgtEl>
                                      </p:cBhvr>
                                    </p:animEffect>
                                    <p:animScale>
                                      <p:cBhvr>
                                        <p:cTn id="61" dur="500" autoRev="1" fill="hold"/>
                                        <p:tgtEl>
                                          <p:spTgt spid="3">
                                            <p:txEl>
                                              <p:pRg st="6" end="6"/>
                                            </p:txEl>
                                          </p:spTgt>
                                        </p:tgtEl>
                                      </p:cBhvr>
                                      <p:by x="105000" y="105000"/>
                                    </p:animScale>
                                  </p:childTnLst>
                                </p:cTn>
                              </p:par>
                              <p:par>
                                <p:cTn id="62" presetID="27" presetClass="emph" presetSubtype="0" fill="remove" grpId="0" nodeType="withEffect">
                                  <p:stCondLst>
                                    <p:cond delay="0"/>
                                  </p:stCondLst>
                                  <p:childTnLst>
                                    <p:animClr clrSpc="rgb" dir="cw">
                                      <p:cBhvr override="childStyle">
                                        <p:cTn id="63" dur="375" autoRev="1" fill="remove"/>
                                        <p:tgtEl>
                                          <p:spTgt spid="46"/>
                                        </p:tgtEl>
                                        <p:attrNameLst>
                                          <p:attrName>style.color</p:attrName>
                                        </p:attrNameLst>
                                      </p:cBhvr>
                                      <p:to>
                                        <a:srgbClr val="A9D6B9"/>
                                      </p:to>
                                    </p:animClr>
                                    <p:animClr clrSpc="rgb" dir="cw">
                                      <p:cBhvr>
                                        <p:cTn id="64" dur="375" autoRev="1" fill="remove"/>
                                        <p:tgtEl>
                                          <p:spTgt spid="46"/>
                                        </p:tgtEl>
                                        <p:attrNameLst>
                                          <p:attrName>fillcolor</p:attrName>
                                        </p:attrNameLst>
                                      </p:cBhvr>
                                      <p:to>
                                        <a:srgbClr val="A9D6B9"/>
                                      </p:to>
                                    </p:animClr>
                                    <p:set>
                                      <p:cBhvr>
                                        <p:cTn id="65" dur="375" autoRev="1" fill="remove"/>
                                        <p:tgtEl>
                                          <p:spTgt spid="46"/>
                                        </p:tgtEl>
                                        <p:attrNameLst>
                                          <p:attrName>fill.type</p:attrName>
                                        </p:attrNameLst>
                                      </p:cBhvr>
                                      <p:to>
                                        <p:strVal val="solid"/>
                                      </p:to>
                                    </p:set>
                                    <p:set>
                                      <p:cBhvr>
                                        <p:cTn id="66" dur="375" autoRev="1" fill="remove"/>
                                        <p:tgtEl>
                                          <p:spTgt spid="46"/>
                                        </p:tgtEl>
                                        <p:attrNameLst>
                                          <p:attrName>fill.on</p:attrName>
                                        </p:attrNameLst>
                                      </p:cBhvr>
                                      <p:to>
                                        <p:strVal val="true"/>
                                      </p:to>
                                    </p:set>
                                  </p:childTnLst>
                                </p:cTn>
                              </p:par>
                            </p:childTnLst>
                          </p:cTn>
                        </p:par>
                        <p:par>
                          <p:cTn id="67" fill="hold">
                            <p:stCondLst>
                              <p:cond delay="7000"/>
                            </p:stCondLst>
                            <p:childTnLst>
                              <p:par>
                                <p:cTn id="68" presetID="26" presetClass="emph" presetSubtype="0" fill="hold" grpId="0" nodeType="afterEffect">
                                  <p:stCondLst>
                                    <p:cond delay="0"/>
                                  </p:stCondLst>
                                  <p:childTnLst>
                                    <p:animEffect transition="out" filter="fade">
                                      <p:cBhvr>
                                        <p:cTn id="69" dur="1000" tmFilter="0, 0; .2, .5; .8, .5; 1, 0"/>
                                        <p:tgtEl>
                                          <p:spTgt spid="3">
                                            <p:txEl>
                                              <p:pRg st="7" end="7"/>
                                            </p:txEl>
                                          </p:spTgt>
                                        </p:tgtEl>
                                      </p:cBhvr>
                                    </p:animEffect>
                                    <p:animScale>
                                      <p:cBhvr>
                                        <p:cTn id="70" dur="500" autoRev="1" fill="hold"/>
                                        <p:tgtEl>
                                          <p:spTgt spid="3">
                                            <p:txEl>
                                              <p:pRg st="7" end="7"/>
                                            </p:txEl>
                                          </p:spTgt>
                                        </p:tgtEl>
                                      </p:cBhvr>
                                      <p:by x="105000" y="105000"/>
                                    </p:animScale>
                                  </p:childTnLst>
                                </p:cTn>
                              </p:par>
                              <p:par>
                                <p:cTn id="71" presetID="27" presetClass="emph" presetSubtype="0" fill="remove" grpId="0" nodeType="withEffect">
                                  <p:stCondLst>
                                    <p:cond delay="0"/>
                                  </p:stCondLst>
                                  <p:childTnLst>
                                    <p:animClr clrSpc="rgb" dir="cw">
                                      <p:cBhvr override="childStyle">
                                        <p:cTn id="72" dur="375" autoRev="1" fill="remove"/>
                                        <p:tgtEl>
                                          <p:spTgt spid="45"/>
                                        </p:tgtEl>
                                        <p:attrNameLst>
                                          <p:attrName>style.color</p:attrName>
                                        </p:attrNameLst>
                                      </p:cBhvr>
                                      <p:to>
                                        <a:srgbClr val="A9D6B9"/>
                                      </p:to>
                                    </p:animClr>
                                    <p:animClr clrSpc="rgb" dir="cw">
                                      <p:cBhvr>
                                        <p:cTn id="73" dur="375" autoRev="1" fill="remove"/>
                                        <p:tgtEl>
                                          <p:spTgt spid="45"/>
                                        </p:tgtEl>
                                        <p:attrNameLst>
                                          <p:attrName>fillcolor</p:attrName>
                                        </p:attrNameLst>
                                      </p:cBhvr>
                                      <p:to>
                                        <a:srgbClr val="A9D6B9"/>
                                      </p:to>
                                    </p:animClr>
                                    <p:set>
                                      <p:cBhvr>
                                        <p:cTn id="74" dur="375" autoRev="1" fill="remove"/>
                                        <p:tgtEl>
                                          <p:spTgt spid="45"/>
                                        </p:tgtEl>
                                        <p:attrNameLst>
                                          <p:attrName>fill.type</p:attrName>
                                        </p:attrNameLst>
                                      </p:cBhvr>
                                      <p:to>
                                        <p:strVal val="solid"/>
                                      </p:to>
                                    </p:set>
                                    <p:set>
                                      <p:cBhvr>
                                        <p:cTn id="75" dur="375" autoRev="1" fill="remove"/>
                                        <p:tgtEl>
                                          <p:spTgt spid="45"/>
                                        </p:tgtEl>
                                        <p:attrNameLst>
                                          <p:attrName>fill.on</p:attrName>
                                        </p:attrNameLst>
                                      </p:cBhvr>
                                      <p:to>
                                        <p:strVal val="true"/>
                                      </p:to>
                                    </p:set>
                                  </p:childTnLst>
                                </p:cTn>
                              </p:par>
                            </p:childTnLst>
                          </p:cTn>
                        </p:par>
                        <p:par>
                          <p:cTn id="76" fill="hold">
                            <p:stCondLst>
                              <p:cond delay="8000"/>
                            </p:stCondLst>
                            <p:childTnLst>
                              <p:par>
                                <p:cTn id="77" presetID="26" presetClass="emph" presetSubtype="0" fill="hold" grpId="0" nodeType="afterEffect">
                                  <p:stCondLst>
                                    <p:cond delay="0"/>
                                  </p:stCondLst>
                                  <p:childTnLst>
                                    <p:animEffect transition="out" filter="fade">
                                      <p:cBhvr>
                                        <p:cTn id="78" dur="1000" tmFilter="0, 0; .2, .5; .8, .5; 1, 0"/>
                                        <p:tgtEl>
                                          <p:spTgt spid="3">
                                            <p:txEl>
                                              <p:pRg st="8" end="8"/>
                                            </p:txEl>
                                          </p:spTgt>
                                        </p:tgtEl>
                                      </p:cBhvr>
                                    </p:animEffect>
                                    <p:animScale>
                                      <p:cBhvr>
                                        <p:cTn id="79" dur="500" autoRev="1" fill="hold"/>
                                        <p:tgtEl>
                                          <p:spTgt spid="3">
                                            <p:txEl>
                                              <p:pRg st="8" end="8"/>
                                            </p:txEl>
                                          </p:spTgt>
                                        </p:tgtEl>
                                      </p:cBhvr>
                                      <p:by x="105000" y="105000"/>
                                    </p:animScale>
                                  </p:childTnLst>
                                </p:cTn>
                              </p:par>
                              <p:par>
                                <p:cTn id="80" presetID="27" presetClass="emph" presetSubtype="0" fill="remove" grpId="0" nodeType="withEffect">
                                  <p:stCondLst>
                                    <p:cond delay="0"/>
                                  </p:stCondLst>
                                  <p:childTnLst>
                                    <p:animClr clrSpc="rgb" dir="cw">
                                      <p:cBhvr override="childStyle">
                                        <p:cTn id="81" dur="375" autoRev="1" fill="remove"/>
                                        <p:tgtEl>
                                          <p:spTgt spid="42"/>
                                        </p:tgtEl>
                                        <p:attrNameLst>
                                          <p:attrName>style.color</p:attrName>
                                        </p:attrNameLst>
                                      </p:cBhvr>
                                      <p:to>
                                        <a:srgbClr val="A9D6B9"/>
                                      </p:to>
                                    </p:animClr>
                                    <p:animClr clrSpc="rgb" dir="cw">
                                      <p:cBhvr>
                                        <p:cTn id="82" dur="375" autoRev="1" fill="remove"/>
                                        <p:tgtEl>
                                          <p:spTgt spid="42"/>
                                        </p:tgtEl>
                                        <p:attrNameLst>
                                          <p:attrName>fillcolor</p:attrName>
                                        </p:attrNameLst>
                                      </p:cBhvr>
                                      <p:to>
                                        <a:srgbClr val="A9D6B9"/>
                                      </p:to>
                                    </p:animClr>
                                    <p:set>
                                      <p:cBhvr>
                                        <p:cTn id="83" dur="375" autoRev="1" fill="remove"/>
                                        <p:tgtEl>
                                          <p:spTgt spid="42"/>
                                        </p:tgtEl>
                                        <p:attrNameLst>
                                          <p:attrName>fill.type</p:attrName>
                                        </p:attrNameLst>
                                      </p:cBhvr>
                                      <p:to>
                                        <p:strVal val="solid"/>
                                      </p:to>
                                    </p:set>
                                    <p:set>
                                      <p:cBhvr>
                                        <p:cTn id="84" dur="375" autoRev="1" fill="remove"/>
                                        <p:tgtEl>
                                          <p:spTgt spid="42"/>
                                        </p:tgtEl>
                                        <p:attrNameLst>
                                          <p:attrName>fill.on</p:attrName>
                                        </p:attrNameLst>
                                      </p:cBhvr>
                                      <p:to>
                                        <p:strVal val="true"/>
                                      </p:to>
                                    </p:set>
                                  </p:childTnLst>
                                </p:cTn>
                              </p:par>
                            </p:childTnLst>
                          </p:cTn>
                        </p:par>
                        <p:par>
                          <p:cTn id="85" fill="hold">
                            <p:stCondLst>
                              <p:cond delay="9000"/>
                            </p:stCondLst>
                            <p:childTnLst>
                              <p:par>
                                <p:cTn id="86" presetID="26" presetClass="emph" presetSubtype="0" fill="hold" grpId="0" nodeType="afterEffect">
                                  <p:stCondLst>
                                    <p:cond delay="0"/>
                                  </p:stCondLst>
                                  <p:childTnLst>
                                    <p:animEffect transition="out" filter="fade">
                                      <p:cBhvr>
                                        <p:cTn id="87" dur="1000" tmFilter="0, 0; .2, .5; .8, .5; 1, 0"/>
                                        <p:tgtEl>
                                          <p:spTgt spid="3">
                                            <p:txEl>
                                              <p:pRg st="9" end="9"/>
                                            </p:txEl>
                                          </p:spTgt>
                                        </p:tgtEl>
                                      </p:cBhvr>
                                    </p:animEffect>
                                    <p:animScale>
                                      <p:cBhvr>
                                        <p:cTn id="88" dur="500" autoRev="1" fill="hold"/>
                                        <p:tgtEl>
                                          <p:spTgt spid="3">
                                            <p:txEl>
                                              <p:pRg st="9" end="9"/>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0"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7F8FBC-31C8-5529-9E72-0DFDC2E1F065}"/>
              </a:ext>
            </a:extLst>
          </p:cNvPr>
          <p:cNvSpPr/>
          <p:nvPr/>
        </p:nvSpPr>
        <p:spPr>
          <a:xfrm>
            <a:off x="0" y="0"/>
            <a:ext cx="12192000" cy="6865854"/>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5DFE39-611E-B6FE-199B-DC85833E0059}"/>
              </a:ext>
            </a:extLst>
          </p:cNvPr>
          <p:cNvSpPr>
            <a:spLocks noGrp="1"/>
          </p:cNvSpPr>
          <p:nvPr>
            <p:ph type="title"/>
          </p:nvPr>
        </p:nvSpPr>
        <p:spPr/>
        <p:txBody>
          <a:bodyPr>
            <a:normAutofit/>
          </a:bodyPr>
          <a:lstStyle/>
          <a:p>
            <a:r>
              <a:rPr lang="en-GB" sz="3600" b="1">
                <a:solidFill>
                  <a:schemeClr val="bg1"/>
                </a:solidFill>
              </a:rPr>
              <a:t>Exploring the Evolving Tactics of Cyber Criminals</a:t>
            </a:r>
          </a:p>
        </p:txBody>
      </p:sp>
      <p:sp>
        <p:nvSpPr>
          <p:cNvPr id="6" name="TextBox 5">
            <a:extLst>
              <a:ext uri="{FF2B5EF4-FFF2-40B4-BE49-F238E27FC236}">
                <a16:creationId xmlns:a16="http://schemas.microsoft.com/office/drawing/2014/main" id="{D7F97100-7828-D213-13F7-7525BAD8F51C}"/>
              </a:ext>
            </a:extLst>
          </p:cNvPr>
          <p:cNvSpPr txBox="1"/>
          <p:nvPr/>
        </p:nvSpPr>
        <p:spPr>
          <a:xfrm>
            <a:off x="5095298" y="1799708"/>
            <a:ext cx="4195046" cy="14619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A9D6B9"/>
                </a:solidFill>
                <a:effectLst/>
                <a:uLnTx/>
                <a:uFillTx/>
                <a:latin typeface="Aptos" panose="02110004020202020204"/>
                <a:ea typeface="+mn-ea"/>
                <a:cs typeface="+mn-cs"/>
              </a:rPr>
              <a:t>Emergence of double extortion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srgbClr val="FFFFFF"/>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ptos" panose="02110004020202020204"/>
                <a:ea typeface="+mn-ea"/>
                <a:cs typeface="+mn-cs"/>
              </a:rPr>
              <a:t>Double extortion tactics, where cyber criminals threaten to leak sensitive data in addition to encrypting it, have become increasingly prevalent in ransomware attacks.</a:t>
            </a:r>
          </a:p>
        </p:txBody>
      </p:sp>
      <p:sp>
        <p:nvSpPr>
          <p:cNvPr id="8" name="TextBox 7">
            <a:extLst>
              <a:ext uri="{FF2B5EF4-FFF2-40B4-BE49-F238E27FC236}">
                <a16:creationId xmlns:a16="http://schemas.microsoft.com/office/drawing/2014/main" id="{342237F8-B2B2-9576-35D1-3B8C229422DE}"/>
              </a:ext>
            </a:extLst>
          </p:cNvPr>
          <p:cNvSpPr txBox="1"/>
          <p:nvPr/>
        </p:nvSpPr>
        <p:spPr>
          <a:xfrm>
            <a:off x="5095298" y="3909833"/>
            <a:ext cx="4195046" cy="195438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A9D6B9"/>
                </a:solidFill>
                <a:effectLst/>
                <a:uLnTx/>
                <a:uFillTx/>
                <a:latin typeface="Aptos" panose="02110004020202020204"/>
                <a:ea typeface="+mn-ea"/>
                <a:cs typeface="+mn-cs"/>
              </a:rPr>
              <a:t>Exploitation of global events and vulnerabilities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schemeClr val="bg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bg1"/>
                </a:solidFill>
                <a:effectLst/>
                <a:uLnTx/>
                <a:uFillTx/>
                <a:latin typeface="Aptos" panose="02110004020202020204"/>
                <a:ea typeface="+mn-ea"/>
                <a:cs typeface="+mn-cs"/>
              </a:rPr>
              <a:t>Cyber</a:t>
            </a:r>
            <a:r>
              <a:rPr lang="en-GB" sz="1600">
                <a:solidFill>
                  <a:schemeClr val="bg1"/>
                </a:solidFill>
                <a:latin typeface="Aptos" panose="02110004020202020204"/>
              </a:rPr>
              <a:t> criminals exploit global events and vulnerabilities such as the COVID-19 pandemic and the </a:t>
            </a:r>
            <a:r>
              <a:rPr lang="en-GB" sz="1600" err="1">
                <a:solidFill>
                  <a:schemeClr val="bg1"/>
                </a:solidFill>
                <a:latin typeface="Aptos" panose="02110004020202020204"/>
              </a:rPr>
              <a:t>Crowdstrike</a:t>
            </a:r>
            <a:r>
              <a:rPr lang="en-GB" sz="1600">
                <a:solidFill>
                  <a:schemeClr val="bg1"/>
                </a:solidFill>
                <a:latin typeface="Aptos" panose="02110004020202020204"/>
              </a:rPr>
              <a:t> outage, to launch targeted ransomware campaigns with heightened success rates.</a:t>
            </a:r>
            <a:endParaRPr kumimoji="0" lang="en-GB" sz="1600" b="0" i="0" u="none" strike="noStrike" kern="1200" cap="none" spc="0" normalizeH="0" baseline="0" noProof="0">
              <a:ln>
                <a:noFill/>
              </a:ln>
              <a:solidFill>
                <a:schemeClr val="bg1"/>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6E4777EB-A09C-B2CA-3553-5463352DC390}"/>
              </a:ext>
            </a:extLst>
          </p:cNvPr>
          <p:cNvSpPr txBox="1"/>
          <p:nvPr/>
        </p:nvSpPr>
        <p:spPr>
          <a:xfrm>
            <a:off x="838200" y="1724767"/>
            <a:ext cx="3755065" cy="17081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indent="0">
              <a:buNone/>
            </a:pPr>
            <a:r>
              <a:rPr lang="en-GB" sz="1600" b="1">
                <a:solidFill>
                  <a:srgbClr val="A9D6B9"/>
                </a:solidFill>
              </a:rPr>
              <a:t>Sophistication of ransomware deployment techniques</a:t>
            </a:r>
            <a:endParaRPr lang="en-GB" sz="1600">
              <a:solidFill>
                <a:srgbClr val="A9D6B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schemeClr val="bg1"/>
              </a:solidFill>
              <a:effectLst/>
              <a:uLnTx/>
              <a:uFillTx/>
              <a:latin typeface="Aptos" panose="02110004020202020204"/>
              <a:ea typeface="+mn-ea"/>
              <a:cs typeface="+mn-cs"/>
            </a:endParaRPr>
          </a:p>
          <a:p>
            <a:pPr marL="0" indent="0">
              <a:buNone/>
            </a:pPr>
            <a:r>
              <a:rPr lang="en-GB" sz="1600">
                <a:solidFill>
                  <a:schemeClr val="bg1"/>
                </a:solidFill>
              </a:rPr>
              <a:t>Cyber criminals continually develop advanced tactics for deploying ransomware, leveraging encryption and social engineering to maximise impact.</a:t>
            </a:r>
          </a:p>
        </p:txBody>
      </p:sp>
      <p:sp>
        <p:nvSpPr>
          <p:cNvPr id="5" name="TextBox 4">
            <a:extLst>
              <a:ext uri="{FF2B5EF4-FFF2-40B4-BE49-F238E27FC236}">
                <a16:creationId xmlns:a16="http://schemas.microsoft.com/office/drawing/2014/main" id="{7A83D0BE-CD92-DFFD-B4C0-8C91AB5C07D2}"/>
              </a:ext>
            </a:extLst>
          </p:cNvPr>
          <p:cNvSpPr txBox="1"/>
          <p:nvPr/>
        </p:nvSpPr>
        <p:spPr>
          <a:xfrm>
            <a:off x="822265" y="3909833"/>
            <a:ext cx="3755065" cy="170816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indent="0">
              <a:buNone/>
            </a:pPr>
            <a:r>
              <a:rPr lang="en-GB" sz="1600" b="1">
                <a:solidFill>
                  <a:srgbClr val="A9D6B9"/>
                </a:solidFill>
              </a:rPr>
              <a:t>Adaptation to security measures and law enforcement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schemeClr val="bg1"/>
              </a:solidFill>
              <a:effectLst/>
              <a:uLnTx/>
              <a:uFillTx/>
              <a:latin typeface="Aptos" panose="02110004020202020204"/>
              <a:ea typeface="+mn-ea"/>
              <a:cs typeface="+mn-cs"/>
            </a:endParaRPr>
          </a:p>
          <a:p>
            <a:pPr marL="0" indent="0">
              <a:buNone/>
            </a:pPr>
            <a:r>
              <a:rPr lang="en-GB" sz="1600">
                <a:solidFill>
                  <a:schemeClr val="bg1"/>
                </a:solidFill>
              </a:rPr>
              <a:t>Criminals adapt to defensive measures and law enforcement responses, posing ongoing challenges to cyber-security professionals and authorities.</a:t>
            </a:r>
          </a:p>
        </p:txBody>
      </p:sp>
      <p:pic>
        <p:nvPicPr>
          <p:cNvPr id="13" name="Picture 12" descr="A person wearing a mask and using a computer&#10;&#10;Description automatically generated">
            <a:extLst>
              <a:ext uri="{FF2B5EF4-FFF2-40B4-BE49-F238E27FC236}">
                <a16:creationId xmlns:a16="http://schemas.microsoft.com/office/drawing/2014/main" id="{D9A0412E-E333-1914-C9D3-96A309497C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04" b="98131" l="9585" r="91853">
                        <a14:foregroundMark x1="51757" y1="11449" x2="51757" y2="11449"/>
                        <a14:foregroundMark x1="57827" y1="3037" x2="57827" y2="3037"/>
                        <a14:foregroundMark x1="64537" y1="8411" x2="64537" y2="8411"/>
                        <a14:foregroundMark x1="69329" y1="14720" x2="69329" y2="14720"/>
                        <a14:foregroundMark x1="64058" y1="36682" x2="64058" y2="36682"/>
                        <a14:foregroundMark x1="54952" y1="36449" x2="54952" y2="36449"/>
                        <a14:foregroundMark x1="25399" y1="90421" x2="25399" y2="90421"/>
                        <a14:foregroundMark x1="30192" y1="94159" x2="30192" y2="94159"/>
                        <a14:foregroundMark x1="81629" y1="90421" x2="81629" y2="90421"/>
                        <a14:foregroundMark x1="89457" y1="84346" x2="73642" y2="92056"/>
                        <a14:foregroundMark x1="73642" y1="92056" x2="71725" y2="92056"/>
                        <a14:foregroundMark x1="89936" y1="77570" x2="81150" y2="51168"/>
                        <a14:foregroundMark x1="81150" y1="51168" x2="79233" y2="49766"/>
                        <a14:foregroundMark x1="75399" y1="48832" x2="76997" y2="48832"/>
                        <a14:foregroundMark x1="35463" y1="98832" x2="43930" y2="99065"/>
                        <a14:foregroundMark x1="43930" y1="99065" x2="69010" y2="97664"/>
                        <a14:foregroundMark x1="69010" y1="97664" x2="69808" y2="98131"/>
                        <a14:foregroundMark x1="90895" y1="93925" x2="91853" y2="80841"/>
                        <a14:backgroundMark x1="10064" y1="96963" x2="26837" y2="99299"/>
                        <a14:backgroundMark x1="90135" y1="97295" x2="91853" y2="97196"/>
                        <a14:backgroundMark x1="83706" y1="97664" x2="90073" y2="97298"/>
                        <a14:backgroundMark x1="91853" y1="97196" x2="92332" y2="96495"/>
                      </a14:backgroundRemoval>
                    </a14:imgEffect>
                  </a14:imgLayer>
                </a14:imgProps>
              </a:ext>
              <a:ext uri="{28A0092B-C50C-407E-A947-70E740481C1C}">
                <a14:useLocalDpi xmlns:a14="http://schemas.microsoft.com/office/drawing/2010/main" val="0"/>
              </a:ext>
            </a:extLst>
          </a:blip>
          <a:stretch>
            <a:fillRect/>
          </a:stretch>
        </p:blipFill>
        <p:spPr>
          <a:xfrm>
            <a:off x="7499425" y="3560474"/>
            <a:ext cx="5653049" cy="3865024"/>
          </a:xfrm>
          <a:prstGeom prst="rect">
            <a:avLst/>
          </a:prstGeom>
        </p:spPr>
      </p:pic>
      <p:pic>
        <p:nvPicPr>
          <p:cNvPr id="15" name="Content Placeholder 7">
            <a:extLst>
              <a:ext uri="{FF2B5EF4-FFF2-40B4-BE49-F238E27FC236}">
                <a16:creationId xmlns:a16="http://schemas.microsoft.com/office/drawing/2014/main" id="{F53965E5-F449-4739-CF3B-7625FC9FADF5}"/>
              </a:ext>
            </a:extLst>
          </p:cNvPr>
          <p:cNvPicPr>
            <a:picLocks noGrp="1" noChangeAspect="1"/>
          </p:cNvPicPr>
          <p:nvPr>
            <p:ph idx="1"/>
          </p:nvPr>
        </p:nvPicPr>
        <p:blipFill>
          <a:blip r:embed="rId5"/>
          <a:stretch>
            <a:fillRect/>
          </a:stretch>
        </p:blipFill>
        <p:spPr>
          <a:xfrm>
            <a:off x="-2528955" y="7281305"/>
            <a:ext cx="10457503" cy="4351338"/>
          </a:xfrm>
          <a:prstGeom prst="rect">
            <a:avLst/>
          </a:prstGeom>
        </p:spPr>
      </p:pic>
    </p:spTree>
    <p:extLst>
      <p:ext uri="{BB962C8B-B14F-4D97-AF65-F5344CB8AC3E}">
        <p14:creationId xmlns:p14="http://schemas.microsoft.com/office/powerpoint/2010/main" val="2487172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39FC-6E7B-57C5-47D7-3D177F790A23}"/>
              </a:ext>
            </a:extLst>
          </p:cNvPr>
          <p:cNvSpPr>
            <a:spLocks noGrp="1"/>
          </p:cNvSpPr>
          <p:nvPr>
            <p:ph type="title"/>
          </p:nvPr>
        </p:nvSpPr>
        <p:spPr/>
        <p:txBody>
          <a:bodyPr>
            <a:normAutofit/>
          </a:bodyPr>
          <a:lstStyle/>
          <a:p>
            <a:r>
              <a:rPr lang="en-GB" sz="4000" b="1">
                <a:solidFill>
                  <a:srgbClr val="2A3652"/>
                </a:solidFill>
              </a:rPr>
              <a:t>A Significant Increase in Ransomware Incidents</a:t>
            </a:r>
          </a:p>
        </p:txBody>
      </p:sp>
      <p:pic>
        <p:nvPicPr>
          <p:cNvPr id="8" name="Content Placeholder 7">
            <a:extLst>
              <a:ext uri="{FF2B5EF4-FFF2-40B4-BE49-F238E27FC236}">
                <a16:creationId xmlns:a16="http://schemas.microsoft.com/office/drawing/2014/main" id="{699696F3-D9D7-53C4-F655-FB60DA6F56D2}"/>
              </a:ext>
            </a:extLst>
          </p:cNvPr>
          <p:cNvPicPr>
            <a:picLocks noGrp="1" noChangeAspect="1"/>
          </p:cNvPicPr>
          <p:nvPr>
            <p:ph idx="1"/>
          </p:nvPr>
        </p:nvPicPr>
        <p:blipFill>
          <a:blip r:embed="rId3"/>
          <a:stretch>
            <a:fillRect/>
          </a:stretch>
        </p:blipFill>
        <p:spPr>
          <a:xfrm>
            <a:off x="867248" y="1910685"/>
            <a:ext cx="10457503" cy="4351338"/>
          </a:xfrm>
          <a:prstGeom prst="rect">
            <a:avLst/>
          </a:prstGeom>
        </p:spPr>
      </p:pic>
    </p:spTree>
    <p:extLst>
      <p:ext uri="{BB962C8B-B14F-4D97-AF65-F5344CB8AC3E}">
        <p14:creationId xmlns:p14="http://schemas.microsoft.com/office/powerpoint/2010/main" val="2073018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EA59-169E-73CE-BDE4-6E7D3BA96A4A}"/>
              </a:ext>
            </a:extLst>
          </p:cNvPr>
          <p:cNvSpPr>
            <a:spLocks noGrp="1"/>
          </p:cNvSpPr>
          <p:nvPr>
            <p:ph type="title"/>
          </p:nvPr>
        </p:nvSpPr>
        <p:spPr/>
        <p:txBody>
          <a:bodyPr>
            <a:normAutofit/>
          </a:bodyPr>
          <a:lstStyle/>
          <a:p>
            <a:r>
              <a:rPr lang="en-GB" sz="3600" b="1">
                <a:solidFill>
                  <a:srgbClr val="2A3652"/>
                </a:solidFill>
              </a:rPr>
              <a:t>Global Efforts and Sanctions Against Ransomware</a:t>
            </a:r>
          </a:p>
        </p:txBody>
      </p:sp>
      <p:sp>
        <p:nvSpPr>
          <p:cNvPr id="3" name="Content Placeholder 2">
            <a:extLst>
              <a:ext uri="{FF2B5EF4-FFF2-40B4-BE49-F238E27FC236}">
                <a16:creationId xmlns:a16="http://schemas.microsoft.com/office/drawing/2014/main" id="{7B8EAB8F-A5DD-3EC1-3230-37CDA0C4E2A9}"/>
              </a:ext>
            </a:extLst>
          </p:cNvPr>
          <p:cNvSpPr>
            <a:spLocks noGrp="1"/>
          </p:cNvSpPr>
          <p:nvPr>
            <p:ph idx="1"/>
          </p:nvPr>
        </p:nvSpPr>
        <p:spPr>
          <a:xfrm>
            <a:off x="838200" y="1690688"/>
            <a:ext cx="7572153" cy="4351338"/>
          </a:xfrm>
        </p:spPr>
        <p:txBody>
          <a:bodyPr>
            <a:normAutofit fontScale="92500" lnSpcReduction="10000"/>
          </a:bodyPr>
          <a:lstStyle/>
          <a:p>
            <a:pPr marL="0" indent="0">
              <a:buNone/>
            </a:pPr>
            <a:r>
              <a:rPr lang="en-GB" sz="2000" b="1" dirty="0">
                <a:solidFill>
                  <a:srgbClr val="2A3652"/>
                </a:solidFill>
              </a:rPr>
              <a:t>International Law Enforcement Collaboration</a:t>
            </a:r>
          </a:p>
          <a:p>
            <a:pPr marL="0" indent="0">
              <a:buNone/>
            </a:pPr>
            <a:r>
              <a:rPr lang="en-GB" sz="2000" dirty="0"/>
              <a:t>Global law enforcement agencies collaborate to combat ransomware, sharing intelligence and resources to identify and apprehend cyber criminals involved in ransomware activities</a:t>
            </a:r>
          </a:p>
          <a:p>
            <a:pPr marL="0" indent="0">
              <a:buNone/>
            </a:pPr>
            <a:endParaRPr lang="en-GB" sz="2000" dirty="0"/>
          </a:p>
          <a:p>
            <a:pPr marL="0" indent="0">
              <a:buNone/>
            </a:pPr>
            <a:r>
              <a:rPr lang="en-GB" sz="2000" b="1" dirty="0">
                <a:solidFill>
                  <a:srgbClr val="2A3652"/>
                </a:solidFill>
              </a:rPr>
              <a:t>Economic Sanctions and Diplomatic Measures</a:t>
            </a:r>
          </a:p>
          <a:p>
            <a:pPr marL="0" indent="0">
              <a:buNone/>
            </a:pPr>
            <a:r>
              <a:rPr lang="en-GB" sz="2000" dirty="0"/>
              <a:t>Countries impose economic sanctions and diplomatic measures on nations or entities found to support or harbour ransomware operators, aiming to disrupt their infrastructure and funding sources.</a:t>
            </a:r>
          </a:p>
          <a:p>
            <a:pPr marL="0" indent="0">
              <a:buNone/>
            </a:pPr>
            <a:endParaRPr lang="en-GB" sz="2000" dirty="0"/>
          </a:p>
          <a:p>
            <a:pPr marL="0" indent="0">
              <a:buNone/>
            </a:pPr>
            <a:r>
              <a:rPr lang="en-GB" sz="2000" b="1" dirty="0">
                <a:solidFill>
                  <a:srgbClr val="2A3652"/>
                </a:solidFill>
              </a:rPr>
              <a:t>Public-Private Partnerships and Cyber-Security Initiatives</a:t>
            </a:r>
            <a:endParaRPr lang="en-GB" sz="2000" dirty="0">
              <a:solidFill>
                <a:srgbClr val="2A3652"/>
              </a:solidFill>
            </a:endParaRPr>
          </a:p>
          <a:p>
            <a:pPr marL="0" indent="0">
              <a:buNone/>
            </a:pPr>
            <a:r>
              <a:rPr lang="en-GB" sz="2000" dirty="0"/>
              <a:t>Public and private sector partnerships develop cyber-security initiatives to strengthen defence capabilities, enhance incident response, and mitigate the impact of ransomware attacks.</a:t>
            </a:r>
          </a:p>
        </p:txBody>
      </p:sp>
      <p:pic>
        <p:nvPicPr>
          <p:cNvPr id="4" name="vecteezy_abstract-particles-globe-rotating-over-white-background_2274494">
            <a:hlinkClick r:id="" action="ppaction://media"/>
            <a:extLst>
              <a:ext uri="{FF2B5EF4-FFF2-40B4-BE49-F238E27FC236}">
                <a16:creationId xmlns:a16="http://schemas.microsoft.com/office/drawing/2014/main" id="{8EADDC47-0BCB-DB38-5C59-B23B3F3B161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440" t="26645" r="57240" b="-4072"/>
          <a:stretch/>
        </p:blipFill>
        <p:spPr>
          <a:xfrm>
            <a:off x="9036843" y="2424222"/>
            <a:ext cx="2733398" cy="3370521"/>
          </a:xfrm>
          <a:prstGeom prst="rect">
            <a:avLst/>
          </a:prstGeom>
        </p:spPr>
      </p:pic>
      <p:sp>
        <p:nvSpPr>
          <p:cNvPr id="5" name="Rectangle 4">
            <a:extLst>
              <a:ext uri="{FF2B5EF4-FFF2-40B4-BE49-F238E27FC236}">
                <a16:creationId xmlns:a16="http://schemas.microsoft.com/office/drawing/2014/main" id="{EC45E2B4-AF9C-BD7A-88F8-BF0D81F1B1E2}"/>
              </a:ext>
            </a:extLst>
          </p:cNvPr>
          <p:cNvSpPr>
            <a:spLocks/>
          </p:cNvSpPr>
          <p:nvPr/>
        </p:nvSpPr>
        <p:spPr>
          <a:xfrm>
            <a:off x="0" y="7041531"/>
            <a:ext cx="12192000" cy="6865854"/>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5308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DEA9C1-71EA-BA7F-1F41-6D138A1FEA39}"/>
              </a:ext>
            </a:extLst>
          </p:cNvPr>
          <p:cNvSpPr>
            <a:spLocks/>
          </p:cNvSpPr>
          <p:nvPr/>
        </p:nvSpPr>
        <p:spPr>
          <a:xfrm>
            <a:off x="0" y="-7854"/>
            <a:ext cx="12192000" cy="6865854"/>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4BB1409-904B-73CA-20AA-B84C5F6FC536}"/>
              </a:ext>
            </a:extLst>
          </p:cNvPr>
          <p:cNvSpPr>
            <a:spLocks noGrp="1"/>
          </p:cNvSpPr>
          <p:nvPr>
            <p:ph type="title"/>
          </p:nvPr>
        </p:nvSpPr>
        <p:spPr>
          <a:xfrm>
            <a:off x="838200" y="365125"/>
            <a:ext cx="10515600" cy="1325563"/>
          </a:xfrm>
        </p:spPr>
        <p:txBody>
          <a:bodyPr anchor="ctr">
            <a:normAutofit/>
          </a:bodyPr>
          <a:lstStyle/>
          <a:p>
            <a:r>
              <a:rPr lang="en-GB" b="1">
                <a:solidFill>
                  <a:schemeClr val="bg1"/>
                </a:solidFill>
              </a:rPr>
              <a:t>Sanctions Against Cyber Criminals</a:t>
            </a:r>
          </a:p>
        </p:txBody>
      </p:sp>
      <p:sp>
        <p:nvSpPr>
          <p:cNvPr id="3" name="Rectangle: Rounded Corners 2">
            <a:extLst>
              <a:ext uri="{FF2B5EF4-FFF2-40B4-BE49-F238E27FC236}">
                <a16:creationId xmlns:a16="http://schemas.microsoft.com/office/drawing/2014/main" id="{17961175-24FF-1E29-3D2B-BCF6D5999025}"/>
              </a:ext>
            </a:extLst>
          </p:cNvPr>
          <p:cNvSpPr/>
          <p:nvPr/>
        </p:nvSpPr>
        <p:spPr>
          <a:xfrm>
            <a:off x="999459" y="1871330"/>
            <a:ext cx="3242931" cy="4369982"/>
          </a:xfrm>
          <a:prstGeom prst="roundRect">
            <a:avLst/>
          </a:prstGeom>
          <a:noFill/>
          <a:ln>
            <a:solidFill>
              <a:srgbClr val="A9D6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A89964E-BC12-0FB0-8096-5F47ECE3CC84}"/>
              </a:ext>
            </a:extLst>
          </p:cNvPr>
          <p:cNvSpPr/>
          <p:nvPr/>
        </p:nvSpPr>
        <p:spPr>
          <a:xfrm>
            <a:off x="4474534" y="1871330"/>
            <a:ext cx="3242931" cy="4369982"/>
          </a:xfrm>
          <a:prstGeom prst="roundRect">
            <a:avLst/>
          </a:prstGeom>
          <a:noFill/>
          <a:ln>
            <a:solidFill>
              <a:srgbClr val="A9D6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F8C27E93-33C8-6475-DDA5-2BF6A497E6A2}"/>
              </a:ext>
            </a:extLst>
          </p:cNvPr>
          <p:cNvSpPr/>
          <p:nvPr/>
        </p:nvSpPr>
        <p:spPr>
          <a:xfrm>
            <a:off x="7949609" y="1871330"/>
            <a:ext cx="3242931" cy="4369982"/>
          </a:xfrm>
          <a:prstGeom prst="roundRect">
            <a:avLst/>
          </a:prstGeom>
          <a:noFill/>
          <a:ln>
            <a:solidFill>
              <a:srgbClr val="A9D6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F692D8FD-0433-8520-A7A2-C3EF25533800}"/>
              </a:ext>
            </a:extLst>
          </p:cNvPr>
          <p:cNvSpPr>
            <a:spLocks noGrp="1"/>
          </p:cNvSpPr>
          <p:nvPr>
            <p:ph idx="1"/>
          </p:nvPr>
        </p:nvSpPr>
        <p:spPr>
          <a:xfrm>
            <a:off x="1291410" y="3672072"/>
            <a:ext cx="2659028" cy="2431017"/>
          </a:xfrm>
        </p:spPr>
        <p:txBody>
          <a:bodyPr>
            <a:normAutofit fontScale="92500" lnSpcReduction="10000"/>
          </a:bodyPr>
          <a:lstStyle/>
          <a:p>
            <a:pPr marL="0" indent="0" algn="ctr">
              <a:buNone/>
            </a:pPr>
            <a:r>
              <a:rPr lang="en-GB" sz="2000" b="1">
                <a:solidFill>
                  <a:srgbClr val="A9D6B9"/>
                </a:solidFill>
              </a:rPr>
              <a:t>Legal</a:t>
            </a:r>
            <a:r>
              <a:rPr lang="en-GB" sz="2000" b="1">
                <a:solidFill>
                  <a:schemeClr val="bg1"/>
                </a:solidFill>
              </a:rPr>
              <a:t> </a:t>
            </a:r>
            <a:r>
              <a:rPr lang="en-GB" sz="2000" b="1">
                <a:solidFill>
                  <a:srgbClr val="A9D6B9"/>
                </a:solidFill>
              </a:rPr>
              <a:t>Sanctions</a:t>
            </a:r>
          </a:p>
          <a:p>
            <a:pPr marL="0" indent="0" algn="ctr">
              <a:lnSpc>
                <a:spcPct val="110000"/>
              </a:lnSpc>
              <a:buNone/>
            </a:pPr>
            <a:r>
              <a:rPr lang="en-GB" sz="2000">
                <a:solidFill>
                  <a:schemeClr val="bg1"/>
                </a:solidFill>
              </a:rPr>
              <a:t> </a:t>
            </a:r>
            <a:r>
              <a:rPr lang="en-GB" sz="1800">
                <a:solidFill>
                  <a:schemeClr val="bg1"/>
                </a:solidFill>
              </a:rPr>
              <a:t>Countries impose legal sanctions such as fines, imprisonment and restrictions on cybercriminals involved in ransomware and cyberattacks.</a:t>
            </a:r>
            <a:endParaRPr lang="en-GB" sz="2000">
              <a:solidFill>
                <a:schemeClr val="bg1"/>
              </a:solidFill>
            </a:endParaRPr>
          </a:p>
        </p:txBody>
      </p:sp>
      <p:sp>
        <p:nvSpPr>
          <p:cNvPr id="13" name="Content Placeholder 2">
            <a:extLst>
              <a:ext uri="{FF2B5EF4-FFF2-40B4-BE49-F238E27FC236}">
                <a16:creationId xmlns:a16="http://schemas.microsoft.com/office/drawing/2014/main" id="{ABCA93F7-6270-D797-46F7-634240E527D3}"/>
              </a:ext>
            </a:extLst>
          </p:cNvPr>
          <p:cNvSpPr txBox="1">
            <a:spLocks/>
          </p:cNvSpPr>
          <p:nvPr/>
        </p:nvSpPr>
        <p:spPr>
          <a:xfrm>
            <a:off x="4766485" y="3672071"/>
            <a:ext cx="2659028" cy="24310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b="1">
                <a:solidFill>
                  <a:srgbClr val="A9D6B9"/>
                </a:solidFill>
              </a:rPr>
              <a:t>Economic Penalties</a:t>
            </a:r>
          </a:p>
          <a:p>
            <a:pPr marL="0" indent="0" algn="ctr">
              <a:buFont typeface="Arial" panose="020B0604020202020204" pitchFamily="34" charset="0"/>
              <a:buNone/>
            </a:pPr>
            <a:r>
              <a:rPr lang="en-GB" sz="2000"/>
              <a:t> </a:t>
            </a:r>
            <a:r>
              <a:rPr lang="en-GB" sz="1700">
                <a:solidFill>
                  <a:schemeClr val="bg1"/>
                </a:solidFill>
              </a:rPr>
              <a:t>Governments and international bodies impose economic sanctions on entities, blocking access to financial systems and assets.</a:t>
            </a:r>
          </a:p>
        </p:txBody>
      </p:sp>
      <p:sp>
        <p:nvSpPr>
          <p:cNvPr id="16" name="Content Placeholder 2">
            <a:extLst>
              <a:ext uri="{FF2B5EF4-FFF2-40B4-BE49-F238E27FC236}">
                <a16:creationId xmlns:a16="http://schemas.microsoft.com/office/drawing/2014/main" id="{EA49622B-57DB-F687-F450-8308C0FD6051}"/>
              </a:ext>
            </a:extLst>
          </p:cNvPr>
          <p:cNvSpPr txBox="1">
            <a:spLocks/>
          </p:cNvSpPr>
          <p:nvPr/>
        </p:nvSpPr>
        <p:spPr>
          <a:xfrm>
            <a:off x="8241562" y="3672070"/>
            <a:ext cx="2659028" cy="24310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b="1">
                <a:solidFill>
                  <a:srgbClr val="A9D6B9"/>
                </a:solidFill>
              </a:rPr>
              <a:t>International </a:t>
            </a:r>
            <a:br>
              <a:rPr lang="en-GB" sz="1800" b="1">
                <a:solidFill>
                  <a:srgbClr val="A9D6B9"/>
                </a:solidFill>
              </a:rPr>
            </a:br>
            <a:r>
              <a:rPr lang="en-GB" sz="1800" b="1">
                <a:solidFill>
                  <a:srgbClr val="A9D6B9"/>
                </a:solidFill>
              </a:rPr>
              <a:t>Co-operation</a:t>
            </a:r>
          </a:p>
          <a:p>
            <a:pPr marL="0" indent="0" algn="ctr">
              <a:buFont typeface="Arial" panose="020B0604020202020204" pitchFamily="34" charset="0"/>
              <a:buNone/>
            </a:pPr>
            <a:r>
              <a:rPr lang="en-GB" sz="2000"/>
              <a:t> </a:t>
            </a:r>
            <a:r>
              <a:rPr lang="en-GB" sz="1700">
                <a:solidFill>
                  <a:schemeClr val="bg1"/>
                </a:solidFill>
              </a:rPr>
              <a:t>Global organisations collaborate to impose sanctions on state-sponsored cybercrime groups and criminal networks.</a:t>
            </a:r>
          </a:p>
          <a:p>
            <a:pPr marL="0" indent="0" algn="ctr">
              <a:buFont typeface="Arial" panose="020B0604020202020204" pitchFamily="34" charset="0"/>
              <a:buNone/>
            </a:pPr>
            <a:endParaRPr lang="en-GB" sz="2000"/>
          </a:p>
        </p:txBody>
      </p:sp>
      <p:pic>
        <p:nvPicPr>
          <p:cNvPr id="22" name="Graphic 21" descr="Gavel outline">
            <a:extLst>
              <a:ext uri="{FF2B5EF4-FFF2-40B4-BE49-F238E27FC236}">
                <a16:creationId xmlns:a16="http://schemas.microsoft.com/office/drawing/2014/main" id="{15F09EDB-06BD-BD1F-AB96-2A43B34C28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6642" y="2076509"/>
            <a:ext cx="1348564" cy="1348564"/>
          </a:xfrm>
          <a:prstGeom prst="rect">
            <a:avLst/>
          </a:prstGeom>
        </p:spPr>
      </p:pic>
      <p:pic>
        <p:nvPicPr>
          <p:cNvPr id="26" name="Graphic 25" descr="Coins outline">
            <a:extLst>
              <a:ext uri="{FF2B5EF4-FFF2-40B4-BE49-F238E27FC236}">
                <a16:creationId xmlns:a16="http://schemas.microsoft.com/office/drawing/2014/main" id="{D90DA473-0935-80A3-E1FB-9E7246288D0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21717" y="2110037"/>
            <a:ext cx="1348564" cy="1348564"/>
          </a:xfrm>
          <a:prstGeom prst="rect">
            <a:avLst/>
          </a:prstGeom>
        </p:spPr>
      </p:pic>
      <p:pic>
        <p:nvPicPr>
          <p:cNvPr id="28" name="Graphic 27" descr="Earth globe: Americas with solid fill">
            <a:extLst>
              <a:ext uri="{FF2B5EF4-FFF2-40B4-BE49-F238E27FC236}">
                <a16:creationId xmlns:a16="http://schemas.microsoft.com/office/drawing/2014/main" id="{05B84359-B84E-AE86-FCB6-C9D42599DB6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896794" y="2074741"/>
            <a:ext cx="1348564" cy="1348564"/>
          </a:xfrm>
          <a:prstGeom prst="rect">
            <a:avLst/>
          </a:prstGeom>
        </p:spPr>
      </p:pic>
    </p:spTree>
    <p:extLst>
      <p:ext uri="{BB962C8B-B14F-4D97-AF65-F5344CB8AC3E}">
        <p14:creationId xmlns:p14="http://schemas.microsoft.com/office/powerpoint/2010/main" val="2470663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A6B506DB-6BC8-603C-10EA-CDBCE5A892CB}"/>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50"/>
                    </a14:imgEffect>
                  </a14:imgLayer>
                </a14:imgProps>
              </a:ext>
            </a:extLst>
          </a:blip>
          <a:srcRect t="4732" b="6853"/>
          <a:stretch/>
        </p:blipFill>
        <p:spPr>
          <a:xfrm>
            <a:off x="0" y="1"/>
            <a:ext cx="12182080" cy="6858000"/>
          </a:xfrm>
          <a:prstGeom prst="rect">
            <a:avLst/>
          </a:prstGeom>
          <a:ln>
            <a:solidFill>
              <a:srgbClr val="2A3652"/>
            </a:solidFill>
          </a:ln>
          <a:effectLst/>
        </p:spPr>
      </p:pic>
      <p:sp>
        <p:nvSpPr>
          <p:cNvPr id="4" name="Rectangle 3">
            <a:extLst>
              <a:ext uri="{FF2B5EF4-FFF2-40B4-BE49-F238E27FC236}">
                <a16:creationId xmlns:a16="http://schemas.microsoft.com/office/drawing/2014/main" id="{4ABA438C-3FBC-5563-906D-1AFAF5AE03A6}"/>
              </a:ext>
            </a:extLst>
          </p:cNvPr>
          <p:cNvSpPr/>
          <p:nvPr/>
        </p:nvSpPr>
        <p:spPr>
          <a:xfrm>
            <a:off x="0" y="0"/>
            <a:ext cx="12182080" cy="6857999"/>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AD67B519-33D7-D6B5-B826-74194EABA15A}"/>
              </a:ext>
            </a:extLst>
          </p:cNvPr>
          <p:cNvPicPr>
            <a:picLocks noChangeAspect="1"/>
          </p:cNvPicPr>
          <p:nvPr/>
        </p:nvPicPr>
        <p:blipFill>
          <a:blip r:embed="rId5"/>
          <a:stretch>
            <a:fillRect/>
          </a:stretch>
        </p:blipFill>
        <p:spPr>
          <a:xfrm>
            <a:off x="1230804" y="331215"/>
            <a:ext cx="9730393" cy="6195570"/>
          </a:xfrm>
          <a:prstGeom prst="rect">
            <a:avLst/>
          </a:prstGeom>
          <a:ln>
            <a:solidFill>
              <a:srgbClr val="2A3652"/>
            </a:solidFill>
          </a:ln>
        </p:spPr>
      </p:pic>
    </p:spTree>
    <p:extLst>
      <p:ext uri="{BB962C8B-B14F-4D97-AF65-F5344CB8AC3E}">
        <p14:creationId xmlns:p14="http://schemas.microsoft.com/office/powerpoint/2010/main" val="1042236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0A55E09-9498-522B-503B-9DBB1CBFC523}"/>
              </a:ext>
            </a:extLst>
          </p:cNvPr>
          <p:cNvSpPr>
            <a:spLocks noGrp="1"/>
          </p:cNvSpPr>
          <p:nvPr>
            <p:ph type="title"/>
          </p:nvPr>
        </p:nvSpPr>
        <p:spPr>
          <a:xfrm>
            <a:off x="838199" y="117990"/>
            <a:ext cx="10515600" cy="1036679"/>
          </a:xfrm>
        </p:spPr>
        <p:txBody>
          <a:bodyPr>
            <a:norm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GSC Structure</a:t>
            </a:r>
          </a:p>
        </p:txBody>
      </p:sp>
      <p:pic>
        <p:nvPicPr>
          <p:cNvPr id="3" name="Picture 2" descr="A screenshot of a computer&#10;&#10;Description automatically generated">
            <a:extLst>
              <a:ext uri="{FF2B5EF4-FFF2-40B4-BE49-F238E27FC236}">
                <a16:creationId xmlns:a16="http://schemas.microsoft.com/office/drawing/2014/main" id="{820F4B23-9ED5-B633-C12A-BACF267D1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284" y="1344967"/>
            <a:ext cx="9800948" cy="5513033"/>
          </a:xfrm>
          <a:prstGeom prst="rect">
            <a:avLst/>
          </a:prstGeom>
        </p:spPr>
      </p:pic>
    </p:spTree>
    <p:extLst>
      <p:ext uri="{BB962C8B-B14F-4D97-AF65-F5344CB8AC3E}">
        <p14:creationId xmlns:p14="http://schemas.microsoft.com/office/powerpoint/2010/main" val="2100211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s faces&#10;&#10;Description automatically generated">
            <a:extLst>
              <a:ext uri="{FF2B5EF4-FFF2-40B4-BE49-F238E27FC236}">
                <a16:creationId xmlns:a16="http://schemas.microsoft.com/office/drawing/2014/main" id="{03CC6144-BD54-A6ED-EE14-B9CF5BFC12FC}"/>
              </a:ext>
            </a:extLst>
          </p:cNvPr>
          <p:cNvPicPr>
            <a:picLocks noChangeAspect="1"/>
          </p:cNvPicPr>
          <p:nvPr/>
        </p:nvPicPr>
        <p:blipFill rotWithShape="1">
          <a:blip r:embed="rId3">
            <a:extLst>
              <a:ext uri="{28A0092B-C50C-407E-A947-70E740481C1C}">
                <a14:useLocalDpi xmlns:a14="http://schemas.microsoft.com/office/drawing/2010/main" val="0"/>
              </a:ext>
            </a:extLst>
          </a:blip>
          <a:srcRect l="1301" r="1506"/>
          <a:stretch/>
        </p:blipFill>
        <p:spPr>
          <a:xfrm>
            <a:off x="0" y="-1"/>
            <a:ext cx="12192000" cy="6899185"/>
          </a:xfrm>
          <a:prstGeom prst="rect">
            <a:avLst/>
          </a:prstGeom>
        </p:spPr>
      </p:pic>
    </p:spTree>
    <p:extLst>
      <p:ext uri="{BB962C8B-B14F-4D97-AF65-F5344CB8AC3E}">
        <p14:creationId xmlns:p14="http://schemas.microsoft.com/office/powerpoint/2010/main" val="922351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AF97-13B2-6E37-607D-6FBCEA6E07E7}"/>
              </a:ext>
            </a:extLst>
          </p:cNvPr>
          <p:cNvSpPr>
            <a:spLocks noGrp="1"/>
          </p:cNvSpPr>
          <p:nvPr>
            <p:ph type="title"/>
          </p:nvPr>
        </p:nvSpPr>
        <p:spPr/>
        <p:txBody>
          <a:bodyPr/>
          <a:lstStyle/>
          <a:p>
            <a:r>
              <a:rPr lang="en-GB" b="1" dirty="0">
                <a:solidFill>
                  <a:srgbClr val="2A3652"/>
                </a:solidFill>
              </a:rPr>
              <a:t>Legal Implications of Paying a Ransom</a:t>
            </a:r>
          </a:p>
        </p:txBody>
      </p:sp>
      <p:sp>
        <p:nvSpPr>
          <p:cNvPr id="4" name="Rectangle 1">
            <a:extLst>
              <a:ext uri="{FF2B5EF4-FFF2-40B4-BE49-F238E27FC236}">
                <a16:creationId xmlns:a16="http://schemas.microsoft.com/office/drawing/2014/main" id="{A25E1189-FF7B-4332-D105-19BC4F8E79A0}"/>
              </a:ext>
            </a:extLst>
          </p:cNvPr>
          <p:cNvSpPr>
            <a:spLocks noGrp="1" noChangeArrowheads="1"/>
          </p:cNvSpPr>
          <p:nvPr>
            <p:ph idx="1"/>
          </p:nvPr>
        </p:nvSpPr>
        <p:spPr bwMode="auto">
          <a:xfrm>
            <a:off x="838200" y="1690688"/>
            <a:ext cx="1081508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rPr>
              <a:t>Paying a ransom to a designated person (DP) who is under international sanctions can have serious legal implications.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GB" altLang="en-US" sz="1800" b="1" i="0" u="none" strike="noStrike" cap="none" normalizeH="0" baseline="0" dirty="0">
                <a:ln>
                  <a:noFill/>
                </a:ln>
                <a:solidFill>
                  <a:srgbClr val="2A3652"/>
                </a:solidFill>
                <a:effectLst/>
              </a:rPr>
              <a:t>Criminal Offence</a:t>
            </a:r>
            <a:r>
              <a:rPr kumimoji="0" lang="en-GB" altLang="en-US" sz="1800" b="0" i="0" u="none" strike="noStrike" cap="none" normalizeH="0" baseline="0" dirty="0">
                <a:ln>
                  <a:noFill/>
                </a:ln>
                <a:solidFill>
                  <a:srgbClr val="2A3652"/>
                </a:solidFill>
                <a:effectLst/>
              </a:rPr>
              <a:t>: </a:t>
            </a:r>
            <a:r>
              <a:rPr kumimoji="0" lang="en-GB" altLang="en-US" sz="1800" b="0" i="0" u="none" strike="noStrike" cap="none" normalizeH="0" baseline="0" dirty="0">
                <a:ln>
                  <a:noFill/>
                </a:ln>
                <a:solidFill>
                  <a:schemeClr val="tx1"/>
                </a:solidFill>
                <a:effectLst/>
              </a:rPr>
              <a:t>Making payments to individuals or entities under sanctions is generally prohibited and can be considered a criminal offence.</a:t>
            </a:r>
          </a:p>
          <a:p>
            <a:pPr marL="0" marR="0" lvl="0" indent="0" algn="l" defTabSz="914400" rtl="0" eaLnBrk="0" fontAlgn="base" latinLnBrk="0" hangingPunct="0">
              <a:lnSpc>
                <a:spcPct val="100000"/>
              </a:lnSpc>
              <a:spcBef>
                <a:spcPct val="0"/>
              </a:spcBef>
              <a:spcAft>
                <a:spcPct val="0"/>
              </a:spcAft>
              <a:buClrTx/>
              <a:buSzTx/>
              <a:buNone/>
              <a:tabLst/>
            </a:pPr>
            <a:r>
              <a:rPr kumimoji="0" lang="en-GB" altLang="en-US" sz="18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GB" altLang="en-US" sz="1800" b="1" i="0" u="none" strike="noStrike" cap="none" normalizeH="0" baseline="0" dirty="0">
                <a:ln>
                  <a:noFill/>
                </a:ln>
                <a:solidFill>
                  <a:srgbClr val="2A3652"/>
                </a:solidFill>
                <a:effectLst/>
              </a:rPr>
              <a:t>Civil and Criminal Penalties</a:t>
            </a:r>
            <a:r>
              <a:rPr kumimoji="0" lang="en-GB" altLang="en-US" sz="1800" b="0" i="0" u="none" strike="noStrike" cap="none" normalizeH="0" baseline="0" dirty="0">
                <a:ln>
                  <a:noFill/>
                </a:ln>
                <a:solidFill>
                  <a:srgbClr val="2A3652"/>
                </a:solidFill>
                <a:effectLst/>
              </a:rPr>
              <a:t>: </a:t>
            </a:r>
            <a:r>
              <a:rPr kumimoji="0" lang="en-GB" altLang="en-US" sz="1800" b="0" i="0" u="none" strike="noStrike" cap="none" normalizeH="0" baseline="0" dirty="0">
                <a:ln>
                  <a:noFill/>
                </a:ln>
                <a:solidFill>
                  <a:schemeClr val="tx1"/>
                </a:solidFill>
                <a:effectLst/>
              </a:rPr>
              <a:t>Violating financial sanctions can result in severe penalties, including hefty fines and imprisonment.</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endParaRPr kumimoji="0" lang="en-GB" altLang="en-US" sz="1800" b="0" i="0" u="none" strike="noStrike" cap="none" normalizeH="0" baseline="0" dirty="0">
              <a:ln>
                <a:noFill/>
              </a:ln>
              <a:solidFill>
                <a:srgbClr val="2A3652"/>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GB" altLang="en-US" sz="1800" b="1" i="0" u="none" strike="noStrike" cap="none" normalizeH="0" baseline="0" dirty="0">
                <a:ln>
                  <a:noFill/>
                </a:ln>
                <a:solidFill>
                  <a:srgbClr val="2A3652"/>
                </a:solidFill>
                <a:effectLst/>
              </a:rPr>
              <a:t>Regulatory Scrutiny</a:t>
            </a:r>
            <a:r>
              <a:rPr kumimoji="0" lang="en-GB" altLang="en-US" sz="1800" b="0" i="0" u="none" strike="noStrike" cap="none" normalizeH="0" baseline="0" dirty="0">
                <a:ln>
                  <a:noFill/>
                </a:ln>
                <a:solidFill>
                  <a:srgbClr val="2A3652"/>
                </a:solidFill>
                <a:effectLst/>
              </a:rPr>
              <a:t>: </a:t>
            </a:r>
            <a:r>
              <a:rPr kumimoji="0" lang="en-GB" altLang="en-US" sz="1800" b="0" i="0" u="none" strike="noStrike" cap="none" normalizeH="0" baseline="0" dirty="0">
                <a:ln>
                  <a:noFill/>
                </a:ln>
                <a:solidFill>
                  <a:schemeClr val="tx1"/>
                </a:solidFill>
                <a:effectLst/>
              </a:rPr>
              <a:t>Organisations that make such payments may come under intense scrutiny from regulatory bodies.</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endParaRPr kumimoji="0" lang="en-GB"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GB" altLang="en-US" sz="1800" b="1" i="0" u="none" strike="noStrike" cap="none" normalizeH="0" baseline="0" dirty="0">
                <a:ln>
                  <a:noFill/>
                </a:ln>
                <a:solidFill>
                  <a:srgbClr val="2A3652"/>
                </a:solidFill>
                <a:effectLst/>
              </a:rPr>
              <a:t>Reputational Damage</a:t>
            </a:r>
            <a:r>
              <a:rPr kumimoji="0" lang="en-GB" altLang="en-US" sz="1800" b="0" i="0" u="none" strike="noStrike" cap="none" normalizeH="0" baseline="0" dirty="0">
                <a:ln>
                  <a:noFill/>
                </a:ln>
                <a:solidFill>
                  <a:srgbClr val="2A3652"/>
                </a:solidFill>
                <a:effectLst/>
              </a:rPr>
              <a:t>: </a:t>
            </a:r>
            <a:r>
              <a:rPr kumimoji="0" lang="en-GB" altLang="en-US" sz="1800" b="0" i="0" u="none" strike="noStrike" cap="none" normalizeH="0" baseline="0" dirty="0">
                <a:ln>
                  <a:noFill/>
                </a:ln>
                <a:solidFill>
                  <a:schemeClr val="tx1"/>
                </a:solidFill>
                <a:effectLst/>
              </a:rPr>
              <a:t>Beyond legal consequences, paying a ransom to a sanctioned entity can severely damage an organisation’s reputation, leading to a loss of customer trust and potential business losses.</a:t>
            </a:r>
            <a:endParaRPr kumimoji="0" lang="en-US" altLang="en-US"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160539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AF97-13B2-6E37-607D-6FBCEA6E07E7}"/>
              </a:ext>
            </a:extLst>
          </p:cNvPr>
          <p:cNvSpPr>
            <a:spLocks noGrp="1"/>
          </p:cNvSpPr>
          <p:nvPr>
            <p:ph type="title"/>
          </p:nvPr>
        </p:nvSpPr>
        <p:spPr/>
        <p:txBody>
          <a:bodyPr/>
          <a:lstStyle/>
          <a:p>
            <a:r>
              <a:rPr lang="en-GB" b="1" dirty="0">
                <a:solidFill>
                  <a:srgbClr val="2A3652"/>
                </a:solidFill>
              </a:rPr>
              <a:t>Legal Implications of Paying a Ransom (2)</a:t>
            </a:r>
          </a:p>
        </p:txBody>
      </p:sp>
      <p:sp>
        <p:nvSpPr>
          <p:cNvPr id="4" name="Rectangle 1">
            <a:extLst>
              <a:ext uri="{FF2B5EF4-FFF2-40B4-BE49-F238E27FC236}">
                <a16:creationId xmlns:a16="http://schemas.microsoft.com/office/drawing/2014/main" id="{A25E1189-FF7B-4332-D105-19BC4F8E79A0}"/>
              </a:ext>
            </a:extLst>
          </p:cNvPr>
          <p:cNvSpPr>
            <a:spLocks noGrp="1" noChangeArrowheads="1"/>
          </p:cNvSpPr>
          <p:nvPr>
            <p:ph idx="1"/>
          </p:nvPr>
        </p:nvSpPr>
        <p:spPr bwMode="auto">
          <a:xfrm>
            <a:off x="838200" y="1690688"/>
            <a:ext cx="105156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GB" altLang="en-US" b="1" i="0" u="none" strike="noStrike" cap="none" normalizeH="0" baseline="0">
                <a:ln>
                  <a:noFill/>
                </a:ln>
                <a:solidFill>
                  <a:srgbClr val="2A3652"/>
                </a:solidFill>
                <a:effectLst/>
              </a:rPr>
              <a:t>Mitigating Factors</a:t>
            </a:r>
            <a:r>
              <a:rPr kumimoji="0" lang="en-GB" altLang="en-US" b="0" i="0" u="none" strike="noStrike" cap="none" normalizeH="0" baseline="0">
                <a:ln>
                  <a:noFill/>
                </a:ln>
                <a:solidFill>
                  <a:srgbClr val="2A3652"/>
                </a:solidFill>
                <a:effectLst/>
              </a:rPr>
              <a:t>: </a:t>
            </a:r>
            <a:r>
              <a:rPr kumimoji="0" lang="en-GB" altLang="en-US" b="0" i="0" u="none" strike="noStrike" cap="none" normalizeH="0" baseline="0">
                <a:ln>
                  <a:noFill/>
                </a:ln>
                <a:solidFill>
                  <a:schemeClr val="tx1"/>
                </a:solidFill>
                <a:effectLst/>
              </a:rPr>
              <a:t>Regulatory bodies may consider mitigating factors, such as whether the organisation took steps to avoid the payment or reported the incident promptly.</a:t>
            </a:r>
          </a:p>
          <a:p>
            <a:pPr marL="0" marR="0" lvl="0" indent="0" algn="l" defTabSz="914400" rtl="0" eaLnBrk="0" fontAlgn="base" latinLnBrk="0" hangingPunct="0">
              <a:lnSpc>
                <a:spcPct val="100000"/>
              </a:lnSpc>
              <a:spcBef>
                <a:spcPct val="0"/>
              </a:spcBef>
              <a:spcAft>
                <a:spcPct val="0"/>
              </a:spcAft>
              <a:buClrTx/>
              <a:buSzTx/>
              <a:buNone/>
              <a:tabLst/>
            </a:pPr>
            <a:endParaRPr lang="en-GB" altLang="en-US"/>
          </a:p>
          <a:p>
            <a:pPr marL="0" marR="0" lvl="0" indent="0" algn="l" defTabSz="914400" rtl="0" eaLnBrk="0" fontAlgn="base" latinLnBrk="0" hangingPunct="0">
              <a:lnSpc>
                <a:spcPct val="100000"/>
              </a:lnSpc>
              <a:spcBef>
                <a:spcPct val="0"/>
              </a:spcBef>
              <a:spcAft>
                <a:spcPct val="0"/>
              </a:spcAft>
              <a:buClrTx/>
              <a:buSzTx/>
              <a:buNone/>
              <a:tabLst/>
            </a:pPr>
            <a:r>
              <a:rPr kumimoji="0" lang="en-GB" altLang="en-US" b="0" i="0" u="none" strike="noStrike" cap="none" normalizeH="0" baseline="0">
                <a:ln>
                  <a:noFill/>
                </a:ln>
                <a:solidFill>
                  <a:schemeClr val="tx1"/>
                </a:solidFill>
                <a:effectLst/>
              </a:rPr>
              <a:t>However, these factors do not guarantee leniency.</a:t>
            </a:r>
          </a:p>
          <a:p>
            <a:pPr marL="0" marR="0" lvl="0" indent="0" algn="l" defTabSz="914400" rtl="0" eaLnBrk="0" fontAlgn="base" latinLnBrk="0" hangingPunct="0">
              <a:lnSpc>
                <a:spcPct val="100000"/>
              </a:lnSpc>
              <a:spcBef>
                <a:spcPct val="0"/>
              </a:spcBef>
              <a:spcAft>
                <a:spcPct val="0"/>
              </a:spcAft>
              <a:buClrTx/>
              <a:buSzTx/>
              <a:buNone/>
              <a:tabLst/>
            </a:pPr>
            <a:endParaRPr kumimoji="0" lang="en-GB" altLang="en-US"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a:ln>
                  <a:noFill/>
                </a:ln>
                <a:solidFill>
                  <a:schemeClr val="tx1"/>
                </a:solidFill>
                <a:effectLst/>
              </a:rPr>
              <a:t>It’s crucial for organisations to consult legal experts and follow regulatory guidelines when dealing with ransomware attacks to avoid breaching international sanctions.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endParaRPr>
          </a:p>
        </p:txBody>
      </p:sp>
      <p:sp>
        <p:nvSpPr>
          <p:cNvPr id="3" name="Rectangle 2">
            <a:extLst>
              <a:ext uri="{FF2B5EF4-FFF2-40B4-BE49-F238E27FC236}">
                <a16:creationId xmlns:a16="http://schemas.microsoft.com/office/drawing/2014/main" id="{90E7CCEA-26D1-B3B8-76C3-F7E46471AD06}"/>
              </a:ext>
            </a:extLst>
          </p:cNvPr>
          <p:cNvSpPr/>
          <p:nvPr/>
        </p:nvSpPr>
        <p:spPr>
          <a:xfrm>
            <a:off x="0" y="7073571"/>
            <a:ext cx="12192000" cy="6865854"/>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F9C2C6E-93D9-C8B8-16AE-EF536707177E}"/>
              </a:ext>
            </a:extLst>
          </p:cNvPr>
          <p:cNvSpPr/>
          <p:nvPr/>
        </p:nvSpPr>
        <p:spPr>
          <a:xfrm>
            <a:off x="999459" y="8952755"/>
            <a:ext cx="3242931" cy="3370521"/>
          </a:xfrm>
          <a:prstGeom prst="roundRect">
            <a:avLst/>
          </a:prstGeom>
          <a:noFill/>
          <a:ln>
            <a:solidFill>
              <a:srgbClr val="A9D6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BB43669A-2085-E740-DB92-25C89EEEFCFC}"/>
              </a:ext>
            </a:extLst>
          </p:cNvPr>
          <p:cNvSpPr/>
          <p:nvPr/>
        </p:nvSpPr>
        <p:spPr>
          <a:xfrm>
            <a:off x="4474534" y="8952755"/>
            <a:ext cx="3242931" cy="3370521"/>
          </a:xfrm>
          <a:prstGeom prst="roundRect">
            <a:avLst/>
          </a:prstGeom>
          <a:noFill/>
          <a:ln>
            <a:solidFill>
              <a:srgbClr val="A9D6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A38DF94B-D0C3-01F1-E2C5-574EBDD105D3}"/>
              </a:ext>
            </a:extLst>
          </p:cNvPr>
          <p:cNvSpPr/>
          <p:nvPr/>
        </p:nvSpPr>
        <p:spPr>
          <a:xfrm>
            <a:off x="7949609" y="8952755"/>
            <a:ext cx="3242931" cy="3370521"/>
          </a:xfrm>
          <a:prstGeom prst="roundRect">
            <a:avLst/>
          </a:prstGeom>
          <a:noFill/>
          <a:ln>
            <a:solidFill>
              <a:srgbClr val="A9D6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01322A84-D072-5C1D-3B01-61856727FAB1}"/>
              </a:ext>
            </a:extLst>
          </p:cNvPr>
          <p:cNvSpPr txBox="1">
            <a:spLocks/>
          </p:cNvSpPr>
          <p:nvPr/>
        </p:nvSpPr>
        <p:spPr>
          <a:xfrm>
            <a:off x="1291410" y="10753497"/>
            <a:ext cx="2659028" cy="1569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b="1">
                <a:solidFill>
                  <a:srgbClr val="A9D6B9"/>
                </a:solidFill>
              </a:rPr>
              <a:t>Cybersecurity Measures</a:t>
            </a:r>
          </a:p>
          <a:p>
            <a:pPr marL="0" indent="0" algn="ctr">
              <a:buFont typeface="Arial" panose="020B0604020202020204" pitchFamily="34" charset="0"/>
              <a:buNone/>
            </a:pPr>
            <a:r>
              <a:rPr lang="en-GB" sz="1800">
                <a:solidFill>
                  <a:schemeClr val="bg1"/>
                </a:solidFill>
              </a:rPr>
              <a:t>Regular updates, backups, and employee training.</a:t>
            </a:r>
          </a:p>
        </p:txBody>
      </p:sp>
      <p:sp>
        <p:nvSpPr>
          <p:cNvPr id="9" name="Content Placeholder 2">
            <a:extLst>
              <a:ext uri="{FF2B5EF4-FFF2-40B4-BE49-F238E27FC236}">
                <a16:creationId xmlns:a16="http://schemas.microsoft.com/office/drawing/2014/main" id="{CB0A4118-70A4-6AF2-062B-E8270FF332EF}"/>
              </a:ext>
            </a:extLst>
          </p:cNvPr>
          <p:cNvSpPr txBox="1">
            <a:spLocks/>
          </p:cNvSpPr>
          <p:nvPr/>
        </p:nvSpPr>
        <p:spPr>
          <a:xfrm>
            <a:off x="4766485" y="10753497"/>
            <a:ext cx="2659028" cy="1569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b="1">
                <a:solidFill>
                  <a:srgbClr val="A9D6B9"/>
                </a:solidFill>
              </a:rPr>
              <a:t>Incident Response Plan</a:t>
            </a:r>
          </a:p>
          <a:p>
            <a:pPr marL="0" indent="0">
              <a:buNone/>
            </a:pPr>
            <a:r>
              <a:rPr lang="en-GB" sz="1800">
                <a:solidFill>
                  <a:schemeClr val="bg1"/>
                </a:solidFill>
              </a:rPr>
              <a:t>Steps to take in the event of a ransomware attack.</a:t>
            </a:r>
          </a:p>
        </p:txBody>
      </p:sp>
      <p:sp>
        <p:nvSpPr>
          <p:cNvPr id="10" name="Content Placeholder 2">
            <a:extLst>
              <a:ext uri="{FF2B5EF4-FFF2-40B4-BE49-F238E27FC236}">
                <a16:creationId xmlns:a16="http://schemas.microsoft.com/office/drawing/2014/main" id="{C2236C35-23A3-136B-4426-7CD5458C2D24}"/>
              </a:ext>
            </a:extLst>
          </p:cNvPr>
          <p:cNvSpPr txBox="1">
            <a:spLocks/>
          </p:cNvSpPr>
          <p:nvPr/>
        </p:nvSpPr>
        <p:spPr>
          <a:xfrm>
            <a:off x="8125487" y="10746704"/>
            <a:ext cx="2891174" cy="157657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200" b="1">
                <a:solidFill>
                  <a:srgbClr val="A9D6B9"/>
                </a:solidFill>
              </a:rPr>
              <a:t>Legal </a:t>
            </a:r>
            <a:br>
              <a:rPr lang="en-GB" sz="2200" b="1">
                <a:solidFill>
                  <a:srgbClr val="A9D6B9"/>
                </a:solidFill>
              </a:rPr>
            </a:br>
            <a:r>
              <a:rPr lang="en-GB" sz="2200" b="1">
                <a:solidFill>
                  <a:srgbClr val="A9D6B9"/>
                </a:solidFill>
              </a:rPr>
              <a:t>Consultation</a:t>
            </a:r>
          </a:p>
          <a:p>
            <a:pPr marL="0" indent="0" algn="ctr">
              <a:buFont typeface="Arial" panose="020B0604020202020204" pitchFamily="34" charset="0"/>
              <a:buNone/>
            </a:pPr>
            <a:r>
              <a:rPr lang="en-GB" sz="1900">
                <a:solidFill>
                  <a:schemeClr val="bg1"/>
                </a:solidFill>
              </a:rPr>
              <a:t>Importance of consulting legal experts before making ransom payments</a:t>
            </a:r>
            <a:r>
              <a:rPr lang="en-GB" sz="1900"/>
              <a:t>.</a:t>
            </a:r>
          </a:p>
        </p:txBody>
      </p:sp>
      <p:pic>
        <p:nvPicPr>
          <p:cNvPr id="11" name="Graphic 10" descr="Cloud Computing outline">
            <a:extLst>
              <a:ext uri="{FF2B5EF4-FFF2-40B4-BE49-F238E27FC236}">
                <a16:creationId xmlns:a16="http://schemas.microsoft.com/office/drawing/2014/main" id="{DBD60F2F-80A5-FC7F-78E2-2A06BB307C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46642" y="9157934"/>
            <a:ext cx="1348564" cy="1348564"/>
          </a:xfrm>
          <a:prstGeom prst="rect">
            <a:avLst/>
          </a:prstGeom>
        </p:spPr>
      </p:pic>
      <p:pic>
        <p:nvPicPr>
          <p:cNvPr id="12" name="Graphic 11" descr="List outline">
            <a:extLst>
              <a:ext uri="{FF2B5EF4-FFF2-40B4-BE49-F238E27FC236}">
                <a16:creationId xmlns:a16="http://schemas.microsoft.com/office/drawing/2014/main" id="{7F257FD9-CA41-41D6-6EAF-3A633E05E4E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21717" y="9191462"/>
            <a:ext cx="1348564" cy="1348564"/>
          </a:xfrm>
          <a:prstGeom prst="rect">
            <a:avLst/>
          </a:prstGeom>
        </p:spPr>
      </p:pic>
      <p:pic>
        <p:nvPicPr>
          <p:cNvPr id="13" name="Graphic 12" descr="Boardroom outline">
            <a:extLst>
              <a:ext uri="{FF2B5EF4-FFF2-40B4-BE49-F238E27FC236}">
                <a16:creationId xmlns:a16="http://schemas.microsoft.com/office/drawing/2014/main" id="{7EEC7BD5-DBEA-FC39-523C-F749B36A7BC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781606" y="9157934"/>
            <a:ext cx="1580710" cy="1580710"/>
          </a:xfrm>
          <a:prstGeom prst="rect">
            <a:avLst/>
          </a:prstGeom>
        </p:spPr>
      </p:pic>
    </p:spTree>
    <p:extLst>
      <p:ext uri="{BB962C8B-B14F-4D97-AF65-F5344CB8AC3E}">
        <p14:creationId xmlns:p14="http://schemas.microsoft.com/office/powerpoint/2010/main" val="465625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DEA9C1-71EA-BA7F-1F41-6D138A1FEA39}"/>
              </a:ext>
            </a:extLst>
          </p:cNvPr>
          <p:cNvSpPr>
            <a:spLocks noGrp="1" noRot="1" noMove="1" noResize="1" noEditPoints="1" noAdjustHandles="1" noChangeArrowheads="1" noChangeShapeType="1"/>
          </p:cNvSpPr>
          <p:nvPr/>
        </p:nvSpPr>
        <p:spPr>
          <a:xfrm>
            <a:off x="0" y="-7854"/>
            <a:ext cx="12192000" cy="6865854"/>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4BB1409-904B-73CA-20AA-B84C5F6FC536}"/>
              </a:ext>
            </a:extLst>
          </p:cNvPr>
          <p:cNvSpPr>
            <a:spLocks noGrp="1"/>
          </p:cNvSpPr>
          <p:nvPr>
            <p:ph type="title"/>
          </p:nvPr>
        </p:nvSpPr>
        <p:spPr>
          <a:xfrm>
            <a:off x="838200" y="365125"/>
            <a:ext cx="10515600" cy="1325563"/>
          </a:xfrm>
        </p:spPr>
        <p:txBody>
          <a:bodyPr anchor="ctr">
            <a:normAutofit/>
          </a:bodyPr>
          <a:lstStyle/>
          <a:p>
            <a:r>
              <a:rPr lang="en-GB" b="1">
                <a:solidFill>
                  <a:schemeClr val="bg1"/>
                </a:solidFill>
              </a:rPr>
              <a:t>Mitigation Strategies</a:t>
            </a:r>
          </a:p>
        </p:txBody>
      </p:sp>
      <p:sp>
        <p:nvSpPr>
          <p:cNvPr id="3" name="Rectangle: Rounded Corners 2">
            <a:extLst>
              <a:ext uri="{FF2B5EF4-FFF2-40B4-BE49-F238E27FC236}">
                <a16:creationId xmlns:a16="http://schemas.microsoft.com/office/drawing/2014/main" id="{17961175-24FF-1E29-3D2B-BCF6D5999025}"/>
              </a:ext>
            </a:extLst>
          </p:cNvPr>
          <p:cNvSpPr/>
          <p:nvPr/>
        </p:nvSpPr>
        <p:spPr>
          <a:xfrm>
            <a:off x="999459" y="1871330"/>
            <a:ext cx="3242931" cy="3370521"/>
          </a:xfrm>
          <a:prstGeom prst="roundRect">
            <a:avLst/>
          </a:prstGeom>
          <a:noFill/>
          <a:ln>
            <a:solidFill>
              <a:srgbClr val="A9D6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A89964E-BC12-0FB0-8096-5F47ECE3CC84}"/>
              </a:ext>
            </a:extLst>
          </p:cNvPr>
          <p:cNvSpPr/>
          <p:nvPr/>
        </p:nvSpPr>
        <p:spPr>
          <a:xfrm>
            <a:off x="4474534" y="1871330"/>
            <a:ext cx="3242931" cy="3370521"/>
          </a:xfrm>
          <a:prstGeom prst="roundRect">
            <a:avLst/>
          </a:prstGeom>
          <a:noFill/>
          <a:ln>
            <a:solidFill>
              <a:srgbClr val="A9D6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F8C27E93-33C8-6475-DDA5-2BF6A497E6A2}"/>
              </a:ext>
            </a:extLst>
          </p:cNvPr>
          <p:cNvSpPr/>
          <p:nvPr/>
        </p:nvSpPr>
        <p:spPr>
          <a:xfrm>
            <a:off x="7949609" y="1871330"/>
            <a:ext cx="3242931" cy="3370521"/>
          </a:xfrm>
          <a:prstGeom prst="roundRect">
            <a:avLst/>
          </a:prstGeom>
          <a:noFill/>
          <a:ln>
            <a:solidFill>
              <a:srgbClr val="A9D6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F692D8FD-0433-8520-A7A2-C3EF25533800}"/>
              </a:ext>
            </a:extLst>
          </p:cNvPr>
          <p:cNvSpPr>
            <a:spLocks noGrp="1"/>
          </p:cNvSpPr>
          <p:nvPr>
            <p:ph idx="1"/>
          </p:nvPr>
        </p:nvSpPr>
        <p:spPr>
          <a:xfrm>
            <a:off x="1291410" y="3672072"/>
            <a:ext cx="2659028" cy="1569779"/>
          </a:xfrm>
        </p:spPr>
        <p:txBody>
          <a:bodyPr>
            <a:normAutofit/>
          </a:bodyPr>
          <a:lstStyle/>
          <a:p>
            <a:pPr marL="0" indent="0" algn="ctr">
              <a:buNone/>
            </a:pPr>
            <a:r>
              <a:rPr lang="en-GB" sz="2000" b="1">
                <a:solidFill>
                  <a:srgbClr val="A9D6B9"/>
                </a:solidFill>
              </a:rPr>
              <a:t>Cybersecurity Measures</a:t>
            </a:r>
          </a:p>
          <a:p>
            <a:pPr marL="0" indent="0" algn="ctr">
              <a:buNone/>
            </a:pPr>
            <a:r>
              <a:rPr lang="en-GB" sz="1800">
                <a:solidFill>
                  <a:schemeClr val="bg1"/>
                </a:solidFill>
              </a:rPr>
              <a:t>Regular updates, backups, and employee training.</a:t>
            </a:r>
          </a:p>
        </p:txBody>
      </p:sp>
      <p:sp>
        <p:nvSpPr>
          <p:cNvPr id="13" name="Content Placeholder 2">
            <a:extLst>
              <a:ext uri="{FF2B5EF4-FFF2-40B4-BE49-F238E27FC236}">
                <a16:creationId xmlns:a16="http://schemas.microsoft.com/office/drawing/2014/main" id="{ABCA93F7-6270-D797-46F7-634240E527D3}"/>
              </a:ext>
            </a:extLst>
          </p:cNvPr>
          <p:cNvSpPr txBox="1">
            <a:spLocks/>
          </p:cNvSpPr>
          <p:nvPr/>
        </p:nvSpPr>
        <p:spPr>
          <a:xfrm>
            <a:off x="4766485" y="3672072"/>
            <a:ext cx="2659028" cy="1569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b="1">
                <a:solidFill>
                  <a:srgbClr val="A9D6B9"/>
                </a:solidFill>
              </a:rPr>
              <a:t>Incident Response Plan</a:t>
            </a:r>
          </a:p>
          <a:p>
            <a:pPr marL="0" indent="0">
              <a:buNone/>
            </a:pPr>
            <a:r>
              <a:rPr lang="en-GB" sz="1800">
                <a:solidFill>
                  <a:schemeClr val="bg1"/>
                </a:solidFill>
              </a:rPr>
              <a:t>Steps to take in the event of a ransomware attack.</a:t>
            </a:r>
          </a:p>
        </p:txBody>
      </p:sp>
      <p:sp>
        <p:nvSpPr>
          <p:cNvPr id="16" name="Content Placeholder 2">
            <a:extLst>
              <a:ext uri="{FF2B5EF4-FFF2-40B4-BE49-F238E27FC236}">
                <a16:creationId xmlns:a16="http://schemas.microsoft.com/office/drawing/2014/main" id="{EA49622B-57DB-F687-F450-8308C0FD6051}"/>
              </a:ext>
            </a:extLst>
          </p:cNvPr>
          <p:cNvSpPr txBox="1">
            <a:spLocks/>
          </p:cNvSpPr>
          <p:nvPr/>
        </p:nvSpPr>
        <p:spPr>
          <a:xfrm>
            <a:off x="8125487" y="3665279"/>
            <a:ext cx="2891174" cy="157657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200" b="1" dirty="0">
                <a:solidFill>
                  <a:srgbClr val="A9D6B9"/>
                </a:solidFill>
              </a:rPr>
              <a:t>Legal </a:t>
            </a:r>
            <a:br>
              <a:rPr lang="en-GB" sz="2200" b="1" dirty="0">
                <a:solidFill>
                  <a:srgbClr val="A9D6B9"/>
                </a:solidFill>
              </a:rPr>
            </a:br>
            <a:r>
              <a:rPr lang="en-GB" sz="2200" b="1" dirty="0">
                <a:solidFill>
                  <a:srgbClr val="A9D6B9"/>
                </a:solidFill>
              </a:rPr>
              <a:t>Consultation</a:t>
            </a:r>
          </a:p>
          <a:p>
            <a:pPr marL="0" indent="0" algn="ctr">
              <a:buFont typeface="Arial" panose="020B0604020202020204" pitchFamily="34" charset="0"/>
              <a:buNone/>
            </a:pPr>
            <a:r>
              <a:rPr lang="en-GB" sz="1900" dirty="0">
                <a:solidFill>
                  <a:schemeClr val="bg1"/>
                </a:solidFill>
              </a:rPr>
              <a:t>Importance of consulting legal experts before considering ransom demands</a:t>
            </a:r>
            <a:endParaRPr lang="en-GB" sz="1900" dirty="0"/>
          </a:p>
        </p:txBody>
      </p:sp>
      <p:pic>
        <p:nvPicPr>
          <p:cNvPr id="22" name="Graphic 21" descr="Cloud Computing outline">
            <a:extLst>
              <a:ext uri="{FF2B5EF4-FFF2-40B4-BE49-F238E27FC236}">
                <a16:creationId xmlns:a16="http://schemas.microsoft.com/office/drawing/2014/main" id="{15F09EDB-06BD-BD1F-AB96-2A43B34C28B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46642" y="2076509"/>
            <a:ext cx="1348564" cy="1348564"/>
          </a:xfrm>
          <a:prstGeom prst="rect">
            <a:avLst/>
          </a:prstGeom>
        </p:spPr>
      </p:pic>
      <p:pic>
        <p:nvPicPr>
          <p:cNvPr id="26" name="Graphic 25" descr="List outline">
            <a:extLst>
              <a:ext uri="{FF2B5EF4-FFF2-40B4-BE49-F238E27FC236}">
                <a16:creationId xmlns:a16="http://schemas.microsoft.com/office/drawing/2014/main" id="{D90DA473-0935-80A3-E1FB-9E7246288D0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21717" y="2110037"/>
            <a:ext cx="1348564" cy="1348564"/>
          </a:xfrm>
          <a:prstGeom prst="rect">
            <a:avLst/>
          </a:prstGeom>
        </p:spPr>
      </p:pic>
      <p:pic>
        <p:nvPicPr>
          <p:cNvPr id="28" name="Graphic 27" descr="Boardroom outline">
            <a:extLst>
              <a:ext uri="{FF2B5EF4-FFF2-40B4-BE49-F238E27FC236}">
                <a16:creationId xmlns:a16="http://schemas.microsoft.com/office/drawing/2014/main" id="{05B84359-B84E-AE86-FCB6-C9D42599DB6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781606" y="2076509"/>
            <a:ext cx="1580710" cy="1580710"/>
          </a:xfrm>
          <a:prstGeom prst="rect">
            <a:avLst/>
          </a:prstGeom>
        </p:spPr>
      </p:pic>
    </p:spTree>
    <p:extLst>
      <p:ext uri="{BB962C8B-B14F-4D97-AF65-F5344CB8AC3E}">
        <p14:creationId xmlns:p14="http://schemas.microsoft.com/office/powerpoint/2010/main" val="3541025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F03A-9348-ABB8-E2FB-B432A9365864}"/>
              </a:ext>
            </a:extLst>
          </p:cNvPr>
          <p:cNvSpPr>
            <a:spLocks noGrp="1"/>
          </p:cNvSpPr>
          <p:nvPr>
            <p:ph type="title"/>
          </p:nvPr>
        </p:nvSpPr>
        <p:spPr/>
        <p:txBody>
          <a:bodyPr>
            <a:normAutofit/>
          </a:bodyPr>
          <a:lstStyle/>
          <a:p>
            <a:r>
              <a:rPr lang="en-GB" sz="4000" b="1">
                <a:solidFill>
                  <a:srgbClr val="2A3652"/>
                </a:solidFill>
              </a:rPr>
              <a:t>Preventative Measures Against Ransomware</a:t>
            </a:r>
          </a:p>
        </p:txBody>
      </p:sp>
      <p:sp>
        <p:nvSpPr>
          <p:cNvPr id="3" name="Content Placeholder 2">
            <a:extLst>
              <a:ext uri="{FF2B5EF4-FFF2-40B4-BE49-F238E27FC236}">
                <a16:creationId xmlns:a16="http://schemas.microsoft.com/office/drawing/2014/main" id="{64FC15EC-48ED-7203-7DAD-8ADA981FD422}"/>
              </a:ext>
            </a:extLst>
          </p:cNvPr>
          <p:cNvSpPr>
            <a:spLocks noGrp="1"/>
          </p:cNvSpPr>
          <p:nvPr>
            <p:ph idx="1"/>
          </p:nvPr>
        </p:nvSpPr>
        <p:spPr>
          <a:xfrm>
            <a:off x="838200" y="1690688"/>
            <a:ext cx="10515600" cy="4647101"/>
          </a:xfrm>
        </p:spPr>
        <p:txBody>
          <a:bodyPr>
            <a:noAutofit/>
          </a:bodyPr>
          <a:lstStyle/>
          <a:p>
            <a:pPr marL="0" indent="0">
              <a:buNone/>
            </a:pPr>
            <a:r>
              <a:rPr lang="en-GB" sz="2400" b="1">
                <a:solidFill>
                  <a:srgbClr val="2A3652"/>
                </a:solidFill>
              </a:rPr>
              <a:t>Regular Software Updates</a:t>
            </a:r>
            <a:br>
              <a:rPr lang="en-GB" sz="2400" b="1">
                <a:solidFill>
                  <a:srgbClr val="2A3652"/>
                </a:solidFill>
              </a:rPr>
            </a:br>
            <a:r>
              <a:rPr lang="en-GB" sz="2400"/>
              <a:t>Ensure all software and systems are up to date with the latest security patches.</a:t>
            </a:r>
          </a:p>
          <a:p>
            <a:pPr marL="0" indent="0">
              <a:buNone/>
            </a:pPr>
            <a:endParaRPr lang="en-GB" sz="2400" b="1"/>
          </a:p>
          <a:p>
            <a:pPr marL="0" indent="0">
              <a:buNone/>
            </a:pPr>
            <a:r>
              <a:rPr lang="en-GB" sz="2400" b="1">
                <a:solidFill>
                  <a:srgbClr val="2A3652"/>
                </a:solidFill>
              </a:rPr>
              <a:t>Data Backups</a:t>
            </a:r>
            <a:br>
              <a:rPr lang="en-GB" sz="2400" b="1">
                <a:solidFill>
                  <a:srgbClr val="2A3652"/>
                </a:solidFill>
              </a:rPr>
            </a:br>
            <a:r>
              <a:rPr lang="en-GB" sz="2400"/>
              <a:t>Regularly back up data and store it offline or in a secure cloud service.</a:t>
            </a:r>
          </a:p>
          <a:p>
            <a:pPr marL="0" indent="0">
              <a:buNone/>
            </a:pPr>
            <a:endParaRPr lang="en-GB" sz="2400" b="1"/>
          </a:p>
          <a:p>
            <a:pPr marL="0" indent="0">
              <a:buNone/>
            </a:pPr>
            <a:r>
              <a:rPr lang="en-GB" sz="2400" b="1">
                <a:solidFill>
                  <a:srgbClr val="2A3652"/>
                </a:solidFill>
              </a:rPr>
              <a:t>Employee Training </a:t>
            </a:r>
            <a:br>
              <a:rPr lang="en-GB" sz="2400" b="1">
                <a:solidFill>
                  <a:srgbClr val="2A3652"/>
                </a:solidFill>
              </a:rPr>
            </a:br>
            <a:r>
              <a:rPr lang="en-GB" sz="2400"/>
              <a:t>Educate employees about phishing attacks and safe online practices.</a:t>
            </a:r>
          </a:p>
          <a:p>
            <a:pPr marL="0" indent="0">
              <a:buNone/>
            </a:pPr>
            <a:endParaRPr lang="en-GB" sz="2400" b="1"/>
          </a:p>
          <a:p>
            <a:pPr marL="0" indent="0">
              <a:buNone/>
            </a:pPr>
            <a:r>
              <a:rPr lang="en-GB" sz="2400" b="1">
                <a:solidFill>
                  <a:srgbClr val="2A3652"/>
                </a:solidFill>
              </a:rPr>
              <a:t>Use of Antivirus and Anti-Malware</a:t>
            </a:r>
            <a:br>
              <a:rPr lang="en-GB" sz="2400" b="1">
                <a:solidFill>
                  <a:srgbClr val="2A3652"/>
                </a:solidFill>
              </a:rPr>
            </a:br>
            <a:r>
              <a:rPr lang="en-GB" sz="2400"/>
              <a:t>Install and regularly update antivirus and anti-malware software.</a:t>
            </a:r>
          </a:p>
        </p:txBody>
      </p:sp>
    </p:spTree>
    <p:extLst>
      <p:ext uri="{BB962C8B-B14F-4D97-AF65-F5344CB8AC3E}">
        <p14:creationId xmlns:p14="http://schemas.microsoft.com/office/powerpoint/2010/main" val="1935931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F03A-9348-ABB8-E2FB-B432A9365864}"/>
              </a:ext>
            </a:extLst>
          </p:cNvPr>
          <p:cNvSpPr>
            <a:spLocks noGrp="1"/>
          </p:cNvSpPr>
          <p:nvPr>
            <p:ph type="title"/>
          </p:nvPr>
        </p:nvSpPr>
        <p:spPr/>
        <p:txBody>
          <a:bodyPr>
            <a:normAutofit/>
          </a:bodyPr>
          <a:lstStyle/>
          <a:p>
            <a:r>
              <a:rPr lang="en-GB" sz="4000" b="1">
                <a:solidFill>
                  <a:srgbClr val="2A3652"/>
                </a:solidFill>
              </a:rPr>
              <a:t>Preventative Measures Against Ransomware (2)</a:t>
            </a:r>
          </a:p>
        </p:txBody>
      </p:sp>
      <p:sp>
        <p:nvSpPr>
          <p:cNvPr id="3" name="Content Placeholder 2">
            <a:extLst>
              <a:ext uri="{FF2B5EF4-FFF2-40B4-BE49-F238E27FC236}">
                <a16:creationId xmlns:a16="http://schemas.microsoft.com/office/drawing/2014/main" id="{64FC15EC-48ED-7203-7DAD-8ADA981FD422}"/>
              </a:ext>
            </a:extLst>
          </p:cNvPr>
          <p:cNvSpPr>
            <a:spLocks noGrp="1"/>
          </p:cNvSpPr>
          <p:nvPr>
            <p:ph idx="1"/>
          </p:nvPr>
        </p:nvSpPr>
        <p:spPr>
          <a:xfrm>
            <a:off x="838200" y="1945870"/>
            <a:ext cx="10515600" cy="3923303"/>
          </a:xfrm>
        </p:spPr>
        <p:txBody>
          <a:bodyPr>
            <a:noAutofit/>
          </a:bodyPr>
          <a:lstStyle/>
          <a:p>
            <a:pPr marL="0" indent="0">
              <a:buNone/>
            </a:pPr>
            <a:r>
              <a:rPr lang="en-GB" sz="2400" b="1">
                <a:solidFill>
                  <a:srgbClr val="2A3652"/>
                </a:solidFill>
              </a:rPr>
              <a:t>Network Segmentation </a:t>
            </a:r>
            <a:br>
              <a:rPr lang="en-GB" sz="2400" b="1">
                <a:solidFill>
                  <a:srgbClr val="2A3652"/>
                </a:solidFill>
              </a:rPr>
            </a:br>
            <a:r>
              <a:rPr lang="en-GB" sz="2400">
                <a:solidFill>
                  <a:srgbClr val="2A3652"/>
                </a:solidFill>
              </a:rPr>
              <a:t>Divide the network into segments to limit the spread of ransomware</a:t>
            </a:r>
          </a:p>
          <a:p>
            <a:endParaRPr lang="en-GB" sz="2400" b="1"/>
          </a:p>
          <a:p>
            <a:pPr marL="0" indent="0">
              <a:buNone/>
            </a:pPr>
            <a:r>
              <a:rPr lang="en-GB" sz="2400" b="1">
                <a:solidFill>
                  <a:srgbClr val="2A3652"/>
                </a:solidFill>
              </a:rPr>
              <a:t>Access Controls</a:t>
            </a:r>
            <a:br>
              <a:rPr lang="en-GB" sz="2400" b="1"/>
            </a:br>
            <a:r>
              <a:rPr lang="en-GB" sz="2400"/>
              <a:t>Implement strict access controls and use multi-factor authentication (MFA).</a:t>
            </a:r>
          </a:p>
          <a:p>
            <a:endParaRPr lang="en-GB" sz="2400"/>
          </a:p>
          <a:p>
            <a:pPr marL="0" indent="0">
              <a:buNone/>
            </a:pPr>
            <a:r>
              <a:rPr lang="en-GB" sz="2400" b="1">
                <a:solidFill>
                  <a:srgbClr val="2A3652"/>
                </a:solidFill>
              </a:rPr>
              <a:t>Incident Response Plan</a:t>
            </a:r>
            <a:br>
              <a:rPr lang="en-GB" sz="2400" b="1"/>
            </a:br>
            <a:r>
              <a:rPr lang="en-GB" sz="2400"/>
              <a:t>Develop and regularly update an incident response plan.</a:t>
            </a:r>
          </a:p>
        </p:txBody>
      </p:sp>
      <p:sp>
        <p:nvSpPr>
          <p:cNvPr id="4" name="Rectangle 3">
            <a:extLst>
              <a:ext uri="{FF2B5EF4-FFF2-40B4-BE49-F238E27FC236}">
                <a16:creationId xmlns:a16="http://schemas.microsoft.com/office/drawing/2014/main" id="{399699E5-72A3-70EB-A556-138A15C721F2}"/>
              </a:ext>
            </a:extLst>
          </p:cNvPr>
          <p:cNvSpPr>
            <a:spLocks/>
          </p:cNvSpPr>
          <p:nvPr/>
        </p:nvSpPr>
        <p:spPr>
          <a:xfrm>
            <a:off x="0" y="6982494"/>
            <a:ext cx="12192000" cy="6865854"/>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588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DFE39-611E-B6FE-199B-DC85833E0059}"/>
              </a:ext>
            </a:extLst>
          </p:cNvPr>
          <p:cNvSpPr>
            <a:spLocks noGrp="1"/>
          </p:cNvSpPr>
          <p:nvPr>
            <p:ph type="title"/>
          </p:nvPr>
        </p:nvSpPr>
        <p:spPr/>
        <p:txBody>
          <a:bodyPr>
            <a:normAutofit/>
          </a:bodyPr>
          <a:lstStyle/>
          <a:p>
            <a:r>
              <a:rPr lang="en-GB" sz="3600"/>
              <a:t>Developing Effective Ransomware Prevention Strategies</a:t>
            </a:r>
          </a:p>
        </p:txBody>
      </p:sp>
      <p:sp>
        <p:nvSpPr>
          <p:cNvPr id="3" name="Content Placeholder 2">
            <a:extLst>
              <a:ext uri="{FF2B5EF4-FFF2-40B4-BE49-F238E27FC236}">
                <a16:creationId xmlns:a16="http://schemas.microsoft.com/office/drawing/2014/main" id="{02762B2F-1D2F-F36F-DE0A-5E0DCD3290A4}"/>
              </a:ext>
            </a:extLst>
          </p:cNvPr>
          <p:cNvSpPr>
            <a:spLocks noGrp="1"/>
          </p:cNvSpPr>
          <p:nvPr>
            <p:ph idx="1"/>
          </p:nvPr>
        </p:nvSpPr>
        <p:spPr>
          <a:xfrm>
            <a:off x="838200" y="1825625"/>
            <a:ext cx="4195046" cy="1856251"/>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GB" sz="1800" b="1"/>
              <a:t>Ransomware attack vectors and vulnerabilities</a:t>
            </a:r>
            <a:endParaRPr lang="en-GB" sz="1800"/>
          </a:p>
          <a:p>
            <a:pPr marL="0" indent="0">
              <a:buNone/>
            </a:pPr>
            <a:r>
              <a:rPr lang="en-GB" sz="1900"/>
              <a:t>Analysing the methods used by cyber criminals to infiltrate systems and exploit weaknesses for ransomware deployment.</a:t>
            </a:r>
          </a:p>
        </p:txBody>
      </p:sp>
      <p:sp>
        <p:nvSpPr>
          <p:cNvPr id="6" name="TextBox 5">
            <a:extLst>
              <a:ext uri="{FF2B5EF4-FFF2-40B4-BE49-F238E27FC236}">
                <a16:creationId xmlns:a16="http://schemas.microsoft.com/office/drawing/2014/main" id="{D7F97100-7828-D213-13F7-7525BAD8F51C}"/>
              </a:ext>
            </a:extLst>
          </p:cNvPr>
          <p:cNvSpPr txBox="1"/>
          <p:nvPr/>
        </p:nvSpPr>
        <p:spPr>
          <a:xfrm>
            <a:off x="6881567" y="1825625"/>
            <a:ext cx="4195046" cy="17543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b="1"/>
              <a:t>Best practices for ransomware mitigation</a:t>
            </a:r>
          </a:p>
          <a:p>
            <a:r>
              <a:rPr lang="en-GB"/>
              <a:t>Exploring proactive measures such as regular data backups, network segmentation, and employee training to prevent ransomware attacks.</a:t>
            </a:r>
          </a:p>
        </p:txBody>
      </p:sp>
      <p:sp>
        <p:nvSpPr>
          <p:cNvPr id="7" name="TextBox 6">
            <a:extLst>
              <a:ext uri="{FF2B5EF4-FFF2-40B4-BE49-F238E27FC236}">
                <a16:creationId xmlns:a16="http://schemas.microsoft.com/office/drawing/2014/main" id="{78A0B741-F41F-24E5-ACBC-AF9C6BC7441D}"/>
              </a:ext>
            </a:extLst>
          </p:cNvPr>
          <p:cNvSpPr txBox="1"/>
          <p:nvPr/>
        </p:nvSpPr>
        <p:spPr>
          <a:xfrm>
            <a:off x="838200" y="4159306"/>
            <a:ext cx="4195046"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b="1"/>
              <a:t>Impact of ransomware on critical infrastructure</a:t>
            </a:r>
            <a:endParaRPr lang="en-GB"/>
          </a:p>
          <a:p>
            <a:r>
              <a:rPr lang="en-GB"/>
              <a:t>Assessing the potential consequences of ransomware targeting essential services and infrastructure, including healthcare and utilities.</a:t>
            </a:r>
          </a:p>
        </p:txBody>
      </p:sp>
      <p:sp>
        <p:nvSpPr>
          <p:cNvPr id="8" name="TextBox 7">
            <a:extLst>
              <a:ext uri="{FF2B5EF4-FFF2-40B4-BE49-F238E27FC236}">
                <a16:creationId xmlns:a16="http://schemas.microsoft.com/office/drawing/2014/main" id="{342237F8-B2B2-9576-35D1-3B8C229422DE}"/>
              </a:ext>
            </a:extLst>
          </p:cNvPr>
          <p:cNvSpPr txBox="1"/>
          <p:nvPr/>
        </p:nvSpPr>
        <p:spPr>
          <a:xfrm>
            <a:off x="6881567" y="4159306"/>
            <a:ext cx="4195046" cy="175432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b="1"/>
              <a:t>Collaborative approaches to ransomware response</a:t>
            </a:r>
          </a:p>
          <a:p>
            <a:r>
              <a:rPr lang="en-GB"/>
              <a:t>Examining the importance of public-private partnerships and information sharing in responding to ransomware incidents.</a:t>
            </a:r>
          </a:p>
        </p:txBody>
      </p:sp>
    </p:spTree>
    <p:extLst>
      <p:ext uri="{BB962C8B-B14F-4D97-AF65-F5344CB8AC3E}">
        <p14:creationId xmlns:p14="http://schemas.microsoft.com/office/powerpoint/2010/main" val="1780923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52C5-287A-83A9-FB59-39B86EE0CA14}"/>
              </a:ext>
            </a:extLst>
          </p:cNvPr>
          <p:cNvSpPr>
            <a:spLocks noGrp="1"/>
          </p:cNvSpPr>
          <p:nvPr>
            <p:ph type="title"/>
          </p:nvPr>
        </p:nvSpPr>
        <p:spPr/>
        <p:txBody>
          <a:bodyPr/>
          <a:lstStyle/>
          <a:p>
            <a:r>
              <a:rPr lang="en-GB"/>
              <a:t>Examining the psychological impact on targeted individuals and organisations</a:t>
            </a:r>
          </a:p>
        </p:txBody>
      </p:sp>
      <p:sp>
        <p:nvSpPr>
          <p:cNvPr id="3" name="Content Placeholder 2">
            <a:extLst>
              <a:ext uri="{FF2B5EF4-FFF2-40B4-BE49-F238E27FC236}">
                <a16:creationId xmlns:a16="http://schemas.microsoft.com/office/drawing/2014/main" id="{6B107541-EA8E-2EB8-CFC6-6EC7E1BF24CB}"/>
              </a:ext>
            </a:extLst>
          </p:cNvPr>
          <p:cNvSpPr>
            <a:spLocks noGrp="1"/>
          </p:cNvSpPr>
          <p:nvPr>
            <p:ph idx="1"/>
          </p:nvPr>
        </p:nvSpPr>
        <p:spPr>
          <a:xfrm>
            <a:off x="838201" y="1825625"/>
            <a:ext cx="7035350" cy="4351338"/>
          </a:xfrm>
        </p:spPr>
        <p:txBody>
          <a:bodyPr>
            <a:normAutofit fontScale="77500" lnSpcReduction="20000"/>
          </a:bodyPr>
          <a:lstStyle/>
          <a:p>
            <a:pPr marL="0" indent="0">
              <a:buNone/>
            </a:pPr>
            <a:r>
              <a:rPr lang="en-GB" b="1"/>
              <a:t>Psychological trauma and stress on ransomware victims</a:t>
            </a:r>
          </a:p>
          <a:p>
            <a:pPr marL="0" indent="0">
              <a:buNone/>
            </a:pPr>
            <a:r>
              <a:rPr lang="en-GB"/>
              <a:t>Ransomware victims experience psychological trauma and stress, stemming from the violation of privacy and potential exposure of sensitive information.</a:t>
            </a:r>
          </a:p>
          <a:p>
            <a:pPr marL="0" indent="0">
              <a:buNone/>
            </a:pPr>
            <a:r>
              <a:rPr lang="en-GB" b="1"/>
              <a:t>Reputational damage and trust issues for affected entities</a:t>
            </a:r>
            <a:endParaRPr lang="en-GB"/>
          </a:p>
          <a:p>
            <a:pPr marL="0" indent="0">
              <a:buNone/>
            </a:pPr>
            <a:r>
              <a:rPr lang="en-GB"/>
              <a:t>Entities targeted by ransomware face reputational damage and trust issues</a:t>
            </a:r>
          </a:p>
          <a:p>
            <a:pPr marL="0" indent="0">
              <a:buNone/>
            </a:pPr>
            <a:r>
              <a:rPr lang="en-GB" b="1"/>
              <a:t>Mental health effects on employee and personnel</a:t>
            </a:r>
            <a:endParaRPr lang="en-GB"/>
          </a:p>
          <a:p>
            <a:pPr marL="0" indent="0">
              <a:buNone/>
            </a:pPr>
            <a:r>
              <a:rPr lang="en-GB"/>
              <a:t>Ransomware incidents can lead to mental health effects on employees and p[personnel, necessitating support and resources for coping with the aftermath.</a:t>
            </a:r>
          </a:p>
        </p:txBody>
      </p:sp>
      <p:sp>
        <p:nvSpPr>
          <p:cNvPr id="4" name="TextBox 3">
            <a:extLst>
              <a:ext uri="{FF2B5EF4-FFF2-40B4-BE49-F238E27FC236}">
                <a16:creationId xmlns:a16="http://schemas.microsoft.com/office/drawing/2014/main" id="{D537A61A-A660-F9C4-89CE-A1BCE638C3DC}"/>
              </a:ext>
            </a:extLst>
          </p:cNvPr>
          <p:cNvSpPr txBox="1"/>
          <p:nvPr/>
        </p:nvSpPr>
        <p:spPr>
          <a:xfrm>
            <a:off x="7970655" y="3730428"/>
            <a:ext cx="3948913"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Psychosocial impact on communities and broader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Ransomware events have a psychosocial impact on communities and society at large, influencing perceptions of digital security and privacy.</a:t>
            </a:r>
          </a:p>
        </p:txBody>
      </p:sp>
    </p:spTree>
    <p:extLst>
      <p:ext uri="{BB962C8B-B14F-4D97-AF65-F5344CB8AC3E}">
        <p14:creationId xmlns:p14="http://schemas.microsoft.com/office/powerpoint/2010/main" val="4011515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01600E-1055-19E1-D190-E09A2477DC3D}"/>
              </a:ext>
            </a:extLst>
          </p:cNvPr>
          <p:cNvSpPr>
            <a:spLocks/>
          </p:cNvSpPr>
          <p:nvPr/>
        </p:nvSpPr>
        <p:spPr>
          <a:xfrm>
            <a:off x="0" y="-7854"/>
            <a:ext cx="12192000" cy="6865854"/>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8CB57E-39DC-7F1E-E373-5D43D1E64071}"/>
              </a:ext>
            </a:extLst>
          </p:cNvPr>
          <p:cNvSpPr>
            <a:spLocks noGrp="1"/>
          </p:cNvSpPr>
          <p:nvPr>
            <p:ph type="title"/>
          </p:nvPr>
        </p:nvSpPr>
        <p:spPr/>
        <p:txBody>
          <a:bodyPr/>
          <a:lstStyle/>
          <a:p>
            <a:r>
              <a:rPr lang="en-GB" b="1">
                <a:solidFill>
                  <a:srgbClr val="FFFFFF"/>
                </a:solidFill>
              </a:rPr>
              <a:t>Challenges and Future Outlook</a:t>
            </a:r>
          </a:p>
        </p:txBody>
      </p:sp>
      <p:sp>
        <p:nvSpPr>
          <p:cNvPr id="3" name="Content Placeholder 2">
            <a:extLst>
              <a:ext uri="{FF2B5EF4-FFF2-40B4-BE49-F238E27FC236}">
                <a16:creationId xmlns:a16="http://schemas.microsoft.com/office/drawing/2014/main" id="{F5BBE990-5D8F-AEDC-C9B5-81FB6D6921D1}"/>
              </a:ext>
            </a:extLst>
          </p:cNvPr>
          <p:cNvSpPr>
            <a:spLocks noGrp="1"/>
          </p:cNvSpPr>
          <p:nvPr>
            <p:ph idx="1"/>
          </p:nvPr>
        </p:nvSpPr>
        <p:spPr>
          <a:xfrm>
            <a:off x="838200" y="1690688"/>
            <a:ext cx="10784305" cy="4351338"/>
          </a:xfrm>
        </p:spPr>
        <p:txBody>
          <a:bodyPr>
            <a:normAutofit lnSpcReduction="10000"/>
          </a:bodyPr>
          <a:lstStyle/>
          <a:p>
            <a:pPr marL="0" indent="0">
              <a:buNone/>
            </a:pPr>
            <a:r>
              <a:rPr lang="en-GB" sz="2400" b="1">
                <a:solidFill>
                  <a:srgbClr val="A9D6B9"/>
                </a:solidFill>
              </a:rPr>
              <a:t>Challenges in Cybercrime</a:t>
            </a:r>
          </a:p>
          <a:p>
            <a:pPr marL="0" indent="0">
              <a:buNone/>
            </a:pPr>
            <a:r>
              <a:rPr lang="en-GB" sz="2400">
                <a:solidFill>
                  <a:srgbClr val="FFFFFF"/>
                </a:solidFill>
              </a:rPr>
              <a:t>Law enforcement faces difficulties due to the anonymous and borderless nature of cybercrime, alongside constantly evolving tactics by cybercriminals.</a:t>
            </a:r>
          </a:p>
          <a:p>
            <a:endParaRPr lang="en-GB" sz="2400" b="1">
              <a:solidFill>
                <a:srgbClr val="FFFFFF"/>
              </a:solidFill>
            </a:endParaRPr>
          </a:p>
          <a:p>
            <a:pPr marL="0" indent="0">
              <a:buNone/>
            </a:pPr>
            <a:r>
              <a:rPr lang="en-GB" sz="2400" b="1">
                <a:solidFill>
                  <a:srgbClr val="A9D6B9"/>
                </a:solidFill>
              </a:rPr>
              <a:t>Future Trends</a:t>
            </a:r>
          </a:p>
          <a:p>
            <a:pPr marL="0" indent="0">
              <a:buNone/>
            </a:pPr>
            <a:r>
              <a:rPr lang="en-GB" sz="2400">
                <a:solidFill>
                  <a:srgbClr val="FFFFFF"/>
                </a:solidFill>
              </a:rPr>
              <a:t>Predicted increase in ransomware-as-a-service (RaaS), Ai-enhanced cyberattacks, and more sophisticated cybersecurity technologies.</a:t>
            </a:r>
          </a:p>
          <a:p>
            <a:endParaRPr lang="en-GB" sz="2400" b="1">
              <a:solidFill>
                <a:srgbClr val="FFFFFF"/>
              </a:solidFill>
            </a:endParaRPr>
          </a:p>
          <a:p>
            <a:pPr marL="0" indent="0">
              <a:buNone/>
            </a:pPr>
            <a:r>
              <a:rPr lang="en-GB" sz="2400" b="1">
                <a:solidFill>
                  <a:srgbClr val="A9D6B9"/>
                </a:solidFill>
              </a:rPr>
              <a:t>Innovation in Defence</a:t>
            </a:r>
          </a:p>
          <a:p>
            <a:pPr marL="0" indent="0">
              <a:buNone/>
            </a:pPr>
            <a:r>
              <a:rPr lang="en-GB" sz="2400">
                <a:solidFill>
                  <a:srgbClr val="FFFFFF"/>
                </a:solidFill>
              </a:rPr>
              <a:t>Advances in AI and machine learning are expected to improve cybersecurity, helping to detect and counteract cyber threats more effectively.</a:t>
            </a:r>
            <a:endParaRPr lang="en-GB" sz="2400" b="1">
              <a:solidFill>
                <a:srgbClr val="FFFFFF"/>
              </a:solidFill>
            </a:endParaRPr>
          </a:p>
        </p:txBody>
      </p:sp>
    </p:spTree>
    <p:extLst>
      <p:ext uri="{BB962C8B-B14F-4D97-AF65-F5344CB8AC3E}">
        <p14:creationId xmlns:p14="http://schemas.microsoft.com/office/powerpoint/2010/main" val="3378242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DEC378-2838-CEA1-9F35-0C9F3CA4DC31}"/>
              </a:ext>
            </a:extLst>
          </p:cNvPr>
          <p:cNvSpPr/>
          <p:nvPr/>
        </p:nvSpPr>
        <p:spPr>
          <a:xfrm>
            <a:off x="0" y="0"/>
            <a:ext cx="3391786" cy="6858000"/>
          </a:xfrm>
          <a:prstGeom prst="rect">
            <a:avLst/>
          </a:prstGeom>
          <a:solidFill>
            <a:srgbClr val="2A3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16E45F0-B6B8-F252-78A0-43A64DA5CA75}"/>
              </a:ext>
            </a:extLst>
          </p:cNvPr>
          <p:cNvSpPr>
            <a:spLocks noGrp="1"/>
          </p:cNvSpPr>
          <p:nvPr>
            <p:ph type="title"/>
          </p:nvPr>
        </p:nvSpPr>
        <p:spPr>
          <a:xfrm>
            <a:off x="190500" y="2764078"/>
            <a:ext cx="3010786" cy="1325563"/>
          </a:xfrm>
        </p:spPr>
        <p:txBody>
          <a:bodyPr/>
          <a:lstStyle/>
          <a:p>
            <a:pPr algn="ctr"/>
            <a:r>
              <a:rPr lang="en-GB" b="1">
                <a:solidFill>
                  <a:schemeClr val="bg1"/>
                </a:solidFill>
              </a:rPr>
              <a:t>Conclusion</a:t>
            </a:r>
          </a:p>
        </p:txBody>
      </p:sp>
      <p:sp>
        <p:nvSpPr>
          <p:cNvPr id="3" name="Content Placeholder 2">
            <a:extLst>
              <a:ext uri="{FF2B5EF4-FFF2-40B4-BE49-F238E27FC236}">
                <a16:creationId xmlns:a16="http://schemas.microsoft.com/office/drawing/2014/main" id="{869676B0-29BA-E1E2-4B9F-40B6E2E69898}"/>
              </a:ext>
            </a:extLst>
          </p:cNvPr>
          <p:cNvSpPr>
            <a:spLocks noGrp="1"/>
          </p:cNvSpPr>
          <p:nvPr>
            <p:ph idx="1"/>
          </p:nvPr>
        </p:nvSpPr>
        <p:spPr>
          <a:xfrm>
            <a:off x="4114800" y="1785615"/>
            <a:ext cx="7504814" cy="3286771"/>
          </a:xfrm>
          <a:noFill/>
        </p:spPr>
        <p:txBody>
          <a:bodyPr anchor="ctr"/>
          <a:lstStyle/>
          <a:p>
            <a:pPr marL="514350" indent="-514350">
              <a:buAutoNum type="arabicPeriod"/>
            </a:pPr>
            <a:r>
              <a:rPr lang="en-GB" dirty="0">
                <a:solidFill>
                  <a:srgbClr val="2A3652"/>
                </a:solidFill>
              </a:rPr>
              <a:t>Seek professional help to minimise the damage and impact</a:t>
            </a:r>
          </a:p>
          <a:p>
            <a:pPr marL="514350" indent="-514350">
              <a:buAutoNum type="arabicPeriod"/>
            </a:pPr>
            <a:r>
              <a:rPr lang="en-GB" b="1" dirty="0">
                <a:solidFill>
                  <a:srgbClr val="2A3652"/>
                </a:solidFill>
              </a:rPr>
              <a:t>Do not </a:t>
            </a:r>
            <a:r>
              <a:rPr lang="en-GB" dirty="0">
                <a:solidFill>
                  <a:srgbClr val="2A3652"/>
                </a:solidFill>
              </a:rPr>
              <a:t>pay ransom under any circumstances</a:t>
            </a:r>
          </a:p>
        </p:txBody>
      </p:sp>
    </p:spTree>
    <p:extLst>
      <p:ext uri="{BB962C8B-B14F-4D97-AF65-F5344CB8AC3E}">
        <p14:creationId xmlns:p14="http://schemas.microsoft.com/office/powerpoint/2010/main" val="1575639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F9BE-932A-8BAE-C94F-9B050F93A036}"/>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29A14F45-4FAD-183A-1E71-AEC3E0D5BA29}"/>
              </a:ext>
            </a:extLst>
          </p:cNvPr>
          <p:cNvSpPr>
            <a:spLocks noGrp="1"/>
          </p:cNvSpPr>
          <p:nvPr>
            <p:ph type="title"/>
          </p:nvPr>
        </p:nvSpPr>
        <p:spPr>
          <a:xfrm>
            <a:off x="838199" y="117990"/>
            <a:ext cx="10515600" cy="1036679"/>
          </a:xfrm>
        </p:spPr>
        <p:txBody>
          <a:bodyPr>
            <a:norm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AML/CFT Division</a:t>
            </a:r>
          </a:p>
        </p:txBody>
      </p:sp>
      <p:pic>
        <p:nvPicPr>
          <p:cNvPr id="3" name="Picture 2" descr="A chart with text on it&#10;&#10;Description automatically generated with medium confidence">
            <a:extLst>
              <a:ext uri="{FF2B5EF4-FFF2-40B4-BE49-F238E27FC236}">
                <a16:creationId xmlns:a16="http://schemas.microsoft.com/office/drawing/2014/main" id="{E5A779FF-17C5-83B8-647E-A199EC769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33" y="1154669"/>
            <a:ext cx="12192000" cy="6858000"/>
          </a:xfrm>
          <a:prstGeom prst="rect">
            <a:avLst/>
          </a:prstGeom>
        </p:spPr>
      </p:pic>
    </p:spTree>
    <p:extLst>
      <p:ext uri="{BB962C8B-B14F-4D97-AF65-F5344CB8AC3E}">
        <p14:creationId xmlns:p14="http://schemas.microsoft.com/office/powerpoint/2010/main" val="29477460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9594F-5F22-CD51-FE8E-FF10857B0962}"/>
              </a:ext>
            </a:extLst>
          </p:cNvPr>
          <p:cNvSpPr>
            <a:spLocks noGrp="1"/>
          </p:cNvSpPr>
          <p:nvPr>
            <p:ph type="title"/>
          </p:nvPr>
        </p:nvSpPr>
        <p:spPr>
          <a:xfrm>
            <a:off x="838200" y="365125"/>
            <a:ext cx="10515600" cy="5493509"/>
          </a:xfrm>
        </p:spPr>
        <p:txBody>
          <a:bodyPr>
            <a:normAutofit/>
          </a:bodyPr>
          <a:lstStyle/>
          <a:p>
            <a:pPr algn="ctr"/>
            <a:r>
              <a:rPr lang="en-GB" sz="9600" b="1" dirty="0">
                <a:solidFill>
                  <a:srgbClr val="2A3652"/>
                </a:solidFill>
              </a:rPr>
              <a:t>Q &amp; A</a:t>
            </a:r>
            <a:br>
              <a:rPr lang="en-GB" sz="9600" b="1" dirty="0">
                <a:solidFill>
                  <a:srgbClr val="2A3652"/>
                </a:solidFill>
              </a:rPr>
            </a:br>
            <a:br>
              <a:rPr lang="en-GB" sz="1600" b="1" dirty="0">
                <a:solidFill>
                  <a:srgbClr val="2A3652"/>
                </a:solidFill>
              </a:rPr>
            </a:br>
            <a:br>
              <a:rPr lang="en-GB" sz="1600" b="1" dirty="0">
                <a:solidFill>
                  <a:srgbClr val="2A3652"/>
                </a:solidFill>
              </a:rPr>
            </a:br>
            <a:r>
              <a:rPr lang="en-GB" sz="4000" b="1" dirty="0">
                <a:solidFill>
                  <a:srgbClr val="2A3652"/>
                </a:solidFill>
                <a:hlinkClick r:id="rId3"/>
              </a:rPr>
              <a:t>Cyber@gov.im</a:t>
            </a:r>
            <a:r>
              <a:rPr lang="en-GB" sz="4000" b="1" dirty="0">
                <a:solidFill>
                  <a:srgbClr val="2A3652"/>
                </a:solidFill>
              </a:rPr>
              <a:t>        685557</a:t>
            </a:r>
            <a:br>
              <a:rPr lang="en-GB" sz="4000" b="1" dirty="0">
                <a:solidFill>
                  <a:srgbClr val="2A3652"/>
                </a:solidFill>
              </a:rPr>
            </a:br>
            <a:br>
              <a:rPr lang="en-GB" sz="4000" b="1">
                <a:solidFill>
                  <a:srgbClr val="2A3652"/>
                </a:solidFill>
              </a:rPr>
            </a:br>
            <a:r>
              <a:rPr lang="en-GB" sz="4000" b="1">
                <a:solidFill>
                  <a:srgbClr val="2A3652"/>
                </a:solidFill>
              </a:rPr>
              <a:t>Threat Report &amp; Advice	</a:t>
            </a:r>
            <a:r>
              <a:rPr lang="en-GB" sz="4000" b="1">
                <a:solidFill>
                  <a:srgbClr val="2A3652"/>
                </a:solidFill>
                <a:hlinkClick r:id="rId4"/>
              </a:rPr>
              <a:t>https</a:t>
            </a:r>
            <a:r>
              <a:rPr lang="en-GB" sz="4000" b="1" dirty="0">
                <a:solidFill>
                  <a:srgbClr val="2A3652"/>
                </a:solidFill>
                <a:hlinkClick r:id="rId4"/>
              </a:rPr>
              <a:t>://csc.gov</a:t>
            </a:r>
            <a:r>
              <a:rPr lang="en-GB" sz="4000" b="1">
                <a:solidFill>
                  <a:srgbClr val="2A3652"/>
                </a:solidFill>
                <a:hlinkClick r:id="rId4"/>
              </a:rPr>
              <a:t>.im</a:t>
            </a:r>
            <a:br>
              <a:rPr lang="en-GB" sz="4000" b="1">
                <a:solidFill>
                  <a:srgbClr val="2A3652"/>
                </a:solidFill>
              </a:rPr>
            </a:br>
            <a:br>
              <a:rPr lang="en-GB" sz="4000" b="1" dirty="0">
                <a:solidFill>
                  <a:srgbClr val="2A3652"/>
                </a:solidFill>
              </a:rPr>
            </a:br>
            <a:r>
              <a:rPr lang="en-GB" sz="4000" b="1" dirty="0">
                <a:solidFill>
                  <a:srgbClr val="2A3652"/>
                </a:solidFill>
              </a:rPr>
              <a:t>Suspicious emails 	</a:t>
            </a:r>
            <a:r>
              <a:rPr lang="en-GB" sz="4000" b="1" dirty="0">
                <a:solidFill>
                  <a:srgbClr val="2A3652"/>
                </a:solidFill>
                <a:hlinkClick r:id="rId5"/>
              </a:rPr>
              <a:t>sers@gov.im</a:t>
            </a:r>
            <a:endParaRPr lang="en-GB" sz="9600" b="1" dirty="0">
              <a:solidFill>
                <a:srgbClr val="2A3652"/>
              </a:solidFill>
            </a:endParaRPr>
          </a:p>
        </p:txBody>
      </p:sp>
    </p:spTree>
    <p:extLst>
      <p:ext uri="{BB962C8B-B14F-4D97-AF65-F5344CB8AC3E}">
        <p14:creationId xmlns:p14="http://schemas.microsoft.com/office/powerpoint/2010/main" val="1545059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B57E-39DC-7F1E-E373-5D43D1E64071}"/>
              </a:ext>
            </a:extLst>
          </p:cNvPr>
          <p:cNvSpPr>
            <a:spLocks noGrp="1"/>
          </p:cNvSpPr>
          <p:nvPr>
            <p:ph type="title"/>
          </p:nvPr>
        </p:nvSpPr>
        <p:spPr/>
        <p:txBody>
          <a:bodyPr/>
          <a:lstStyle/>
          <a:p>
            <a:r>
              <a:rPr lang="en-GB" b="1">
                <a:solidFill>
                  <a:srgbClr val="2A3652"/>
                </a:solidFill>
              </a:rPr>
              <a:t>Challenges and Future Outlook</a:t>
            </a:r>
          </a:p>
        </p:txBody>
      </p:sp>
      <p:sp>
        <p:nvSpPr>
          <p:cNvPr id="3" name="Content Placeholder 2">
            <a:extLst>
              <a:ext uri="{FF2B5EF4-FFF2-40B4-BE49-F238E27FC236}">
                <a16:creationId xmlns:a16="http://schemas.microsoft.com/office/drawing/2014/main" id="{F5BBE990-5D8F-AEDC-C9B5-81FB6D6921D1}"/>
              </a:ext>
            </a:extLst>
          </p:cNvPr>
          <p:cNvSpPr>
            <a:spLocks noGrp="1"/>
          </p:cNvSpPr>
          <p:nvPr>
            <p:ph idx="1"/>
          </p:nvPr>
        </p:nvSpPr>
        <p:spPr>
          <a:xfrm>
            <a:off x="838200" y="1825625"/>
            <a:ext cx="8943753" cy="4351338"/>
          </a:xfrm>
        </p:spPr>
        <p:txBody>
          <a:bodyPr>
            <a:normAutofit/>
          </a:bodyPr>
          <a:lstStyle/>
          <a:p>
            <a:pPr marL="0" indent="0">
              <a:buNone/>
            </a:pPr>
            <a:r>
              <a:rPr lang="en-GB" sz="2400" b="1">
                <a:solidFill>
                  <a:srgbClr val="2A3652"/>
                </a:solidFill>
              </a:rPr>
              <a:t>Challenges in Cybercrime: </a:t>
            </a:r>
            <a:r>
              <a:rPr lang="en-GB" sz="2400"/>
              <a:t>Law enforcement faces difficulties due to the anonymous and borderless nature of cybercrime, alongside constantly evolving tactics by cybercriminals.</a:t>
            </a:r>
          </a:p>
          <a:p>
            <a:endParaRPr lang="en-GB" sz="2400" b="1"/>
          </a:p>
          <a:p>
            <a:pPr marL="0" indent="0">
              <a:buNone/>
            </a:pPr>
            <a:r>
              <a:rPr lang="en-GB" sz="2400" b="1">
                <a:solidFill>
                  <a:srgbClr val="2A3652"/>
                </a:solidFill>
              </a:rPr>
              <a:t>Future Trends:  </a:t>
            </a:r>
            <a:r>
              <a:rPr lang="en-GB" sz="2400"/>
              <a:t>Predicted increase in ransomware-as-a-service (RaaS), Ai-enhanced cyberattacks, and more sophisticated cybersecurity technologies.</a:t>
            </a:r>
          </a:p>
          <a:p>
            <a:endParaRPr lang="en-GB" sz="2400" b="1">
              <a:solidFill>
                <a:srgbClr val="2A3652"/>
              </a:solidFill>
            </a:endParaRPr>
          </a:p>
          <a:p>
            <a:pPr marL="0" indent="0">
              <a:buNone/>
            </a:pPr>
            <a:r>
              <a:rPr lang="en-GB" sz="2400" b="1">
                <a:solidFill>
                  <a:srgbClr val="2A3652"/>
                </a:solidFill>
              </a:rPr>
              <a:t>Innovation in Defence: </a:t>
            </a:r>
            <a:r>
              <a:rPr lang="en-GB" sz="2400"/>
              <a:t>Advances in AI and machine learning are expected to improve cybersecurity, helping to detect and counteract cyber threats more effectively.</a:t>
            </a:r>
            <a:endParaRPr lang="en-GB" sz="2400" b="1"/>
          </a:p>
        </p:txBody>
      </p:sp>
    </p:spTree>
    <p:extLst>
      <p:ext uri="{BB962C8B-B14F-4D97-AF65-F5344CB8AC3E}">
        <p14:creationId xmlns:p14="http://schemas.microsoft.com/office/powerpoint/2010/main" val="2909868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BCA9F-BB97-5D7C-7DDE-97A12BDB56DD}"/>
            </a:ext>
          </a:extLst>
        </p:cNvPr>
        <p:cNvGrpSpPr/>
        <p:nvPr/>
      </p:nvGrpSpPr>
      <p:grpSpPr>
        <a:xfrm>
          <a:off x="0" y="0"/>
          <a:ext cx="0" cy="0"/>
          <a:chOff x="0" y="0"/>
          <a:chExt cx="0" cy="0"/>
        </a:xfrm>
      </p:grpSpPr>
      <p:pic>
        <p:nvPicPr>
          <p:cNvPr id="4" name="Picture 3" descr="A pink and black curved object&#10;&#10;Description automatically generated">
            <a:extLst>
              <a:ext uri="{FF2B5EF4-FFF2-40B4-BE49-F238E27FC236}">
                <a16:creationId xmlns:a16="http://schemas.microsoft.com/office/drawing/2014/main" id="{921947AD-21DC-EAD4-9471-DF28CDC90C87}"/>
              </a:ext>
            </a:extLst>
          </p:cNvPr>
          <p:cNvPicPr>
            <a:picLocks noChangeAspect="1"/>
          </p:cNvPicPr>
          <p:nvPr/>
        </p:nvPicPr>
        <p:blipFill rotWithShape="1">
          <a:blip r:embed="rId3">
            <a:extLst>
              <a:ext uri="{28A0092B-C50C-407E-A947-70E740481C1C}">
                <a14:useLocalDpi xmlns:a14="http://schemas.microsoft.com/office/drawing/2010/main" val="0"/>
              </a:ext>
            </a:extLst>
          </a:blip>
          <a:srcRect l="61797"/>
          <a:stretch/>
        </p:blipFill>
        <p:spPr>
          <a:xfrm>
            <a:off x="9575799" y="-25142"/>
            <a:ext cx="2641601" cy="6914615"/>
          </a:xfrm>
          <a:prstGeom prst="rect">
            <a:avLst/>
          </a:prstGeom>
        </p:spPr>
      </p:pic>
      <p:sp>
        <p:nvSpPr>
          <p:cNvPr id="2" name="Title 1">
            <a:extLst>
              <a:ext uri="{FF2B5EF4-FFF2-40B4-BE49-F238E27FC236}">
                <a16:creationId xmlns:a16="http://schemas.microsoft.com/office/drawing/2014/main" id="{C44207D3-868C-3607-9848-D274C79AD320}"/>
              </a:ext>
            </a:extLst>
          </p:cNvPr>
          <p:cNvSpPr>
            <a:spLocks noGrp="1"/>
          </p:cNvSpPr>
          <p:nvPr>
            <p:ph type="title"/>
          </p:nvPr>
        </p:nvSpPr>
        <p:spPr>
          <a:xfrm>
            <a:off x="838200" y="2766218"/>
            <a:ext cx="10515600" cy="1325563"/>
          </a:xfrm>
        </p:spPr>
        <p:txBody>
          <a:bodyPr>
            <a:normAutofit/>
          </a:bodyPr>
          <a:lstStyle/>
          <a:p>
            <a:r>
              <a:rPr lang="en-GB" sz="6600" b="1" dirty="0">
                <a:latin typeface="Tahoma" panose="020B0604030504040204" pitchFamily="34" charset="0"/>
                <a:ea typeface="Tahoma" panose="020B0604030504040204" pitchFamily="34" charset="0"/>
                <a:cs typeface="Tahoma" panose="020B0604030504040204" pitchFamily="34" charset="0"/>
              </a:rPr>
              <a:t>Closing Remarks</a:t>
            </a:r>
          </a:p>
        </p:txBody>
      </p:sp>
    </p:spTree>
    <p:extLst>
      <p:ext uri="{BB962C8B-B14F-4D97-AF65-F5344CB8AC3E}">
        <p14:creationId xmlns:p14="http://schemas.microsoft.com/office/powerpoint/2010/main" val="26595974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DBBC8-E935-5717-5D9C-30128D06E3EA}"/>
            </a:ext>
          </a:extLst>
        </p:cNvPr>
        <p:cNvGrpSpPr/>
        <p:nvPr/>
      </p:nvGrpSpPr>
      <p:grpSpPr>
        <a:xfrm>
          <a:off x="0" y="0"/>
          <a:ext cx="0" cy="0"/>
          <a:chOff x="0" y="0"/>
          <a:chExt cx="0" cy="0"/>
        </a:xfrm>
      </p:grpSpPr>
      <p:pic>
        <p:nvPicPr>
          <p:cNvPr id="4" name="Picture 3" descr="A pink and black curved object&#10;&#10;Description automatically generated">
            <a:extLst>
              <a:ext uri="{FF2B5EF4-FFF2-40B4-BE49-F238E27FC236}">
                <a16:creationId xmlns:a16="http://schemas.microsoft.com/office/drawing/2014/main" id="{7DC2FD4F-10DC-144C-33B2-DD9EDAE7BB20}"/>
              </a:ext>
            </a:extLst>
          </p:cNvPr>
          <p:cNvPicPr>
            <a:picLocks noChangeAspect="1"/>
          </p:cNvPicPr>
          <p:nvPr/>
        </p:nvPicPr>
        <p:blipFill rotWithShape="1">
          <a:blip r:embed="rId3">
            <a:extLst>
              <a:ext uri="{28A0092B-C50C-407E-A947-70E740481C1C}">
                <a14:useLocalDpi xmlns:a14="http://schemas.microsoft.com/office/drawing/2010/main" val="0"/>
              </a:ext>
            </a:extLst>
          </a:blip>
          <a:srcRect l="61797"/>
          <a:stretch/>
        </p:blipFill>
        <p:spPr>
          <a:xfrm>
            <a:off x="9575799" y="-25142"/>
            <a:ext cx="2641601" cy="6914615"/>
          </a:xfrm>
          <a:prstGeom prst="rect">
            <a:avLst/>
          </a:prstGeom>
        </p:spPr>
      </p:pic>
      <p:sp>
        <p:nvSpPr>
          <p:cNvPr id="2" name="Title 1">
            <a:extLst>
              <a:ext uri="{FF2B5EF4-FFF2-40B4-BE49-F238E27FC236}">
                <a16:creationId xmlns:a16="http://schemas.microsoft.com/office/drawing/2014/main" id="{C1E49D8B-E4D5-D801-C5F5-348FF3F1F8B1}"/>
              </a:ext>
            </a:extLst>
          </p:cNvPr>
          <p:cNvSpPr>
            <a:spLocks noGrp="1"/>
          </p:cNvSpPr>
          <p:nvPr>
            <p:ph type="title"/>
          </p:nvPr>
        </p:nvSpPr>
        <p:spPr>
          <a:xfrm>
            <a:off x="838200" y="344778"/>
            <a:ext cx="10515600" cy="685199"/>
          </a:xfrm>
        </p:spPr>
        <p:txBody>
          <a:bodyPr>
            <a:noAutofit/>
          </a:bodyPr>
          <a:lstStyle/>
          <a:p>
            <a:r>
              <a:rPr lang="en-GB" sz="4800" b="1" dirty="0">
                <a:latin typeface="Tahoma" panose="020B0604030504040204" pitchFamily="34" charset="0"/>
                <a:ea typeface="Tahoma" panose="020B0604030504040204" pitchFamily="34" charset="0"/>
                <a:cs typeface="Tahoma" panose="020B0604030504040204" pitchFamily="34" charset="0"/>
              </a:rPr>
              <a:t>Where to find us…</a:t>
            </a:r>
          </a:p>
        </p:txBody>
      </p:sp>
      <p:sp>
        <p:nvSpPr>
          <p:cNvPr id="3" name="Content Placeholder 2">
            <a:extLst>
              <a:ext uri="{FF2B5EF4-FFF2-40B4-BE49-F238E27FC236}">
                <a16:creationId xmlns:a16="http://schemas.microsoft.com/office/drawing/2014/main" id="{E7F163E1-E127-F8EE-9A3F-20AF456DA3A9}"/>
              </a:ext>
            </a:extLst>
          </p:cNvPr>
          <p:cNvSpPr>
            <a:spLocks noGrp="1"/>
          </p:cNvSpPr>
          <p:nvPr>
            <p:ph idx="1"/>
          </p:nvPr>
        </p:nvSpPr>
        <p:spPr>
          <a:xfrm>
            <a:off x="838200" y="1272747"/>
            <a:ext cx="8627076" cy="631264"/>
          </a:xfrm>
        </p:spPr>
        <p:txBody>
          <a:bodyPr>
            <a:normAutofit/>
          </a:bodyPr>
          <a:lstStyle/>
          <a:p>
            <a:r>
              <a:rPr lang="en-GB" sz="2400" dirty="0">
                <a:latin typeface="Tahoma" panose="020B0604030504040204" pitchFamily="34" charset="0"/>
                <a:ea typeface="Tahoma" panose="020B0604030504040204" pitchFamily="34" charset="0"/>
                <a:cs typeface="Tahoma" panose="020B0604030504040204" pitchFamily="34" charset="0"/>
              </a:rPr>
              <a:t>YouTube Channel - </a:t>
            </a:r>
            <a:r>
              <a:rPr lang="en-GB" sz="2400" dirty="0">
                <a:solidFill>
                  <a:srgbClr val="886579"/>
                </a:solidFill>
                <a:latin typeface="Tahoma" panose="020B0604030504040204" pitchFamily="34" charset="0"/>
                <a:ea typeface="Tahoma" panose="020B0604030504040204" pitchFamily="34" charset="0"/>
                <a:cs typeface="Tahoma" panose="020B0604030504040204" pitchFamily="34" charset="0"/>
              </a:rPr>
              <a:t>youtube.com/@IOMGSC</a:t>
            </a:r>
          </a:p>
        </p:txBody>
      </p:sp>
      <p:sp>
        <p:nvSpPr>
          <p:cNvPr id="5" name="Content Placeholder 2">
            <a:extLst>
              <a:ext uri="{FF2B5EF4-FFF2-40B4-BE49-F238E27FC236}">
                <a16:creationId xmlns:a16="http://schemas.microsoft.com/office/drawing/2014/main" id="{B5C37615-1D00-042C-DB87-06E1C65644C8}"/>
              </a:ext>
            </a:extLst>
          </p:cNvPr>
          <p:cNvSpPr txBox="1">
            <a:spLocks/>
          </p:cNvSpPr>
          <p:nvPr/>
        </p:nvSpPr>
        <p:spPr>
          <a:xfrm>
            <a:off x="838200" y="4058447"/>
            <a:ext cx="7929435" cy="1039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Tahoma" panose="020B0604030504040204" pitchFamily="34" charset="0"/>
                <a:ea typeface="Tahoma" panose="020B0604030504040204" pitchFamily="34" charset="0"/>
                <a:cs typeface="Tahoma" panose="020B0604030504040204" pitchFamily="34" charset="0"/>
              </a:rPr>
              <a:t>Newsletter Sign-up Form</a:t>
            </a:r>
          </a:p>
          <a:p>
            <a:pPr lvl="1"/>
            <a:r>
              <a:rPr lang="en-GB" sz="2000" dirty="0">
                <a:latin typeface="Tahoma" panose="020B0604030504040204" pitchFamily="34" charset="0"/>
                <a:ea typeface="Tahoma" panose="020B0604030504040204" pitchFamily="34" charset="0"/>
                <a:cs typeface="Tahoma" panose="020B0604030504040204" pitchFamily="34" charset="0"/>
                <a:hlinkClick r:id="rId4"/>
              </a:rPr>
              <a:t>https://dashboard.mailerlite.com/forms/1118744/133525586866865391/share</a:t>
            </a:r>
            <a:r>
              <a:rPr lang="en-GB" sz="2000" dirty="0">
                <a:latin typeface="Tahoma" panose="020B0604030504040204" pitchFamily="34" charset="0"/>
                <a:ea typeface="Tahoma" panose="020B0604030504040204" pitchFamily="34" charset="0"/>
                <a:cs typeface="Tahoma" panose="020B0604030504040204" pitchFamily="34" charset="0"/>
              </a:rPr>
              <a:t> </a:t>
            </a:r>
          </a:p>
        </p:txBody>
      </p:sp>
      <p:pic>
        <p:nvPicPr>
          <p:cNvPr id="6" name="Picture 5">
            <a:extLst>
              <a:ext uri="{FF2B5EF4-FFF2-40B4-BE49-F238E27FC236}">
                <a16:creationId xmlns:a16="http://schemas.microsoft.com/office/drawing/2014/main" id="{D848C90D-ADFE-FCE1-3A3B-8E1566D184A3}"/>
              </a:ext>
            </a:extLst>
          </p:cNvPr>
          <p:cNvPicPr>
            <a:picLocks noChangeAspect="1"/>
          </p:cNvPicPr>
          <p:nvPr/>
        </p:nvPicPr>
        <p:blipFill>
          <a:blip r:embed="rId5"/>
          <a:stretch>
            <a:fillRect/>
          </a:stretch>
        </p:blipFill>
        <p:spPr>
          <a:xfrm>
            <a:off x="10041740" y="4765016"/>
            <a:ext cx="1905826" cy="1917412"/>
          </a:xfrm>
          <a:prstGeom prst="rect">
            <a:avLst/>
          </a:prstGeom>
        </p:spPr>
      </p:pic>
      <p:sp>
        <p:nvSpPr>
          <p:cNvPr id="8" name="TextBox 7">
            <a:extLst>
              <a:ext uri="{FF2B5EF4-FFF2-40B4-BE49-F238E27FC236}">
                <a16:creationId xmlns:a16="http://schemas.microsoft.com/office/drawing/2014/main" id="{DC0E0E1C-1D1E-2AC4-28C7-2D640103BE4F}"/>
              </a:ext>
            </a:extLst>
          </p:cNvPr>
          <p:cNvSpPr txBox="1"/>
          <p:nvPr/>
        </p:nvSpPr>
        <p:spPr>
          <a:xfrm>
            <a:off x="10113486" y="4118685"/>
            <a:ext cx="1762333" cy="646331"/>
          </a:xfrm>
          <a:prstGeom prst="rect">
            <a:avLst/>
          </a:prstGeom>
          <a:noFill/>
        </p:spPr>
        <p:txBody>
          <a:bodyPr wrap="square">
            <a:spAutoFit/>
          </a:bodyPr>
          <a:lstStyle/>
          <a:p>
            <a:pPr marL="0" indent="0" algn="ctr">
              <a:buFont typeface="Arial" panose="020B0604020202020204" pitchFamily="34" charset="0"/>
              <a:buNone/>
            </a:pPr>
            <a:r>
              <a:rPr lang="en-GB" sz="1800" b="1" dirty="0">
                <a:latin typeface="Tahoma" panose="020B0604030504040204" pitchFamily="34" charset="0"/>
                <a:ea typeface="Tahoma" panose="020B0604030504040204" pitchFamily="34" charset="0"/>
                <a:cs typeface="Tahoma" panose="020B0604030504040204" pitchFamily="34" charset="0"/>
              </a:rPr>
              <a:t>Newsletter </a:t>
            </a:r>
          </a:p>
          <a:p>
            <a:pPr marL="0" indent="0" algn="ctr">
              <a:buFont typeface="Arial" panose="020B0604020202020204" pitchFamily="34" charset="0"/>
              <a:buNone/>
            </a:pPr>
            <a:r>
              <a:rPr lang="en-GB" sz="1800" b="1" dirty="0">
                <a:latin typeface="Tahoma" panose="020B0604030504040204" pitchFamily="34" charset="0"/>
                <a:ea typeface="Tahoma" panose="020B0604030504040204" pitchFamily="34" charset="0"/>
                <a:cs typeface="Tahoma" panose="020B0604030504040204" pitchFamily="34" charset="0"/>
              </a:rPr>
              <a:t>Sign-up Form</a:t>
            </a:r>
          </a:p>
        </p:txBody>
      </p:sp>
      <p:sp>
        <p:nvSpPr>
          <p:cNvPr id="9" name="Content Placeholder 2">
            <a:extLst>
              <a:ext uri="{FF2B5EF4-FFF2-40B4-BE49-F238E27FC236}">
                <a16:creationId xmlns:a16="http://schemas.microsoft.com/office/drawing/2014/main" id="{F2CD0B11-2FAA-131B-C12B-AB677CFC43A1}"/>
              </a:ext>
            </a:extLst>
          </p:cNvPr>
          <p:cNvSpPr txBox="1">
            <a:spLocks/>
          </p:cNvSpPr>
          <p:nvPr/>
        </p:nvSpPr>
        <p:spPr>
          <a:xfrm>
            <a:off x="906664" y="2534355"/>
            <a:ext cx="8627076" cy="8955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Tahoma" panose="020B0604030504040204" pitchFamily="34" charset="0"/>
                <a:ea typeface="Tahoma" panose="020B0604030504040204" pitchFamily="34" charset="0"/>
                <a:cs typeface="Tahoma" panose="020B0604030504040204" pitchFamily="34" charset="0"/>
              </a:rPr>
              <a:t>LinkedIn</a:t>
            </a:r>
          </a:p>
          <a:p>
            <a:pPr lvl="1"/>
            <a:r>
              <a:rPr lang="en-GB" sz="2000" dirty="0">
                <a:solidFill>
                  <a:srgbClr val="886579"/>
                </a:solidFill>
                <a:latin typeface="Tahoma" panose="020B0604030504040204" pitchFamily="34" charset="0"/>
                <a:ea typeface="Tahoma" panose="020B0604030504040204" pitchFamily="34" charset="0"/>
                <a:cs typeface="Tahoma" panose="020B0604030504040204" pitchFamily="34" charset="0"/>
              </a:rPr>
              <a:t>/company/isle-of-man-gambling-supervision-commission</a:t>
            </a:r>
          </a:p>
        </p:txBody>
      </p:sp>
      <p:sp>
        <p:nvSpPr>
          <p:cNvPr id="10" name="Content Placeholder 2">
            <a:extLst>
              <a:ext uri="{FF2B5EF4-FFF2-40B4-BE49-F238E27FC236}">
                <a16:creationId xmlns:a16="http://schemas.microsoft.com/office/drawing/2014/main" id="{F1D5936C-CB9E-6B4A-5004-C318463D1565}"/>
              </a:ext>
            </a:extLst>
          </p:cNvPr>
          <p:cNvSpPr txBox="1">
            <a:spLocks/>
          </p:cNvSpPr>
          <p:nvPr/>
        </p:nvSpPr>
        <p:spPr>
          <a:xfrm>
            <a:off x="838200" y="5723722"/>
            <a:ext cx="8627076" cy="895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Tahoma" panose="020B0604030504040204" pitchFamily="34" charset="0"/>
                <a:ea typeface="Tahoma" panose="020B0604030504040204" pitchFamily="34" charset="0"/>
                <a:cs typeface="Tahoma" panose="020B0604030504040204" pitchFamily="34" charset="0"/>
              </a:rPr>
              <a:t>Countering Financial Crime LinkedIn page</a:t>
            </a:r>
          </a:p>
          <a:p>
            <a:pPr lvl="1"/>
            <a:r>
              <a:rPr lang="en-GB" sz="2000" dirty="0">
                <a:solidFill>
                  <a:srgbClr val="886579"/>
                </a:solidFill>
                <a:latin typeface="Tahoma" panose="020B0604030504040204" pitchFamily="34" charset="0"/>
                <a:ea typeface="Tahoma" panose="020B0604030504040204" pitchFamily="34" charset="0"/>
                <a:cs typeface="Tahoma" panose="020B0604030504040204" pitchFamily="34" charset="0"/>
              </a:rPr>
              <a:t>/company/isle-of-man-countering-financial-crime</a:t>
            </a:r>
          </a:p>
        </p:txBody>
      </p:sp>
    </p:spTree>
    <p:extLst>
      <p:ext uri="{BB962C8B-B14F-4D97-AF65-F5344CB8AC3E}">
        <p14:creationId xmlns:p14="http://schemas.microsoft.com/office/powerpoint/2010/main" val="3748533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1BD01-9064-9EC8-E560-835C4087D995}"/>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138C0A60-7876-E164-783E-2A9A4652B5E8}"/>
              </a:ext>
            </a:extLst>
          </p:cNvPr>
          <p:cNvSpPr>
            <a:spLocks noGrp="1"/>
          </p:cNvSpPr>
          <p:nvPr>
            <p:ph type="title"/>
          </p:nvPr>
        </p:nvSpPr>
        <p:spPr>
          <a:xfrm>
            <a:off x="838199" y="117990"/>
            <a:ext cx="10515600" cy="1036679"/>
          </a:xfrm>
        </p:spPr>
        <p:txBody>
          <a:bodyPr>
            <a:norm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Enforcement - Governance</a:t>
            </a:r>
          </a:p>
        </p:txBody>
      </p:sp>
      <p:sp>
        <p:nvSpPr>
          <p:cNvPr id="3" name="TextBox 2">
            <a:extLst>
              <a:ext uri="{FF2B5EF4-FFF2-40B4-BE49-F238E27FC236}">
                <a16:creationId xmlns:a16="http://schemas.microsoft.com/office/drawing/2014/main" id="{D7E5C581-0498-8824-9158-1EB07AAB317B}"/>
              </a:ext>
            </a:extLst>
          </p:cNvPr>
          <p:cNvSpPr txBox="1"/>
          <p:nvPr/>
        </p:nvSpPr>
        <p:spPr>
          <a:xfrm>
            <a:off x="423333" y="934535"/>
            <a:ext cx="11768667" cy="5632311"/>
          </a:xfrm>
          <a:prstGeom prst="rect">
            <a:avLst/>
          </a:prstGeom>
          <a:noFill/>
        </p:spPr>
        <p:txBody>
          <a:bodyPr wrap="square">
            <a:spAutoFit/>
          </a:bodyPr>
          <a:lstStyle/>
          <a:p>
            <a:pPr marL="342900" lvl="0" indent="-342900">
              <a:buFont typeface="Symbol" panose="05050102010706020507" pitchFamily="18"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GSC Enforcement Strategy – </a:t>
            </a:r>
            <a:r>
              <a:rPr lang="en-GB" sz="2400" dirty="0">
                <a:solidFill>
                  <a:schemeClr val="accent5">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a:t>
            </a:r>
            <a:r>
              <a:rPr lang="en-GB" sz="2400" i="1" dirty="0">
                <a:solidFill>
                  <a:schemeClr val="accent5">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Holding any licence issued by the GSC imposes upon that licence holder a requirement and expectation that it seeks to achieve the highest standards of regulatory compliance, governance and risk management</a:t>
            </a:r>
            <a:r>
              <a:rPr lang="en-GB" sz="2400" dirty="0">
                <a:solidFill>
                  <a:schemeClr val="accent5">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a:t>
            </a:r>
            <a:r>
              <a:rPr lang="en-GB" sz="2400" i="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 </a:t>
            </a:r>
          </a:p>
          <a:p>
            <a:pPr lvl="0"/>
            <a:endParaRPr lang="en-GB" sz="2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buFont typeface="Symbol" panose="05050102010706020507" pitchFamily="18"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CSP sourced directors are, per FSA guidance, “</a:t>
            </a:r>
            <a:r>
              <a:rPr lang="en-GB" sz="2400" i="1" dirty="0">
                <a:solidFill>
                  <a:schemeClr val="accent5">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are subject to certain minimum standards of care, skill and diligence in discharging their duties. As a general rule, the standard applied will be that of the “reasonable man test”. It should be noted that a higher standard is likely to be applied to a person who offers his services as director as a profession or by way of business</a:t>
            </a:r>
            <a:r>
              <a:rPr lang="en-GB" sz="2400" dirty="0">
                <a:solidFill>
                  <a:schemeClr val="accent5">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a:t>
            </a:r>
          </a:p>
          <a:p>
            <a:pPr lvl="0"/>
            <a:endParaRPr lang="en-GB" sz="2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buFont typeface="Symbol" panose="05050102010706020507" pitchFamily="18"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Governance isn’t one size fits all.</a:t>
            </a:r>
          </a:p>
          <a:p>
            <a:pPr marL="342900" lvl="0" indent="-342900">
              <a:buFont typeface="Symbol" panose="05050102010706020507" pitchFamily="18"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Recruit the right people. </a:t>
            </a:r>
          </a:p>
          <a:p>
            <a:pPr marL="342900" lvl="0" indent="-342900">
              <a:buFont typeface="Symbol" panose="05050102010706020507" pitchFamily="18"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Be able to demonstrate good Governance, including over your staff/ experts/ consultants. </a:t>
            </a:r>
          </a:p>
          <a:p>
            <a:pPr marL="342900" lvl="0" indent="-342900">
              <a:buFont typeface="Symbol" panose="05050102010706020507" pitchFamily="18"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Individual accountability is real!</a:t>
            </a:r>
          </a:p>
        </p:txBody>
      </p:sp>
    </p:spTree>
    <p:extLst>
      <p:ext uri="{BB962C8B-B14F-4D97-AF65-F5344CB8AC3E}">
        <p14:creationId xmlns:p14="http://schemas.microsoft.com/office/powerpoint/2010/main" val="1916373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9995C-774B-7D88-D86A-43C2F22ED36A}"/>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813755FD-06EC-CA5E-DE41-55234589B057}"/>
              </a:ext>
            </a:extLst>
          </p:cNvPr>
          <p:cNvSpPr>
            <a:spLocks noGrp="1"/>
          </p:cNvSpPr>
          <p:nvPr>
            <p:ph type="title"/>
          </p:nvPr>
        </p:nvSpPr>
        <p:spPr>
          <a:xfrm>
            <a:off x="838199" y="117990"/>
            <a:ext cx="10515600" cy="1036679"/>
          </a:xfrm>
        </p:spPr>
        <p:txBody>
          <a:bodyPr>
            <a:norm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AML/CFT Related Developments</a:t>
            </a:r>
          </a:p>
        </p:txBody>
      </p:sp>
      <p:sp>
        <p:nvSpPr>
          <p:cNvPr id="3" name="TextBox 2">
            <a:extLst>
              <a:ext uri="{FF2B5EF4-FFF2-40B4-BE49-F238E27FC236}">
                <a16:creationId xmlns:a16="http://schemas.microsoft.com/office/drawing/2014/main" id="{F687F9B6-B16E-E043-C5F5-29AF70E2FB18}"/>
              </a:ext>
            </a:extLst>
          </p:cNvPr>
          <p:cNvSpPr txBox="1"/>
          <p:nvPr/>
        </p:nvSpPr>
        <p:spPr>
          <a:xfrm>
            <a:off x="423333" y="1526206"/>
            <a:ext cx="11768667" cy="3785652"/>
          </a:xfrm>
          <a:prstGeom prst="rect">
            <a:avLst/>
          </a:prstGeom>
          <a:noFill/>
        </p:spPr>
        <p:txBody>
          <a:bodyPr wrap="square">
            <a:spAutoFit/>
          </a:bodyPr>
          <a:lstStyle/>
          <a:p>
            <a:pPr marL="342900" lvl="0" indent="-342900">
              <a:buFont typeface="Symbol" panose="05050102010706020507" pitchFamily="18"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Legislative changes previously discussed (entry controls, risk-based approach, etc.).</a:t>
            </a:r>
          </a:p>
          <a:p>
            <a:pPr lvl="0"/>
            <a:r>
              <a:rPr lang="en-GB" sz="2400" dirty="0">
                <a:effectLst/>
                <a:latin typeface="Tahoma" panose="020B0604030504040204" pitchFamily="34" charset="0"/>
                <a:ea typeface="Tahoma" panose="020B0604030504040204" pitchFamily="34" charset="0"/>
                <a:cs typeface="Tahoma" panose="020B0604030504040204" pitchFamily="34" charset="0"/>
              </a:rPr>
              <a:t> </a:t>
            </a:r>
          </a:p>
          <a:p>
            <a:pPr marL="342900" lvl="0" indent="-342900">
              <a:buFont typeface="Symbol" panose="05050102010706020507" pitchFamily="18"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Responses to emerging typologies </a:t>
            </a:r>
            <a:r>
              <a:rPr lang="en-GB" sz="2400" dirty="0">
                <a:latin typeface="Tahoma" panose="020B0604030504040204" pitchFamily="34" charset="0"/>
                <a:ea typeface="Tahoma" panose="020B0604030504040204" pitchFamily="34" charset="0"/>
                <a:cs typeface="Tahoma" panose="020B0604030504040204" pitchFamily="34" charset="0"/>
              </a:rPr>
              <a:t>and evolving threat landscape.</a:t>
            </a:r>
          </a:p>
          <a:p>
            <a:pPr marL="342900" lvl="0" indent="-342900">
              <a:buFont typeface="Symbol" panose="05050102010706020507" pitchFamily="18" charset="2"/>
              <a:buChar char=""/>
            </a:pPr>
            <a:endParaRPr lang="en-GB" sz="2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buFont typeface="Symbol" panose="05050102010706020507" pitchFamily="18"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Improvements to GSC data sharing.</a:t>
            </a:r>
          </a:p>
          <a:p>
            <a:pPr lvl="0"/>
            <a:endParaRPr lang="en-GB" sz="2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buFont typeface="Symbol" panose="05050102010706020507" pitchFamily="18" charset="2"/>
              <a:buChar char=""/>
            </a:pPr>
            <a:r>
              <a:rPr lang="en-GB" sz="2400" dirty="0">
                <a:latin typeface="Tahoma" panose="020B0604030504040204" pitchFamily="34" charset="0"/>
                <a:ea typeface="Tahoma" panose="020B0604030504040204" pitchFamily="34" charset="0"/>
                <a:cs typeface="Tahoma" panose="020B0604030504040204" pitchFamily="34" charset="0"/>
              </a:rPr>
              <a:t>Focus on network partners.  </a:t>
            </a:r>
            <a:r>
              <a:rPr lang="en-GB" sz="2400" dirty="0">
                <a:effectLst/>
                <a:latin typeface="Tahoma" panose="020B0604030504040204" pitchFamily="34" charset="0"/>
                <a:ea typeface="Tahoma" panose="020B0604030504040204" pitchFamily="34" charset="0"/>
                <a:cs typeface="Tahoma" panose="020B0604030504040204" pitchFamily="34" charset="0"/>
              </a:rPr>
              <a:t> </a:t>
            </a:r>
          </a:p>
          <a:p>
            <a:pPr marL="342900" lvl="0" indent="-342900">
              <a:buFont typeface="Symbol" panose="05050102010706020507" pitchFamily="18" charset="2"/>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342900" lvl="0" indent="-342900">
              <a:buFont typeface="Symbol" panose="05050102010706020507" pitchFamily="18"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National Risk Assessment work is ongoing.</a:t>
            </a:r>
          </a:p>
        </p:txBody>
      </p:sp>
    </p:spTree>
    <p:extLst>
      <p:ext uri="{BB962C8B-B14F-4D97-AF65-F5344CB8AC3E}">
        <p14:creationId xmlns:p14="http://schemas.microsoft.com/office/powerpoint/2010/main" val="14810271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1.0.5407"/>
  <p:tag name="SLIDO_PRESENTATION_ID" val="00000000-0000-0000-0000-000000000000"/>
  <p:tag name="SLIDO_EVENT_UUID" val="ef98fae4-1aec-49d8-b5d8-9ffddcf03ad2"/>
  <p:tag name="SLIDO_EVENT_SECTION_UUID" val="a18ff530-0890-4b18-b5cb-aacf8e09e6e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781</TotalTime>
  <Words>4420</Words>
  <Application>Microsoft Office PowerPoint</Application>
  <PresentationFormat>Widescreen</PresentationFormat>
  <Paragraphs>635</Paragraphs>
  <Slides>73</Slides>
  <Notes>65</Notes>
  <HiddenSlides>3</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73</vt:i4>
      </vt:variant>
    </vt:vector>
  </HeadingPairs>
  <TitlesOfParts>
    <vt:vector size="82" baseType="lpstr">
      <vt:lpstr>Aptos</vt:lpstr>
      <vt:lpstr>Aptos Display</vt:lpstr>
      <vt:lpstr>Arial</vt:lpstr>
      <vt:lpstr>Courier New</vt:lpstr>
      <vt:lpstr>Segoe UI</vt:lpstr>
      <vt:lpstr>Symbol</vt:lpstr>
      <vt:lpstr>Tahoma</vt:lpstr>
      <vt:lpstr>Tahoma Bold</vt:lpstr>
      <vt:lpstr>Office Theme</vt:lpstr>
      <vt:lpstr>GSC AML Forum</vt:lpstr>
      <vt:lpstr>Welcome</vt:lpstr>
      <vt:lpstr>PowerPoint Presentation</vt:lpstr>
      <vt:lpstr>GSC Overview</vt:lpstr>
      <vt:lpstr>GSC Update</vt:lpstr>
      <vt:lpstr>GSC Structure</vt:lpstr>
      <vt:lpstr>AML/CFT Division</vt:lpstr>
      <vt:lpstr>Enforcement - Governance</vt:lpstr>
      <vt:lpstr>AML/CFT Related Developments</vt:lpstr>
      <vt:lpstr>Enhanced Due Diligence</vt:lpstr>
      <vt:lpstr>Why?</vt:lpstr>
      <vt:lpstr>EDD – Code Requirements</vt:lpstr>
      <vt:lpstr>PowerPoint Presentation</vt:lpstr>
      <vt:lpstr>Enhanced Due Diligence</vt:lpstr>
      <vt:lpstr>Source of Wealth</vt:lpstr>
      <vt:lpstr>Source of Wealth (“SOW”)</vt:lpstr>
      <vt:lpstr>Best Practice continued (SOW)</vt:lpstr>
      <vt:lpstr>Recording the steps taken</vt:lpstr>
      <vt:lpstr>Recording steps to demonstrate basis</vt:lpstr>
      <vt:lpstr>Summary </vt:lpstr>
      <vt:lpstr>PowerPoint Presentation</vt:lpstr>
      <vt:lpstr>Case Study</vt:lpstr>
      <vt:lpstr>PowerPoint Presentation</vt:lpstr>
      <vt:lpstr>PowerPoint Presentation</vt:lpstr>
      <vt:lpstr>Summary </vt:lpstr>
      <vt:lpstr>Suspicious Activity Reporting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GSC Outreach</vt:lpstr>
      <vt:lpstr>Outreach Team</vt:lpstr>
      <vt:lpstr>You asked…</vt:lpstr>
      <vt:lpstr>We did.</vt:lpstr>
      <vt:lpstr>You asked…</vt:lpstr>
      <vt:lpstr>We did.</vt:lpstr>
      <vt:lpstr>Where to find us…</vt:lpstr>
      <vt:lpstr>PowerPoint Presentation</vt:lpstr>
      <vt:lpstr>Cyber-Crime Ransomware &amp; Sanctions</vt:lpstr>
      <vt:lpstr>Introduction</vt:lpstr>
      <vt:lpstr>What is Ransomware?</vt:lpstr>
      <vt:lpstr>Risk to Businesses</vt:lpstr>
      <vt:lpstr>What is Denial of Service?</vt:lpstr>
      <vt:lpstr>Case Studies</vt:lpstr>
      <vt:lpstr>Attack on the Irish HSE</vt:lpstr>
      <vt:lpstr>Attack on the HSE (2)</vt:lpstr>
      <vt:lpstr>Costa Rican Government Attack</vt:lpstr>
      <vt:lpstr>Costa Rican Government attack (2)</vt:lpstr>
      <vt:lpstr>Costa Rican Government attack (3)</vt:lpstr>
      <vt:lpstr>Incidents closer to home</vt:lpstr>
      <vt:lpstr>Exploring the Evolving Tactics of Cyber Criminals</vt:lpstr>
      <vt:lpstr>A Significant Increase in Ransomware Incidents</vt:lpstr>
      <vt:lpstr>Global Efforts and Sanctions Against Ransomware</vt:lpstr>
      <vt:lpstr>Sanctions Against Cyber Criminals</vt:lpstr>
      <vt:lpstr>PowerPoint Presentation</vt:lpstr>
      <vt:lpstr>PowerPoint Presentation</vt:lpstr>
      <vt:lpstr>Legal Implications of Paying a Ransom</vt:lpstr>
      <vt:lpstr>Legal Implications of Paying a Ransom (2)</vt:lpstr>
      <vt:lpstr>Mitigation Strategies</vt:lpstr>
      <vt:lpstr>Preventative Measures Against Ransomware</vt:lpstr>
      <vt:lpstr>Preventative Measures Against Ransomware (2)</vt:lpstr>
      <vt:lpstr>Developing Effective Ransomware Prevention Strategies</vt:lpstr>
      <vt:lpstr>Examining the psychological impact on targeted individuals and organisations</vt:lpstr>
      <vt:lpstr>Challenges and Future Outlook</vt:lpstr>
      <vt:lpstr>Conclusion</vt:lpstr>
      <vt:lpstr>Q &amp; A   Cyber@gov.im        685557  Threat Report &amp; Advice https://csc.gov.im  Suspicious emails  sers@gov.im</vt:lpstr>
      <vt:lpstr>Challenges and Future Outlook</vt:lpstr>
      <vt:lpstr>Closing Remarks</vt:lpstr>
      <vt:lpstr>Where to find us…</vt:lpstr>
    </vt:vector>
  </TitlesOfParts>
  <Company>Isle of Man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Bennett, Charis</dc:creator>
  <cp:lastModifiedBy>Bennett, Charis</cp:lastModifiedBy>
  <cp:revision>34</cp:revision>
  <dcterms:created xsi:type="dcterms:W3CDTF">2024-11-06T11:54:55Z</dcterms:created>
  <dcterms:modified xsi:type="dcterms:W3CDTF">2025-02-14T08:57:18Z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1.11.0.5407</vt:lpwstr>
  </property>
</Properties>
</file>