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1"/>
  </p:notesMasterIdLst>
  <p:sldIdLst>
    <p:sldId id="256" r:id="rId3"/>
    <p:sldId id="257" r:id="rId4"/>
    <p:sldId id="292" r:id="rId5"/>
    <p:sldId id="291" r:id="rId6"/>
    <p:sldId id="454" r:id="rId7"/>
    <p:sldId id="474" r:id="rId8"/>
    <p:sldId id="501" r:id="rId9"/>
    <p:sldId id="446" r:id="rId10"/>
    <p:sldId id="516" r:id="rId11"/>
    <p:sldId id="517" r:id="rId12"/>
    <p:sldId id="282" r:id="rId13"/>
    <p:sldId id="288" r:id="rId14"/>
    <p:sldId id="304" r:id="rId15"/>
    <p:sldId id="305" r:id="rId16"/>
    <p:sldId id="290" r:id="rId17"/>
    <p:sldId id="258" r:id="rId18"/>
    <p:sldId id="289" r:id="rId19"/>
    <p:sldId id="284" r:id="rId20"/>
    <p:sldId id="514" r:id="rId21"/>
    <p:sldId id="306" r:id="rId22"/>
    <p:sldId id="275" r:id="rId23"/>
    <p:sldId id="300" r:id="rId24"/>
    <p:sldId id="301" r:id="rId25"/>
    <p:sldId id="302" r:id="rId26"/>
    <p:sldId id="303" r:id="rId27"/>
    <p:sldId id="515" r:id="rId28"/>
    <p:sldId id="296" r:id="rId29"/>
    <p:sldId id="274" r:id="rId30"/>
    <p:sldId id="487" r:id="rId31"/>
    <p:sldId id="510" r:id="rId32"/>
    <p:sldId id="375" r:id="rId33"/>
    <p:sldId id="355" r:id="rId34"/>
    <p:sldId id="376" r:id="rId35"/>
    <p:sldId id="511" r:id="rId36"/>
    <p:sldId id="512" r:id="rId37"/>
    <p:sldId id="351" r:id="rId38"/>
    <p:sldId id="357" r:id="rId39"/>
    <p:sldId id="358" r:id="rId40"/>
    <p:sldId id="360" r:id="rId41"/>
    <p:sldId id="364" r:id="rId42"/>
    <p:sldId id="365" r:id="rId43"/>
    <p:sldId id="373" r:id="rId44"/>
    <p:sldId id="374" r:id="rId45"/>
    <p:sldId id="369" r:id="rId46"/>
    <p:sldId id="513" r:id="rId47"/>
    <p:sldId id="445" r:id="rId48"/>
    <p:sldId id="488" r:id="rId49"/>
    <p:sldId id="492" r:id="rId50"/>
    <p:sldId id="504" r:id="rId51"/>
    <p:sldId id="505" r:id="rId52"/>
    <p:sldId id="506" r:id="rId53"/>
    <p:sldId id="507" r:id="rId54"/>
    <p:sldId id="294" r:id="rId55"/>
    <p:sldId id="498" r:id="rId56"/>
    <p:sldId id="493" r:id="rId57"/>
    <p:sldId id="508" r:id="rId58"/>
    <p:sldId id="293" r:id="rId59"/>
    <p:sldId id="495" r:id="rId60"/>
    <p:sldId id="485" r:id="rId61"/>
    <p:sldId id="444" r:id="rId62"/>
    <p:sldId id="463" r:id="rId63"/>
    <p:sldId id="479" r:id="rId64"/>
    <p:sldId id="264" r:id="rId65"/>
    <p:sldId id="268" r:id="rId66"/>
    <p:sldId id="265" r:id="rId67"/>
    <p:sldId id="266" r:id="rId68"/>
    <p:sldId id="269" r:id="rId69"/>
    <p:sldId id="460" r:id="rId70"/>
  </p:sldIdLst>
  <p:sldSz cx="18288000" cy="10287000"/>
  <p:notesSz cx="6858000" cy="9144000"/>
  <p:embeddedFontLst>
    <p:embeddedFont>
      <p:font typeface="Gill Sans MT" panose="020B0502020104020203" pitchFamily="34" charset="0"/>
      <p:regular r:id="rId72"/>
      <p:bold r:id="rId73"/>
      <p:italic r:id="rId74"/>
      <p:boldItalic r:id="rId75"/>
    </p:embeddedFont>
    <p:embeddedFont>
      <p:font typeface="Raleway" pitchFamily="2" charset="0"/>
      <p:regular r:id="rId76"/>
      <p:bold r:id="rId77"/>
      <p:italic r:id="rId78"/>
      <p:boldItalic r:id="rId79"/>
    </p:embeddedFont>
    <p:embeddedFont>
      <p:font typeface="Tahoma" panose="020B0604030504040204" pitchFamily="34" charset="0"/>
      <p:regular r:id="rId80"/>
      <p:bold r:id="rId81"/>
    </p:embeddedFont>
    <p:embeddedFont>
      <p:font typeface="Tahoma Bold" panose="020B0804030504040204" pitchFamily="34" charset="0"/>
      <p:bold r:id="rId82"/>
    </p:embeddedFont>
  </p:embeddedFontLst>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1D2"/>
    <a:srgbClr val="1E5052"/>
    <a:srgbClr val="886579"/>
    <a:srgbClr val="E9D3E3"/>
    <a:srgbClr val="F3F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90" autoAdjust="0"/>
    <p:restoredTop sz="55974" autoAdjust="0"/>
  </p:normalViewPr>
  <p:slideViewPr>
    <p:cSldViewPr>
      <p:cViewPr varScale="1">
        <p:scale>
          <a:sx n="41" d="100"/>
          <a:sy n="41" d="100"/>
        </p:scale>
        <p:origin x="1890" y="7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1.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15.svg"/></Relationships>
</file>

<file path=ppt/diagrams/_rels/data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svg"/><Relationship Id="rId1" Type="http://schemas.openxmlformats.org/officeDocument/2006/relationships/image" Target="../media/image35.svg"/><Relationship Id="rId6" Type="http://schemas.openxmlformats.org/officeDocument/2006/relationships/image" Target="../media/image40.sv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svg"/></Relationships>
</file>

<file path=ppt/diagrams/_rels/data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jpg"/><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diagrams/_rels/data9.xml.rels><?xml version="1.0" encoding="UTF-8" standalone="yes"?>
<Relationships xmlns="http://schemas.openxmlformats.org/package/2006/relationships"><Relationship Id="rId1"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5.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svg"/><Relationship Id="rId1" Type="http://schemas.openxmlformats.org/officeDocument/2006/relationships/image" Target="../media/image35.svg"/><Relationship Id="rId6" Type="http://schemas.openxmlformats.org/officeDocument/2006/relationships/image" Target="../media/image40.sv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3.svg"/><Relationship Id="rId1" Type="http://schemas.openxmlformats.org/officeDocument/2006/relationships/image" Target="../media/image2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jpg"/><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diagrams/_rels/drawing9.xml.rels><?xml version="1.0" encoding="UTF-8" standalone="yes"?>
<Relationships xmlns="http://schemas.openxmlformats.org/package/2006/relationships"><Relationship Id="rId1"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422BE-5D46-4434-994E-46180A91C1D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5CF65A9A-717F-4623-9C90-A34290FEE1E4}">
      <dgm:prSet phldrT="[Text]" phldr="0" custT="1"/>
      <dgm:spPr>
        <a:noFill/>
        <a:ln w="25400">
          <a:solidFill>
            <a:srgbClr val="544B76"/>
          </a:solidFill>
        </a:ln>
      </dgm:spPr>
      <dgm:t>
        <a:bodyPr/>
        <a:lstStyle/>
        <a:p>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Implement UN &amp; UK Sanctions regimes</a:t>
          </a:r>
        </a:p>
      </dgm:t>
    </dgm:pt>
    <dgm:pt modelId="{D6097527-BCCC-4A35-9F73-43DE55F8A889}" type="parTrans" cxnId="{14FC1A6F-E5F7-4AD2-9AB9-C84E7C2D2221}">
      <dgm:prSet/>
      <dgm:spPr/>
      <dgm:t>
        <a:bodyPr/>
        <a:lstStyle/>
        <a:p>
          <a:endParaRPr lang="en-GB"/>
        </a:p>
      </dgm:t>
    </dgm:pt>
    <dgm:pt modelId="{E81FC550-5B18-43A8-96FB-8C7FCD5A5F9E}" type="sibTrans" cxnId="{14FC1A6F-E5F7-4AD2-9AB9-C84E7C2D2221}">
      <dgm:prSet/>
      <dgm:spPr/>
      <dgm:t>
        <a:bodyPr/>
        <a:lstStyle/>
        <a:p>
          <a:endParaRPr lang="en-GB"/>
        </a:p>
      </dgm:t>
    </dgm:pt>
    <dgm:pt modelId="{37AB75BA-1F86-47D7-862B-0F41F4B6B78A}">
      <dgm:prSet phldrT="[Text]" phldr="0" custT="1"/>
      <dgm:spPr>
        <a:noFill/>
        <a:ln w="25400">
          <a:solidFill>
            <a:srgbClr val="544B76"/>
          </a:solidFill>
        </a:ln>
      </dgm:spPr>
      <dgm:t>
        <a:bodyPr/>
        <a:lstStyle/>
        <a:p>
          <a: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t>Designations effective immediately</a:t>
          </a:r>
        </a:p>
      </dgm:t>
    </dgm:pt>
    <dgm:pt modelId="{18A74DB3-A980-4A88-BA50-B8876A0B0CDF}" type="parTrans" cxnId="{F71CB0CA-F1F1-4F93-98D9-DEC2F233EF26}">
      <dgm:prSet/>
      <dgm:spPr/>
      <dgm:t>
        <a:bodyPr/>
        <a:lstStyle/>
        <a:p>
          <a:endParaRPr lang="en-GB"/>
        </a:p>
      </dgm:t>
    </dgm:pt>
    <dgm:pt modelId="{265DA9F9-B95E-4184-8237-8501EBEE88ED}" type="sibTrans" cxnId="{F71CB0CA-F1F1-4F93-98D9-DEC2F233EF26}">
      <dgm:prSet/>
      <dgm:spPr/>
      <dgm:t>
        <a:bodyPr/>
        <a:lstStyle/>
        <a:p>
          <a:endParaRPr lang="en-GB"/>
        </a:p>
      </dgm:t>
    </dgm:pt>
    <dgm:pt modelId="{C968170F-4762-464A-A629-E9A1BEC21558}" type="pres">
      <dgm:prSet presAssocID="{978422BE-5D46-4434-994E-46180A91C1D7}" presName="linearFlow" presStyleCnt="0">
        <dgm:presLayoutVars>
          <dgm:dir/>
          <dgm:resizeHandles val="exact"/>
        </dgm:presLayoutVars>
      </dgm:prSet>
      <dgm:spPr/>
    </dgm:pt>
    <dgm:pt modelId="{4FC3D0C4-A26D-4691-84A8-82BE220A2CF8}" type="pres">
      <dgm:prSet presAssocID="{5CF65A9A-717F-4623-9C90-A34290FEE1E4}" presName="composite" presStyleCnt="0"/>
      <dgm:spPr/>
    </dgm:pt>
    <dgm:pt modelId="{611A17CB-F4CE-41BF-9381-593B8BA0AB33}" type="pres">
      <dgm:prSet presAssocID="{5CF65A9A-717F-4623-9C90-A34290FEE1E4}" presName="imgShp" presStyleLbl="fgImgPlace1" presStyleIdx="0" presStyleCnt="2"/>
      <dgm:spPr>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hevron arrows with solid fill"/>
        </a:ext>
      </dgm:extLst>
    </dgm:pt>
    <dgm:pt modelId="{97E3D59E-2ED1-49A0-BD41-18DAD611E326}" type="pres">
      <dgm:prSet presAssocID="{5CF65A9A-717F-4623-9C90-A34290FEE1E4}" presName="txShp" presStyleLbl="node1" presStyleIdx="0" presStyleCnt="2" custScaleY="81270">
        <dgm:presLayoutVars>
          <dgm:bulletEnabled val="1"/>
        </dgm:presLayoutVars>
      </dgm:prSet>
      <dgm:spPr/>
    </dgm:pt>
    <dgm:pt modelId="{971E5625-FD0C-4C56-840D-912B045F56C4}" type="pres">
      <dgm:prSet presAssocID="{E81FC550-5B18-43A8-96FB-8C7FCD5A5F9E}" presName="spacing" presStyleCnt="0"/>
      <dgm:spPr/>
    </dgm:pt>
    <dgm:pt modelId="{6A60692D-6309-405F-9F49-E97EEE9D56FD}" type="pres">
      <dgm:prSet presAssocID="{37AB75BA-1F86-47D7-862B-0F41F4B6B78A}" presName="composite" presStyleCnt="0"/>
      <dgm:spPr/>
    </dgm:pt>
    <dgm:pt modelId="{C97EAAAD-E104-4726-995F-ED7D03CEED80}" type="pres">
      <dgm:prSet presAssocID="{37AB75BA-1F86-47D7-862B-0F41F4B6B78A}" presName="imgShp" presStyleLbl="fgImgPlace1" presStyleIdx="1" presStyleCnt="2"/>
      <dgm:spPr>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hevron arrows with solid fill"/>
        </a:ext>
      </dgm:extLst>
    </dgm:pt>
    <dgm:pt modelId="{7AD4D6B5-7673-4440-BC72-9A40B015C263}" type="pres">
      <dgm:prSet presAssocID="{37AB75BA-1F86-47D7-862B-0F41F4B6B78A}" presName="txShp" presStyleLbl="node1" presStyleIdx="1" presStyleCnt="2" custScaleY="81270">
        <dgm:presLayoutVars>
          <dgm:bulletEnabled val="1"/>
        </dgm:presLayoutVars>
      </dgm:prSet>
      <dgm:spPr/>
    </dgm:pt>
  </dgm:ptLst>
  <dgm:cxnLst>
    <dgm:cxn modelId="{67C6461A-A95F-46D5-AEBB-D10825B8D89F}" type="presOf" srcId="{5CF65A9A-717F-4623-9C90-A34290FEE1E4}" destId="{97E3D59E-2ED1-49A0-BD41-18DAD611E326}" srcOrd="0" destOrd="0" presId="urn:microsoft.com/office/officeart/2005/8/layout/vList3"/>
    <dgm:cxn modelId="{14FC1A6F-E5F7-4AD2-9AB9-C84E7C2D2221}" srcId="{978422BE-5D46-4434-994E-46180A91C1D7}" destId="{5CF65A9A-717F-4623-9C90-A34290FEE1E4}" srcOrd="0" destOrd="0" parTransId="{D6097527-BCCC-4A35-9F73-43DE55F8A889}" sibTransId="{E81FC550-5B18-43A8-96FB-8C7FCD5A5F9E}"/>
    <dgm:cxn modelId="{C77A179A-C52E-4D62-8FD5-8FB5313F4603}" type="presOf" srcId="{37AB75BA-1F86-47D7-862B-0F41F4B6B78A}" destId="{7AD4D6B5-7673-4440-BC72-9A40B015C263}" srcOrd="0" destOrd="0" presId="urn:microsoft.com/office/officeart/2005/8/layout/vList3"/>
    <dgm:cxn modelId="{F71CB0CA-F1F1-4F93-98D9-DEC2F233EF26}" srcId="{978422BE-5D46-4434-994E-46180A91C1D7}" destId="{37AB75BA-1F86-47D7-862B-0F41F4B6B78A}" srcOrd="1" destOrd="0" parTransId="{18A74DB3-A980-4A88-BA50-B8876A0B0CDF}" sibTransId="{265DA9F9-B95E-4184-8237-8501EBEE88ED}"/>
    <dgm:cxn modelId="{12E571D7-0DF3-47A4-B465-B63D695C2206}" type="presOf" srcId="{978422BE-5D46-4434-994E-46180A91C1D7}" destId="{C968170F-4762-464A-A629-E9A1BEC21558}" srcOrd="0" destOrd="0" presId="urn:microsoft.com/office/officeart/2005/8/layout/vList3"/>
    <dgm:cxn modelId="{AC38EC87-C85D-4A55-A72A-521DEC3220EF}" type="presParOf" srcId="{C968170F-4762-464A-A629-E9A1BEC21558}" destId="{4FC3D0C4-A26D-4691-84A8-82BE220A2CF8}" srcOrd="0" destOrd="0" presId="urn:microsoft.com/office/officeart/2005/8/layout/vList3"/>
    <dgm:cxn modelId="{14C147F4-306A-4E85-88B1-67EC93290B66}" type="presParOf" srcId="{4FC3D0C4-A26D-4691-84A8-82BE220A2CF8}" destId="{611A17CB-F4CE-41BF-9381-593B8BA0AB33}" srcOrd="0" destOrd="0" presId="urn:microsoft.com/office/officeart/2005/8/layout/vList3"/>
    <dgm:cxn modelId="{2224049C-6719-461A-86CD-6061C43FDB53}" type="presParOf" srcId="{4FC3D0C4-A26D-4691-84A8-82BE220A2CF8}" destId="{97E3D59E-2ED1-49A0-BD41-18DAD611E326}" srcOrd="1" destOrd="0" presId="urn:microsoft.com/office/officeart/2005/8/layout/vList3"/>
    <dgm:cxn modelId="{07FBFA4A-154B-442A-A365-F4FBF894738D}" type="presParOf" srcId="{C968170F-4762-464A-A629-E9A1BEC21558}" destId="{971E5625-FD0C-4C56-840D-912B045F56C4}" srcOrd="1" destOrd="0" presId="urn:microsoft.com/office/officeart/2005/8/layout/vList3"/>
    <dgm:cxn modelId="{FD24B677-9E7F-4918-8588-6FFAA9335D04}" type="presParOf" srcId="{C968170F-4762-464A-A629-E9A1BEC21558}" destId="{6A60692D-6309-405F-9F49-E97EEE9D56FD}" srcOrd="2" destOrd="0" presId="urn:microsoft.com/office/officeart/2005/8/layout/vList3"/>
    <dgm:cxn modelId="{8C1CE859-7361-4BF4-AE53-53C221195281}" type="presParOf" srcId="{6A60692D-6309-405F-9F49-E97EEE9D56FD}" destId="{C97EAAAD-E104-4726-995F-ED7D03CEED80}" srcOrd="0" destOrd="0" presId="urn:microsoft.com/office/officeart/2005/8/layout/vList3"/>
    <dgm:cxn modelId="{DC0DFB2C-8D4B-47B0-912E-759CCF1443B3}" type="presParOf" srcId="{6A60692D-6309-405F-9F49-E97EEE9D56FD}" destId="{7AD4D6B5-7673-4440-BC72-9A40B015C26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097A1E-702F-4507-A2C3-D162A1D679A7}"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GB"/>
        </a:p>
      </dgm:t>
    </dgm:pt>
    <dgm:pt modelId="{D693713F-9F98-4781-A3E9-228AB0DA797F}">
      <dgm:prSet phldrT="[Text]" phldr="0" custT="1"/>
      <dgm:spPr/>
      <dgm:t>
        <a:bodyPr/>
        <a:lstStyle/>
        <a:p>
          <a:r>
            <a:rPr lang="en-GB" sz="2800" b="1" dirty="0">
              <a:latin typeface="Tahoma" panose="020B0604030504040204" pitchFamily="34" charset="0"/>
              <a:ea typeface="Tahoma" panose="020B0604030504040204" pitchFamily="34" charset="0"/>
              <a:cs typeface="Tahoma" panose="020B0604030504040204" pitchFamily="34" charset="0"/>
            </a:rPr>
            <a:t>Frozen Assets</a:t>
          </a:r>
        </a:p>
      </dgm:t>
    </dgm:pt>
    <dgm:pt modelId="{F18F3AF4-BCB3-42BA-ACBF-2A56142A0430}" type="parTrans" cxnId="{97E08EB7-61B5-4688-A77D-B93D5741F5E4}">
      <dgm:prSet/>
      <dgm:spPr/>
      <dgm:t>
        <a:bodyPr/>
        <a:lstStyle/>
        <a:p>
          <a:endParaRPr lang="en-GB"/>
        </a:p>
      </dgm:t>
    </dgm:pt>
    <dgm:pt modelId="{4810A15B-7C82-4151-B1F8-DDCC5EDD19E2}" type="sibTrans" cxnId="{97E08EB7-61B5-4688-A77D-B93D5741F5E4}">
      <dgm:prSet/>
      <dgm:spPr/>
      <dgm:t>
        <a:bodyPr/>
        <a:lstStyle/>
        <a:p>
          <a:endParaRPr lang="en-GB"/>
        </a:p>
      </dgm:t>
    </dgm:pt>
    <dgm:pt modelId="{EC555779-4C0F-43C2-AD85-07600F7D3C83}">
      <dgm:prSet phldrT="[Text]" phldr="0" custT="1"/>
      <dgm:spPr/>
      <dgm:t>
        <a:bodyPr/>
        <a:lstStyle/>
        <a:p>
          <a:r>
            <a:rPr lang="en-GB" sz="2800" b="1" dirty="0">
              <a:latin typeface="Tahoma" panose="020B0604030504040204" pitchFamily="34" charset="0"/>
              <a:ea typeface="Tahoma" panose="020B0604030504040204" pitchFamily="34" charset="0"/>
              <a:cs typeface="Tahoma" panose="020B0604030504040204" pitchFamily="34" charset="0"/>
            </a:rPr>
            <a:t>Suspected Breaches</a:t>
          </a:r>
        </a:p>
      </dgm:t>
    </dgm:pt>
    <dgm:pt modelId="{0DCD0163-9407-4561-B057-B0D7DF0E9FB9}" type="parTrans" cxnId="{963FA5FE-5A4C-4C83-B587-18520E8DA5F1}">
      <dgm:prSet/>
      <dgm:spPr/>
      <dgm:t>
        <a:bodyPr/>
        <a:lstStyle/>
        <a:p>
          <a:endParaRPr lang="en-GB"/>
        </a:p>
      </dgm:t>
    </dgm:pt>
    <dgm:pt modelId="{A8805A52-5431-4137-A765-F072975F3DF2}" type="sibTrans" cxnId="{963FA5FE-5A4C-4C83-B587-18520E8DA5F1}">
      <dgm:prSet/>
      <dgm:spPr/>
      <dgm:t>
        <a:bodyPr/>
        <a:lstStyle/>
        <a:p>
          <a:endParaRPr lang="en-GB"/>
        </a:p>
      </dgm:t>
    </dgm:pt>
    <dgm:pt modelId="{70B28157-B16E-42C1-942F-8F6A5D4DA3A9}">
      <dgm:prSet phldrT="[Text]" phldr="0" custT="1"/>
      <dgm:spPr/>
      <dgm:t>
        <a:bodyPr/>
        <a:lstStyle/>
        <a:p>
          <a:r>
            <a:rPr lang="en-GB" sz="2800" b="1" dirty="0">
              <a:latin typeface="Tahoma" panose="020B0604030504040204" pitchFamily="34" charset="0"/>
              <a:ea typeface="Tahoma" panose="020B0604030504040204" pitchFamily="34" charset="0"/>
              <a:cs typeface="Tahoma" panose="020B0604030504040204" pitchFamily="34" charset="0"/>
            </a:rPr>
            <a:t>Attempted transactions</a:t>
          </a:r>
        </a:p>
      </dgm:t>
    </dgm:pt>
    <dgm:pt modelId="{DB82A57E-069C-49D7-8046-C762680E391B}" type="parTrans" cxnId="{F62B74D9-257A-4442-8988-C5A1A4938475}">
      <dgm:prSet/>
      <dgm:spPr/>
      <dgm:t>
        <a:bodyPr/>
        <a:lstStyle/>
        <a:p>
          <a:endParaRPr lang="en-GB"/>
        </a:p>
      </dgm:t>
    </dgm:pt>
    <dgm:pt modelId="{3D45F639-6E8C-4915-860C-EC685AD7280A}" type="sibTrans" cxnId="{F62B74D9-257A-4442-8988-C5A1A4938475}">
      <dgm:prSet/>
      <dgm:spPr/>
      <dgm:t>
        <a:bodyPr/>
        <a:lstStyle/>
        <a:p>
          <a:endParaRPr lang="en-GB"/>
        </a:p>
      </dgm:t>
    </dgm:pt>
    <dgm:pt modelId="{80A8C83E-FAF6-443C-8667-A1E2D2096172}">
      <dgm:prSet phldrT="[Text]" phldr="0" custT="1"/>
      <dgm:spPr/>
      <dgm:t>
        <a:bodyPr/>
        <a:lstStyle/>
        <a:p>
          <a:r>
            <a:rPr lang="en-GB" sz="2800" b="1" dirty="0">
              <a:latin typeface="Tahoma" panose="020B0604030504040204" pitchFamily="34" charset="0"/>
              <a:ea typeface="Tahoma" panose="020B0604030504040204" pitchFamily="34" charset="0"/>
              <a:cs typeface="Tahoma" panose="020B0604030504040204" pitchFamily="34" charset="0"/>
            </a:rPr>
            <a:t>Report to FIU</a:t>
          </a:r>
        </a:p>
      </dgm:t>
    </dgm:pt>
    <dgm:pt modelId="{30063273-F2A7-4D76-9714-7D03659A87FD}" type="parTrans" cxnId="{EB8E9B9D-B76D-4DE7-90AD-723E7DD8515B}">
      <dgm:prSet/>
      <dgm:spPr/>
      <dgm:t>
        <a:bodyPr/>
        <a:lstStyle/>
        <a:p>
          <a:endParaRPr lang="en-GB"/>
        </a:p>
      </dgm:t>
    </dgm:pt>
    <dgm:pt modelId="{7F08C87D-76F2-4D42-BD76-C7ADDD86D6F6}" type="sibTrans" cxnId="{EB8E9B9D-B76D-4DE7-90AD-723E7DD8515B}">
      <dgm:prSet/>
      <dgm:spPr/>
      <dgm:t>
        <a:bodyPr/>
        <a:lstStyle/>
        <a:p>
          <a:endParaRPr lang="en-GB"/>
        </a:p>
      </dgm:t>
    </dgm:pt>
    <dgm:pt modelId="{72415B2B-6B9D-41A8-A51B-33FDDEC2301B}">
      <dgm:prSet phldrT="[Text]" phldr="0" custT="1"/>
      <dgm:spPr/>
      <dgm:t>
        <a:bodyPr/>
        <a:lstStyle/>
        <a:p>
          <a:r>
            <a:rPr lang="en-GB" sz="2800" b="1" dirty="0">
              <a:latin typeface="Tahoma" panose="020B0604030504040204" pitchFamily="34" charset="0"/>
              <a:ea typeface="Tahoma" panose="020B0604030504040204" pitchFamily="34" charset="0"/>
              <a:cs typeface="Tahoma" panose="020B0604030504040204" pitchFamily="34" charset="0"/>
            </a:rPr>
            <a:t>Mandatory Reporting</a:t>
          </a:r>
        </a:p>
      </dgm:t>
    </dgm:pt>
    <dgm:pt modelId="{EC78F621-F7EB-48DD-84CB-A6DFEF510AC5}" type="parTrans" cxnId="{A4D83A82-E6DB-471A-9E62-A5B74B0C53F5}">
      <dgm:prSet/>
      <dgm:spPr/>
      <dgm:t>
        <a:bodyPr/>
        <a:lstStyle/>
        <a:p>
          <a:endParaRPr lang="en-GB"/>
        </a:p>
      </dgm:t>
    </dgm:pt>
    <dgm:pt modelId="{5A0D60F3-3EF5-4299-9F13-99781043E6F9}" type="sibTrans" cxnId="{A4D83A82-E6DB-471A-9E62-A5B74B0C53F5}">
      <dgm:prSet/>
      <dgm:spPr/>
      <dgm:t>
        <a:bodyPr/>
        <a:lstStyle/>
        <a:p>
          <a:endParaRPr lang="en-GB"/>
        </a:p>
      </dgm:t>
    </dgm:pt>
    <dgm:pt modelId="{0659F856-8E61-4061-8025-5B0F51932E20}" type="pres">
      <dgm:prSet presAssocID="{24097A1E-702F-4507-A2C3-D162A1D679A7}" presName="Name0" presStyleCnt="0">
        <dgm:presLayoutVars>
          <dgm:dir/>
          <dgm:resizeHandles val="exact"/>
        </dgm:presLayoutVars>
      </dgm:prSet>
      <dgm:spPr/>
    </dgm:pt>
    <dgm:pt modelId="{AF7A4E33-AD58-449D-A683-3CFB1150B933}" type="pres">
      <dgm:prSet presAssocID="{72415B2B-6B9D-41A8-A51B-33FDDEC2301B}" presName="node" presStyleLbl="node1" presStyleIdx="0" presStyleCnt="2">
        <dgm:presLayoutVars>
          <dgm:bulletEnabled val="1"/>
        </dgm:presLayoutVars>
      </dgm:prSet>
      <dgm:spPr/>
    </dgm:pt>
    <dgm:pt modelId="{4BFAD8A7-7588-4312-8FAA-DF3E0180B663}" type="pres">
      <dgm:prSet presAssocID="{5A0D60F3-3EF5-4299-9F13-99781043E6F9}" presName="sibTrans" presStyleLbl="sibTrans2D1" presStyleIdx="0" presStyleCnt="1"/>
      <dgm:spPr/>
    </dgm:pt>
    <dgm:pt modelId="{D9DCB805-482D-4769-9254-C97D0532875D}" type="pres">
      <dgm:prSet presAssocID="{5A0D60F3-3EF5-4299-9F13-99781043E6F9}" presName="connectorText" presStyleLbl="sibTrans2D1" presStyleIdx="0" presStyleCnt="1"/>
      <dgm:spPr/>
    </dgm:pt>
    <dgm:pt modelId="{95F456BB-3338-428B-B925-E70C126B25B6}" type="pres">
      <dgm:prSet presAssocID="{80A8C83E-FAF6-443C-8667-A1E2D2096172}" presName="node" presStyleLbl="node1" presStyleIdx="1" presStyleCnt="2">
        <dgm:presLayoutVars>
          <dgm:bulletEnabled val="1"/>
        </dgm:presLayoutVars>
      </dgm:prSet>
      <dgm:spPr/>
    </dgm:pt>
  </dgm:ptLst>
  <dgm:cxnLst>
    <dgm:cxn modelId="{8A94152C-8D64-4860-B483-00B1062F758A}" type="presOf" srcId="{5A0D60F3-3EF5-4299-9F13-99781043E6F9}" destId="{4BFAD8A7-7588-4312-8FAA-DF3E0180B663}" srcOrd="0" destOrd="0" presId="urn:microsoft.com/office/officeart/2005/8/layout/process1"/>
    <dgm:cxn modelId="{C0AA9B41-CBD6-466E-B0E3-AFD5E33BC799}" type="presOf" srcId="{24097A1E-702F-4507-A2C3-D162A1D679A7}" destId="{0659F856-8E61-4061-8025-5B0F51932E20}" srcOrd="0" destOrd="0" presId="urn:microsoft.com/office/officeart/2005/8/layout/process1"/>
    <dgm:cxn modelId="{FBBFD759-8597-4DBA-A785-6DE8B3F07342}" type="presOf" srcId="{72415B2B-6B9D-41A8-A51B-33FDDEC2301B}" destId="{AF7A4E33-AD58-449D-A683-3CFB1150B933}" srcOrd="0" destOrd="0" presId="urn:microsoft.com/office/officeart/2005/8/layout/process1"/>
    <dgm:cxn modelId="{274D497B-1A27-4221-A717-9542BD003457}" type="presOf" srcId="{D693713F-9F98-4781-A3E9-228AB0DA797F}" destId="{AF7A4E33-AD58-449D-A683-3CFB1150B933}" srcOrd="0" destOrd="1" presId="urn:microsoft.com/office/officeart/2005/8/layout/process1"/>
    <dgm:cxn modelId="{A4D83A82-E6DB-471A-9E62-A5B74B0C53F5}" srcId="{24097A1E-702F-4507-A2C3-D162A1D679A7}" destId="{72415B2B-6B9D-41A8-A51B-33FDDEC2301B}" srcOrd="0" destOrd="0" parTransId="{EC78F621-F7EB-48DD-84CB-A6DFEF510AC5}" sibTransId="{5A0D60F3-3EF5-4299-9F13-99781043E6F9}"/>
    <dgm:cxn modelId="{EB8E9B9D-B76D-4DE7-90AD-723E7DD8515B}" srcId="{24097A1E-702F-4507-A2C3-D162A1D679A7}" destId="{80A8C83E-FAF6-443C-8667-A1E2D2096172}" srcOrd="1" destOrd="0" parTransId="{30063273-F2A7-4D76-9714-7D03659A87FD}" sibTransId="{7F08C87D-76F2-4D42-BD76-C7ADDD86D6F6}"/>
    <dgm:cxn modelId="{4D88E9B3-1E85-4560-BD7A-D7902A916B05}" type="presOf" srcId="{5A0D60F3-3EF5-4299-9F13-99781043E6F9}" destId="{D9DCB805-482D-4769-9254-C97D0532875D}" srcOrd="1" destOrd="0" presId="urn:microsoft.com/office/officeart/2005/8/layout/process1"/>
    <dgm:cxn modelId="{97E08EB7-61B5-4688-A77D-B93D5741F5E4}" srcId="{72415B2B-6B9D-41A8-A51B-33FDDEC2301B}" destId="{D693713F-9F98-4781-A3E9-228AB0DA797F}" srcOrd="0" destOrd="0" parTransId="{F18F3AF4-BCB3-42BA-ACBF-2A56142A0430}" sibTransId="{4810A15B-7C82-4151-B1F8-DDCC5EDD19E2}"/>
    <dgm:cxn modelId="{48BB12BF-0B6F-4E0E-8B8B-242C5483868F}" type="presOf" srcId="{EC555779-4C0F-43C2-AD85-07600F7D3C83}" destId="{AF7A4E33-AD58-449D-A683-3CFB1150B933}" srcOrd="0" destOrd="2" presId="urn:microsoft.com/office/officeart/2005/8/layout/process1"/>
    <dgm:cxn modelId="{0CEAE6CA-45BD-4EA3-AE8E-49FA31D019AA}" type="presOf" srcId="{70B28157-B16E-42C1-942F-8F6A5D4DA3A9}" destId="{AF7A4E33-AD58-449D-A683-3CFB1150B933}" srcOrd="0" destOrd="3" presId="urn:microsoft.com/office/officeart/2005/8/layout/process1"/>
    <dgm:cxn modelId="{51AF6AD6-5899-43B8-9042-77C8F789EB46}" type="presOf" srcId="{80A8C83E-FAF6-443C-8667-A1E2D2096172}" destId="{95F456BB-3338-428B-B925-E70C126B25B6}" srcOrd="0" destOrd="0" presId="urn:microsoft.com/office/officeart/2005/8/layout/process1"/>
    <dgm:cxn modelId="{F62B74D9-257A-4442-8988-C5A1A4938475}" srcId="{72415B2B-6B9D-41A8-A51B-33FDDEC2301B}" destId="{70B28157-B16E-42C1-942F-8F6A5D4DA3A9}" srcOrd="2" destOrd="0" parTransId="{DB82A57E-069C-49D7-8046-C762680E391B}" sibTransId="{3D45F639-6E8C-4915-860C-EC685AD7280A}"/>
    <dgm:cxn modelId="{963FA5FE-5A4C-4C83-B587-18520E8DA5F1}" srcId="{72415B2B-6B9D-41A8-A51B-33FDDEC2301B}" destId="{EC555779-4C0F-43C2-AD85-07600F7D3C83}" srcOrd="1" destOrd="0" parTransId="{0DCD0163-9407-4561-B057-B0D7DF0E9FB9}" sibTransId="{A8805A52-5431-4137-A765-F072975F3DF2}"/>
    <dgm:cxn modelId="{DEAE8AA4-F233-43A0-9DA1-2A0297494660}" type="presParOf" srcId="{0659F856-8E61-4061-8025-5B0F51932E20}" destId="{AF7A4E33-AD58-449D-A683-3CFB1150B933}" srcOrd="0" destOrd="0" presId="urn:microsoft.com/office/officeart/2005/8/layout/process1"/>
    <dgm:cxn modelId="{862A50E0-A4F9-4417-B54F-2C9295D7D317}" type="presParOf" srcId="{0659F856-8E61-4061-8025-5B0F51932E20}" destId="{4BFAD8A7-7588-4312-8FAA-DF3E0180B663}" srcOrd="1" destOrd="0" presId="urn:microsoft.com/office/officeart/2005/8/layout/process1"/>
    <dgm:cxn modelId="{EBEDA850-C997-46AE-917A-D09AFE0BCD80}" type="presParOf" srcId="{4BFAD8A7-7588-4312-8FAA-DF3E0180B663}" destId="{D9DCB805-482D-4769-9254-C97D0532875D}" srcOrd="0" destOrd="0" presId="urn:microsoft.com/office/officeart/2005/8/layout/process1"/>
    <dgm:cxn modelId="{6B38D208-303A-4DE0-AABC-0A285333F253}" type="presParOf" srcId="{0659F856-8E61-4061-8025-5B0F51932E20}" destId="{95F456BB-3338-428B-B925-E70C126B25B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8805CD-3028-46B8-87B3-97C30F62363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434D28C2-54C3-4AB4-BBDE-ED923C122EEE}">
      <dgm:prSet phldrT="[Text]" phldr="0"/>
      <dgm:spPr/>
      <dgm:t>
        <a:bodyPr/>
        <a:lstStyle/>
        <a:p>
          <a:r>
            <a:rPr lang="en-GB" dirty="0"/>
            <a:t>Buy-in</a:t>
          </a:r>
        </a:p>
      </dgm:t>
    </dgm:pt>
    <dgm:pt modelId="{EC9415B8-42DF-4D23-9503-FB5ED3FC37CA}" type="parTrans" cxnId="{FD27BD18-0C12-416C-A8EE-2A328758B728}">
      <dgm:prSet/>
      <dgm:spPr/>
      <dgm:t>
        <a:bodyPr/>
        <a:lstStyle/>
        <a:p>
          <a:endParaRPr lang="en-GB"/>
        </a:p>
      </dgm:t>
    </dgm:pt>
    <dgm:pt modelId="{AD2EECBB-C36B-4ABC-91A4-720C1F6430E1}" type="sibTrans" cxnId="{FD27BD18-0C12-416C-A8EE-2A328758B728}">
      <dgm:prSet/>
      <dgm:spPr/>
      <dgm:t>
        <a:bodyPr/>
        <a:lstStyle/>
        <a:p>
          <a:endParaRPr lang="en-GB"/>
        </a:p>
      </dgm:t>
    </dgm:pt>
    <dgm:pt modelId="{BF6EE66A-6ED5-4E08-A0F1-53D79D52C5E9}">
      <dgm:prSet phldrT="[Text]" phldr="0"/>
      <dgm:spPr/>
      <dgm:t>
        <a:bodyPr/>
        <a:lstStyle/>
        <a:p>
          <a:r>
            <a:rPr lang="en-GB" dirty="0"/>
            <a:t>Procedures</a:t>
          </a:r>
        </a:p>
      </dgm:t>
    </dgm:pt>
    <dgm:pt modelId="{0687EE43-6142-4116-BBC7-932E43834758}" type="parTrans" cxnId="{C4280B28-BDBF-46F4-A9AC-4B737E110BF1}">
      <dgm:prSet/>
      <dgm:spPr/>
      <dgm:t>
        <a:bodyPr/>
        <a:lstStyle/>
        <a:p>
          <a:endParaRPr lang="en-GB"/>
        </a:p>
      </dgm:t>
    </dgm:pt>
    <dgm:pt modelId="{E7283A4E-DCC1-4F76-BCBB-9E35104EB012}" type="sibTrans" cxnId="{C4280B28-BDBF-46F4-A9AC-4B737E110BF1}">
      <dgm:prSet/>
      <dgm:spPr/>
      <dgm:t>
        <a:bodyPr/>
        <a:lstStyle/>
        <a:p>
          <a:endParaRPr lang="en-GB"/>
        </a:p>
      </dgm:t>
    </dgm:pt>
    <dgm:pt modelId="{59F274B6-3854-43BA-9FE6-83C761983048}">
      <dgm:prSet phldrT="[Text]" phldr="0"/>
      <dgm:spPr/>
      <dgm:t>
        <a:bodyPr/>
        <a:lstStyle/>
        <a:p>
          <a:r>
            <a:rPr lang="en-GB" dirty="0"/>
            <a:t>Horizon scanning</a:t>
          </a:r>
        </a:p>
      </dgm:t>
    </dgm:pt>
    <dgm:pt modelId="{50936DE7-4A7D-478D-9377-9F773CC4D749}" type="parTrans" cxnId="{E002A00E-FF7A-4351-9851-44F1CEDCCB07}">
      <dgm:prSet/>
      <dgm:spPr/>
      <dgm:t>
        <a:bodyPr/>
        <a:lstStyle/>
        <a:p>
          <a:endParaRPr lang="en-GB"/>
        </a:p>
      </dgm:t>
    </dgm:pt>
    <dgm:pt modelId="{5E615D72-D9DA-4E83-BA30-05EE4F0FBBE0}" type="sibTrans" cxnId="{E002A00E-FF7A-4351-9851-44F1CEDCCB07}">
      <dgm:prSet/>
      <dgm:spPr/>
      <dgm:t>
        <a:bodyPr/>
        <a:lstStyle/>
        <a:p>
          <a:endParaRPr lang="en-GB"/>
        </a:p>
      </dgm:t>
    </dgm:pt>
    <dgm:pt modelId="{D22700BA-9902-424E-888C-8CE39CE36D04}">
      <dgm:prSet phldrT="[Text]" phldr="0"/>
      <dgm:spPr/>
      <dgm:t>
        <a:bodyPr/>
        <a:lstStyle/>
        <a:p>
          <a:r>
            <a:rPr lang="en-GB" dirty="0"/>
            <a:t>Screening</a:t>
          </a:r>
        </a:p>
      </dgm:t>
    </dgm:pt>
    <dgm:pt modelId="{35A72364-3E9F-4999-B101-2C2A8AA888A3}" type="parTrans" cxnId="{890277C3-D808-4662-B6FE-25BA433B89F1}">
      <dgm:prSet/>
      <dgm:spPr/>
      <dgm:t>
        <a:bodyPr/>
        <a:lstStyle/>
        <a:p>
          <a:endParaRPr lang="en-GB"/>
        </a:p>
      </dgm:t>
    </dgm:pt>
    <dgm:pt modelId="{5A69E204-C2DF-4231-B881-EDA749DD4807}" type="sibTrans" cxnId="{890277C3-D808-4662-B6FE-25BA433B89F1}">
      <dgm:prSet/>
      <dgm:spPr/>
      <dgm:t>
        <a:bodyPr/>
        <a:lstStyle/>
        <a:p>
          <a:endParaRPr lang="en-GB"/>
        </a:p>
      </dgm:t>
    </dgm:pt>
    <dgm:pt modelId="{9FC4A60E-BD99-4B34-85C1-58D8DAA03F3A}">
      <dgm:prSet phldrT="[Text]" phldr="0"/>
      <dgm:spPr/>
      <dgm:t>
        <a:bodyPr/>
        <a:lstStyle/>
        <a:p>
          <a:r>
            <a:rPr lang="en-GB" dirty="0"/>
            <a:t>Tools</a:t>
          </a:r>
        </a:p>
      </dgm:t>
    </dgm:pt>
    <dgm:pt modelId="{C4F8687F-6B0E-4FDB-9914-58F9B1186B9B}" type="parTrans" cxnId="{EA9A9CDD-DDC2-4938-BD5C-218C5274E1FF}">
      <dgm:prSet/>
      <dgm:spPr/>
      <dgm:t>
        <a:bodyPr/>
        <a:lstStyle/>
        <a:p>
          <a:endParaRPr lang="en-GB"/>
        </a:p>
      </dgm:t>
    </dgm:pt>
    <dgm:pt modelId="{045052EE-4685-4F77-9810-511A86003124}" type="sibTrans" cxnId="{EA9A9CDD-DDC2-4938-BD5C-218C5274E1FF}">
      <dgm:prSet/>
      <dgm:spPr/>
      <dgm:t>
        <a:bodyPr/>
        <a:lstStyle/>
        <a:p>
          <a:endParaRPr lang="en-GB"/>
        </a:p>
      </dgm:t>
    </dgm:pt>
    <dgm:pt modelId="{377F4F0F-58D3-40F2-A018-E4DE313F8AE8}">
      <dgm:prSet phldrT="[Text]" phldr="0"/>
      <dgm:spPr/>
      <dgm:t>
        <a:bodyPr/>
        <a:lstStyle/>
        <a:p>
          <a:r>
            <a:rPr lang="en-GB" dirty="0"/>
            <a:t>Risk</a:t>
          </a:r>
        </a:p>
      </dgm:t>
    </dgm:pt>
    <dgm:pt modelId="{380DAD5B-8BEC-4688-A072-6C1BD746B11E}" type="parTrans" cxnId="{13D2546A-6483-4688-B2EF-B214EA682A05}">
      <dgm:prSet/>
      <dgm:spPr/>
      <dgm:t>
        <a:bodyPr/>
        <a:lstStyle/>
        <a:p>
          <a:endParaRPr lang="en-GB"/>
        </a:p>
      </dgm:t>
    </dgm:pt>
    <dgm:pt modelId="{DA7238FA-BCC7-4E64-8321-727A6193807A}" type="sibTrans" cxnId="{13D2546A-6483-4688-B2EF-B214EA682A05}">
      <dgm:prSet/>
      <dgm:spPr/>
      <dgm:t>
        <a:bodyPr/>
        <a:lstStyle/>
        <a:p>
          <a:endParaRPr lang="en-GB"/>
        </a:p>
      </dgm:t>
    </dgm:pt>
    <dgm:pt modelId="{AC64D58E-3DA8-43A9-9A43-939644230915}">
      <dgm:prSet phldrT="[Text]" phldr="0"/>
      <dgm:spPr/>
      <dgm:t>
        <a:bodyPr/>
        <a:lstStyle/>
        <a:p>
          <a:r>
            <a:rPr lang="en-GB" dirty="0"/>
            <a:t>Support</a:t>
          </a:r>
        </a:p>
      </dgm:t>
    </dgm:pt>
    <dgm:pt modelId="{E300AABC-11C8-452C-B433-A4442FA7EEA1}" type="parTrans" cxnId="{FFF5A001-5B41-48A7-A4AA-D206DA36EA3B}">
      <dgm:prSet/>
      <dgm:spPr/>
      <dgm:t>
        <a:bodyPr/>
        <a:lstStyle/>
        <a:p>
          <a:endParaRPr lang="en-GB"/>
        </a:p>
      </dgm:t>
    </dgm:pt>
    <dgm:pt modelId="{707633AE-7EDF-4211-814C-9E40796C54ED}" type="sibTrans" cxnId="{FFF5A001-5B41-48A7-A4AA-D206DA36EA3B}">
      <dgm:prSet/>
      <dgm:spPr/>
      <dgm:t>
        <a:bodyPr/>
        <a:lstStyle/>
        <a:p>
          <a:endParaRPr lang="en-GB"/>
        </a:p>
      </dgm:t>
    </dgm:pt>
    <dgm:pt modelId="{6BDC82F3-F570-4749-976C-9B57A4B684E5}">
      <dgm:prSet phldrT="[Text]" phldr="0"/>
      <dgm:spPr/>
      <dgm:t>
        <a:bodyPr/>
        <a:lstStyle/>
        <a:p>
          <a:r>
            <a:rPr lang="en-GB" dirty="0"/>
            <a:t>Record Keeping</a:t>
          </a:r>
        </a:p>
      </dgm:t>
    </dgm:pt>
    <dgm:pt modelId="{DAFD0695-9306-429B-9C75-FDAFA13F48C3}" type="parTrans" cxnId="{2FAD1EFA-763D-44DF-BF1C-5463E17BADAA}">
      <dgm:prSet/>
      <dgm:spPr/>
      <dgm:t>
        <a:bodyPr/>
        <a:lstStyle/>
        <a:p>
          <a:endParaRPr lang="en-GB"/>
        </a:p>
      </dgm:t>
    </dgm:pt>
    <dgm:pt modelId="{9FB6F17A-6802-4BCC-A92D-F8DF60633D58}" type="sibTrans" cxnId="{2FAD1EFA-763D-44DF-BF1C-5463E17BADAA}">
      <dgm:prSet/>
      <dgm:spPr/>
      <dgm:t>
        <a:bodyPr/>
        <a:lstStyle/>
        <a:p>
          <a:endParaRPr lang="en-GB"/>
        </a:p>
      </dgm:t>
    </dgm:pt>
    <dgm:pt modelId="{413C0724-3973-4B87-9C93-C53E7F5DC896}">
      <dgm:prSet phldrT="[Text]" phldr="0"/>
      <dgm:spPr/>
      <dgm:t>
        <a:bodyPr/>
        <a:lstStyle/>
        <a:p>
          <a:r>
            <a:rPr lang="en-GB" dirty="0"/>
            <a:t>Training</a:t>
          </a:r>
        </a:p>
      </dgm:t>
    </dgm:pt>
    <dgm:pt modelId="{77487F67-AE24-4F2C-9B34-E6AD83A007C3}" type="parTrans" cxnId="{295BF75B-AB2F-467F-B8CC-CB052BA50994}">
      <dgm:prSet/>
      <dgm:spPr/>
      <dgm:t>
        <a:bodyPr/>
        <a:lstStyle/>
        <a:p>
          <a:endParaRPr lang="en-GB"/>
        </a:p>
      </dgm:t>
    </dgm:pt>
    <dgm:pt modelId="{6FEC6C8D-E02C-4A9D-9FA1-FB26825CC445}" type="sibTrans" cxnId="{295BF75B-AB2F-467F-B8CC-CB052BA50994}">
      <dgm:prSet/>
      <dgm:spPr/>
      <dgm:t>
        <a:bodyPr/>
        <a:lstStyle/>
        <a:p>
          <a:endParaRPr lang="en-GB"/>
        </a:p>
      </dgm:t>
    </dgm:pt>
    <dgm:pt modelId="{1ED3B3C6-322D-4DF6-801D-68115BB9DB41}">
      <dgm:prSet phldrT="[Text]" phldr="0"/>
      <dgm:spPr/>
      <dgm:t>
        <a:bodyPr/>
        <a:lstStyle/>
        <a:p>
          <a:r>
            <a:rPr lang="en-GB" dirty="0"/>
            <a:t>Audit </a:t>
          </a:r>
        </a:p>
      </dgm:t>
    </dgm:pt>
    <dgm:pt modelId="{8490DD7F-5BD2-4A2B-BF6E-15A202B195A9}" type="parTrans" cxnId="{4041AC29-9808-4F69-97EE-4EF92EEDA55C}">
      <dgm:prSet/>
      <dgm:spPr/>
      <dgm:t>
        <a:bodyPr/>
        <a:lstStyle/>
        <a:p>
          <a:endParaRPr lang="en-GB"/>
        </a:p>
      </dgm:t>
    </dgm:pt>
    <dgm:pt modelId="{DB81BAD4-B63B-4E0C-BDCD-6345E67CEC0F}" type="sibTrans" cxnId="{4041AC29-9808-4F69-97EE-4EF92EEDA55C}">
      <dgm:prSet/>
      <dgm:spPr/>
      <dgm:t>
        <a:bodyPr/>
        <a:lstStyle/>
        <a:p>
          <a:endParaRPr lang="en-GB"/>
        </a:p>
      </dgm:t>
    </dgm:pt>
    <dgm:pt modelId="{6779F3EE-AF68-456D-A22F-4AE2A2BB5D9E}" type="pres">
      <dgm:prSet presAssocID="{B98805CD-3028-46B8-87B3-97C30F623631}" presName="Name0" presStyleCnt="0">
        <dgm:presLayoutVars>
          <dgm:dir/>
          <dgm:resizeHandles val="exact"/>
        </dgm:presLayoutVars>
      </dgm:prSet>
      <dgm:spPr/>
    </dgm:pt>
    <dgm:pt modelId="{86B20762-C46C-4F3A-AB3C-739CB3219D6C}" type="pres">
      <dgm:prSet presAssocID="{434D28C2-54C3-4AB4-BBDE-ED923C122EEE}" presName="compNode" presStyleCnt="0"/>
      <dgm:spPr/>
    </dgm:pt>
    <dgm:pt modelId="{785FD422-D018-4FB9-82B1-DAF75B28B70A}" type="pres">
      <dgm:prSet presAssocID="{434D28C2-54C3-4AB4-BBDE-ED923C122EEE}" presName="pictRect" presStyleLbl="node1" presStyleIdx="0"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1"/>
              </a:ext>
            </a:extLst>
          </a:blip>
          <a:srcRect/>
          <a:stretch>
            <a:fillRect l="6101" t="-9814" r="6101" b="-9814"/>
          </a:stretch>
        </a:blipFill>
      </dgm:spPr>
      <dgm:extLst>
        <a:ext uri="{E40237B7-FDA0-4F09-8148-C483321AD2D9}">
          <dgm14:cNvPr xmlns:dgm14="http://schemas.microsoft.com/office/drawing/2010/diagram" id="0" name="" descr="Management with solid fill"/>
        </a:ext>
      </dgm:extLst>
    </dgm:pt>
    <dgm:pt modelId="{D36E64A0-C5F7-4F25-9438-1B6BD7EA0809}" type="pres">
      <dgm:prSet presAssocID="{434D28C2-54C3-4AB4-BBDE-ED923C122EEE}" presName="textRect" presStyleLbl="revTx" presStyleIdx="0" presStyleCnt="10" custLinFactNeighborX="68">
        <dgm:presLayoutVars>
          <dgm:bulletEnabled val="1"/>
        </dgm:presLayoutVars>
      </dgm:prSet>
      <dgm:spPr/>
    </dgm:pt>
    <dgm:pt modelId="{5C750BE4-9ECD-41E2-B35E-C416C14D2F19}" type="pres">
      <dgm:prSet presAssocID="{AD2EECBB-C36B-4ABC-91A4-720C1F6430E1}" presName="sibTrans" presStyleLbl="sibTrans2D1" presStyleIdx="0" presStyleCnt="0"/>
      <dgm:spPr/>
    </dgm:pt>
    <dgm:pt modelId="{FE84093A-F2CD-4AC1-9211-FF9222856CD4}" type="pres">
      <dgm:prSet presAssocID="{BF6EE66A-6ED5-4E08-A0F1-53D79D52C5E9}" presName="compNode" presStyleCnt="0"/>
      <dgm:spPr/>
    </dgm:pt>
    <dgm:pt modelId="{39E5D31F-8F0E-49FE-95F7-010557B9D623}" type="pres">
      <dgm:prSet presAssocID="{BF6EE66A-6ED5-4E08-A0F1-53D79D52C5E9}" presName="pictRect" presStyleLbl="node1" presStyleIdx="1"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2"/>
              </a:ext>
            </a:extLst>
          </a:blip>
          <a:srcRect/>
          <a:stretch>
            <a:fillRect l="7893" t="-11113" r="7893" b="-11113"/>
          </a:stretch>
        </a:blipFill>
      </dgm:spPr>
      <dgm:extLst>
        <a:ext uri="{E40237B7-FDA0-4F09-8148-C483321AD2D9}">
          <dgm14:cNvPr xmlns:dgm14="http://schemas.microsoft.com/office/drawing/2010/diagram" id="0" name="" descr="Workflow with solid fill"/>
        </a:ext>
      </dgm:extLst>
    </dgm:pt>
    <dgm:pt modelId="{878FB682-783D-4FD0-8A9E-518D99AB0A9D}" type="pres">
      <dgm:prSet presAssocID="{BF6EE66A-6ED5-4E08-A0F1-53D79D52C5E9}" presName="textRect" presStyleLbl="revTx" presStyleIdx="1" presStyleCnt="10">
        <dgm:presLayoutVars>
          <dgm:bulletEnabled val="1"/>
        </dgm:presLayoutVars>
      </dgm:prSet>
      <dgm:spPr/>
    </dgm:pt>
    <dgm:pt modelId="{21573191-543E-4854-A7B4-941A04156D3A}" type="pres">
      <dgm:prSet presAssocID="{E7283A4E-DCC1-4F76-BCBB-9E35104EB012}" presName="sibTrans" presStyleLbl="sibTrans2D1" presStyleIdx="0" presStyleCnt="0"/>
      <dgm:spPr/>
    </dgm:pt>
    <dgm:pt modelId="{A508CB60-8093-4116-BA9F-5D5946A4A5BA}" type="pres">
      <dgm:prSet presAssocID="{59F274B6-3854-43BA-9FE6-83C761983048}" presName="compNode" presStyleCnt="0"/>
      <dgm:spPr/>
    </dgm:pt>
    <dgm:pt modelId="{28371BC2-01EB-4C5F-B383-37AE8B970235}" type="pres">
      <dgm:prSet presAssocID="{59F274B6-3854-43BA-9FE6-83C761983048}" presName="pictRect" presStyleLbl="node1" presStyleIdx="2"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3"/>
              </a:ext>
            </a:extLst>
          </a:blip>
          <a:srcRect/>
          <a:stretch>
            <a:fillRect l="7893" t="-16315" r="7893" b="-16315"/>
          </a:stretch>
        </a:blipFill>
      </dgm:spPr>
      <dgm:extLst>
        <a:ext uri="{E40237B7-FDA0-4F09-8148-C483321AD2D9}">
          <dgm14:cNvPr xmlns:dgm14="http://schemas.microsoft.com/office/drawing/2010/diagram" id="0" name="" descr="Eye Scan with solid fill"/>
        </a:ext>
      </dgm:extLst>
    </dgm:pt>
    <dgm:pt modelId="{0AC1EF36-9CCF-4EA2-B9A8-EE774C1CAAA7}" type="pres">
      <dgm:prSet presAssocID="{59F274B6-3854-43BA-9FE6-83C761983048}" presName="textRect" presStyleLbl="revTx" presStyleIdx="2" presStyleCnt="10">
        <dgm:presLayoutVars>
          <dgm:bulletEnabled val="1"/>
        </dgm:presLayoutVars>
      </dgm:prSet>
      <dgm:spPr/>
    </dgm:pt>
    <dgm:pt modelId="{0051194D-44C8-4C5E-8EC8-8413EE8D263D}" type="pres">
      <dgm:prSet presAssocID="{5E615D72-D9DA-4E83-BA30-05EE4F0FBBE0}" presName="sibTrans" presStyleLbl="sibTrans2D1" presStyleIdx="0" presStyleCnt="0"/>
      <dgm:spPr/>
    </dgm:pt>
    <dgm:pt modelId="{C254B429-FA15-4B42-86E3-B4B42DAABF83}" type="pres">
      <dgm:prSet presAssocID="{D22700BA-9902-424E-888C-8CE39CE36D04}" presName="compNode" presStyleCnt="0"/>
      <dgm:spPr/>
    </dgm:pt>
    <dgm:pt modelId="{C09B6D37-9569-4173-B1F1-308FF59192F2}" type="pres">
      <dgm:prSet presAssocID="{D22700BA-9902-424E-888C-8CE39CE36D04}" presName="pictRect" presStyleLbl="node1" presStyleIdx="3"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4"/>
              </a:ext>
            </a:extLst>
          </a:blip>
          <a:srcRect/>
          <a:stretch>
            <a:fillRect l="10581" t="589" r="10581" b="589"/>
          </a:stretch>
        </a:blipFill>
      </dgm:spPr>
      <dgm:extLst>
        <a:ext uri="{E40237B7-FDA0-4F09-8148-C483321AD2D9}">
          <dgm14:cNvPr xmlns:dgm14="http://schemas.microsoft.com/office/drawing/2010/diagram" id="0" name="" descr="Touchscreen with solid fill"/>
        </a:ext>
      </dgm:extLst>
    </dgm:pt>
    <dgm:pt modelId="{9C85ED8D-9C54-45C9-B78F-5B1A2BD83059}" type="pres">
      <dgm:prSet presAssocID="{D22700BA-9902-424E-888C-8CE39CE36D04}" presName="textRect" presStyleLbl="revTx" presStyleIdx="3" presStyleCnt="10">
        <dgm:presLayoutVars>
          <dgm:bulletEnabled val="1"/>
        </dgm:presLayoutVars>
      </dgm:prSet>
      <dgm:spPr/>
    </dgm:pt>
    <dgm:pt modelId="{48B97606-65EF-4B7F-8124-E50B7A94C2F0}" type="pres">
      <dgm:prSet presAssocID="{5A69E204-C2DF-4231-B881-EDA749DD4807}" presName="sibTrans" presStyleLbl="sibTrans2D1" presStyleIdx="0" presStyleCnt="0"/>
      <dgm:spPr/>
    </dgm:pt>
    <dgm:pt modelId="{F44117E1-04A5-476D-B3BA-0D17BDBECBDC}" type="pres">
      <dgm:prSet presAssocID="{9FC4A60E-BD99-4B34-85C1-58D8DAA03F3A}" presName="compNode" presStyleCnt="0"/>
      <dgm:spPr/>
    </dgm:pt>
    <dgm:pt modelId="{F2145E5F-1668-4B83-B0E0-B5140D21D9AB}" type="pres">
      <dgm:prSet presAssocID="{9FC4A60E-BD99-4B34-85C1-58D8DAA03F3A}" presName="pictRect" presStyleLbl="node1" presStyleIdx="4"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5"/>
              </a:ext>
            </a:extLst>
          </a:blip>
          <a:srcRect/>
          <a:stretch>
            <a:fillRect l="13268" t="-712" r="13268" b="-712"/>
          </a:stretch>
        </a:blipFill>
      </dgm:spPr>
      <dgm:extLst>
        <a:ext uri="{E40237B7-FDA0-4F09-8148-C483321AD2D9}">
          <dgm14:cNvPr xmlns:dgm14="http://schemas.microsoft.com/office/drawing/2010/diagram" id="0" name="" descr="Tools with solid fill"/>
        </a:ext>
      </dgm:extLst>
    </dgm:pt>
    <dgm:pt modelId="{B21B54F8-E7DC-48A8-8FC6-17F9C81E67CD}" type="pres">
      <dgm:prSet presAssocID="{9FC4A60E-BD99-4B34-85C1-58D8DAA03F3A}" presName="textRect" presStyleLbl="revTx" presStyleIdx="4" presStyleCnt="10">
        <dgm:presLayoutVars>
          <dgm:bulletEnabled val="1"/>
        </dgm:presLayoutVars>
      </dgm:prSet>
      <dgm:spPr/>
    </dgm:pt>
    <dgm:pt modelId="{844DA4AE-7115-4683-A8AB-6F8A089CEA1F}" type="pres">
      <dgm:prSet presAssocID="{045052EE-4685-4F77-9810-511A86003124}" presName="sibTrans" presStyleLbl="sibTrans2D1" presStyleIdx="0" presStyleCnt="0"/>
      <dgm:spPr/>
    </dgm:pt>
    <dgm:pt modelId="{20F4748F-55DF-4340-9B0A-BFD0A4970408}" type="pres">
      <dgm:prSet presAssocID="{377F4F0F-58D3-40F2-A018-E4DE313F8AE8}" presName="compNode" presStyleCnt="0"/>
      <dgm:spPr/>
    </dgm:pt>
    <dgm:pt modelId="{0917DABD-76E0-4CC5-9694-9F2B904B3B41}" type="pres">
      <dgm:prSet presAssocID="{377F4F0F-58D3-40F2-A018-E4DE313F8AE8}" presName="pictRect" presStyleLbl="node1" presStyleIdx="5"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6"/>
              </a:ext>
            </a:extLst>
          </a:blip>
          <a:srcRect/>
          <a:stretch>
            <a:fillRect l="10581" t="-7213" r="10581" b="-7213"/>
          </a:stretch>
        </a:blipFill>
      </dgm:spPr>
      <dgm:extLst>
        <a:ext uri="{E40237B7-FDA0-4F09-8148-C483321AD2D9}">
          <dgm14:cNvPr xmlns:dgm14="http://schemas.microsoft.com/office/drawing/2010/diagram" id="0" name="" descr="Radioactive with solid fill"/>
        </a:ext>
      </dgm:extLst>
    </dgm:pt>
    <dgm:pt modelId="{B937816A-EA0A-45B0-A9C1-916F73F21864}" type="pres">
      <dgm:prSet presAssocID="{377F4F0F-58D3-40F2-A018-E4DE313F8AE8}" presName="textRect" presStyleLbl="revTx" presStyleIdx="5" presStyleCnt="10">
        <dgm:presLayoutVars>
          <dgm:bulletEnabled val="1"/>
        </dgm:presLayoutVars>
      </dgm:prSet>
      <dgm:spPr/>
    </dgm:pt>
    <dgm:pt modelId="{6DCBB031-F759-407B-A00B-9E96109B2B72}" type="pres">
      <dgm:prSet presAssocID="{DA7238FA-BCC7-4E64-8321-727A6193807A}" presName="sibTrans" presStyleLbl="sibTrans2D1" presStyleIdx="0" presStyleCnt="0"/>
      <dgm:spPr/>
    </dgm:pt>
    <dgm:pt modelId="{ABBE957F-D25F-4BA3-A397-8D4C6E3B646B}" type="pres">
      <dgm:prSet presAssocID="{AC64D58E-3DA8-43A9-9A43-939644230915}" presName="compNode" presStyleCnt="0"/>
      <dgm:spPr/>
    </dgm:pt>
    <dgm:pt modelId="{83856D09-2847-49FF-98D7-655D060796F2}" type="pres">
      <dgm:prSet presAssocID="{AC64D58E-3DA8-43A9-9A43-939644230915}" presName="pictRect" presStyleLbl="node1" presStyleIdx="6"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7"/>
              </a:ext>
            </a:extLst>
          </a:blip>
          <a:srcRect/>
          <a:stretch>
            <a:fillRect l="11477" t="-15015" r="11477" b="-15015"/>
          </a:stretch>
        </a:blipFill>
      </dgm:spPr>
      <dgm:extLst>
        <a:ext uri="{E40237B7-FDA0-4F09-8148-C483321AD2D9}">
          <dgm14:cNvPr xmlns:dgm14="http://schemas.microsoft.com/office/drawing/2010/diagram" id="0" name="" descr="Open hand with solid fill"/>
        </a:ext>
      </dgm:extLst>
    </dgm:pt>
    <dgm:pt modelId="{411C8431-804D-4398-B958-A1BE97DFE512}" type="pres">
      <dgm:prSet presAssocID="{AC64D58E-3DA8-43A9-9A43-939644230915}" presName="textRect" presStyleLbl="revTx" presStyleIdx="6" presStyleCnt="10">
        <dgm:presLayoutVars>
          <dgm:bulletEnabled val="1"/>
        </dgm:presLayoutVars>
      </dgm:prSet>
      <dgm:spPr/>
    </dgm:pt>
    <dgm:pt modelId="{E95FB4EB-1892-45E2-B870-3FB23F749CD5}" type="pres">
      <dgm:prSet presAssocID="{707633AE-7EDF-4211-814C-9E40796C54ED}" presName="sibTrans" presStyleLbl="sibTrans2D1" presStyleIdx="0" presStyleCnt="0"/>
      <dgm:spPr/>
    </dgm:pt>
    <dgm:pt modelId="{2BB1C684-2083-4837-B675-0780CBADAA0D}" type="pres">
      <dgm:prSet presAssocID="{6BDC82F3-F570-4749-976C-9B57A4B684E5}" presName="compNode" presStyleCnt="0"/>
      <dgm:spPr/>
    </dgm:pt>
    <dgm:pt modelId="{AA048AD1-DF1E-4E7E-8CC3-833B43576290}" type="pres">
      <dgm:prSet presAssocID="{6BDC82F3-F570-4749-976C-9B57A4B684E5}" presName="pictRect" presStyleLbl="node1" presStyleIdx="7" presStyleCnt="10" custLinFactNeighborX="0" custLinFactNeighborY="-1592"/>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8"/>
              </a:ext>
            </a:extLst>
          </a:blip>
          <a:srcRect/>
          <a:stretch>
            <a:fillRect l="10581" t="-712" r="10581" b="-712"/>
          </a:stretch>
        </a:blipFill>
      </dgm:spPr>
      <dgm:extLst>
        <a:ext uri="{E40237B7-FDA0-4F09-8148-C483321AD2D9}">
          <dgm14:cNvPr xmlns:dgm14="http://schemas.microsoft.com/office/drawing/2010/diagram" id="0" name="" descr="Database with solid fill"/>
        </a:ext>
      </dgm:extLst>
    </dgm:pt>
    <dgm:pt modelId="{236E553C-40FD-4300-A625-3FEDD833DC53}" type="pres">
      <dgm:prSet presAssocID="{6BDC82F3-F570-4749-976C-9B57A4B684E5}" presName="textRect" presStyleLbl="revTx" presStyleIdx="7" presStyleCnt="10">
        <dgm:presLayoutVars>
          <dgm:bulletEnabled val="1"/>
        </dgm:presLayoutVars>
      </dgm:prSet>
      <dgm:spPr/>
    </dgm:pt>
    <dgm:pt modelId="{EE3617AF-0020-4E6C-82CE-ACF87E4D27CD}" type="pres">
      <dgm:prSet presAssocID="{9FB6F17A-6802-4BCC-A92D-F8DF60633D58}" presName="sibTrans" presStyleLbl="sibTrans2D1" presStyleIdx="0" presStyleCnt="0"/>
      <dgm:spPr/>
    </dgm:pt>
    <dgm:pt modelId="{859D2F74-8FD1-4A48-8991-01E0F13BCB0E}" type="pres">
      <dgm:prSet presAssocID="{413C0724-3973-4B87-9C93-C53E7F5DC896}" presName="compNode" presStyleCnt="0"/>
      <dgm:spPr/>
    </dgm:pt>
    <dgm:pt modelId="{D61D13C7-0E59-4808-94EF-B78A01A991DA}" type="pres">
      <dgm:prSet presAssocID="{413C0724-3973-4B87-9C93-C53E7F5DC896}" presName="pictRect" presStyleLbl="node1" presStyleIdx="8"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9"/>
              </a:ext>
            </a:extLst>
          </a:blip>
          <a:srcRect/>
          <a:stretch>
            <a:fillRect l="9685" t="-16315" r="9685" b="-16315"/>
          </a:stretch>
        </a:blipFill>
      </dgm:spPr>
      <dgm:extLst>
        <a:ext uri="{E40237B7-FDA0-4F09-8148-C483321AD2D9}">
          <dgm14:cNvPr xmlns:dgm14="http://schemas.microsoft.com/office/drawing/2010/diagram" id="0" name="" descr="Teacher with solid fill"/>
        </a:ext>
      </dgm:extLst>
    </dgm:pt>
    <dgm:pt modelId="{8BD1638C-D42D-4C22-AE34-9D09EA36BF9A}" type="pres">
      <dgm:prSet presAssocID="{413C0724-3973-4B87-9C93-C53E7F5DC896}" presName="textRect" presStyleLbl="revTx" presStyleIdx="8" presStyleCnt="10">
        <dgm:presLayoutVars>
          <dgm:bulletEnabled val="1"/>
        </dgm:presLayoutVars>
      </dgm:prSet>
      <dgm:spPr/>
    </dgm:pt>
    <dgm:pt modelId="{50E95E26-762A-4B8E-BDE7-9C57229D75BE}" type="pres">
      <dgm:prSet presAssocID="{6FEC6C8D-E02C-4A9D-9FA1-FB26825CC445}" presName="sibTrans" presStyleLbl="sibTrans2D1" presStyleIdx="0" presStyleCnt="0"/>
      <dgm:spPr/>
    </dgm:pt>
    <dgm:pt modelId="{B4A0D726-61E5-47EA-9E6D-A1F0AA2737E9}" type="pres">
      <dgm:prSet presAssocID="{1ED3B3C6-322D-4DF6-801D-68115BB9DB41}" presName="compNode" presStyleCnt="0"/>
      <dgm:spPr/>
    </dgm:pt>
    <dgm:pt modelId="{84949979-B413-45A5-9722-F0B38D456813}" type="pres">
      <dgm:prSet presAssocID="{1ED3B3C6-322D-4DF6-801D-68115BB9DB41}" presName="pictRect" presStyleLbl="node1" presStyleIdx="9" presStyleCnt="10"/>
      <dgm:spPr>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10"/>
              </a:ext>
            </a:extLst>
          </a:blip>
          <a:srcRect/>
          <a:stretch>
            <a:fillRect l="6997" t="589" r="6997" b="589"/>
          </a:stretch>
        </a:blipFill>
      </dgm:spPr>
      <dgm:extLst>
        <a:ext uri="{E40237B7-FDA0-4F09-8148-C483321AD2D9}">
          <dgm14:cNvPr xmlns:dgm14="http://schemas.microsoft.com/office/drawing/2010/diagram" id="0" name="" descr="Inbox with solid fill"/>
        </a:ext>
      </dgm:extLst>
    </dgm:pt>
    <dgm:pt modelId="{AE51CC7F-9872-453C-A62F-8610092FE178}" type="pres">
      <dgm:prSet presAssocID="{1ED3B3C6-322D-4DF6-801D-68115BB9DB41}" presName="textRect" presStyleLbl="revTx" presStyleIdx="9" presStyleCnt="10">
        <dgm:presLayoutVars>
          <dgm:bulletEnabled val="1"/>
        </dgm:presLayoutVars>
      </dgm:prSet>
      <dgm:spPr/>
    </dgm:pt>
  </dgm:ptLst>
  <dgm:cxnLst>
    <dgm:cxn modelId="{4D520400-E8F4-4D04-987C-0DA011E64794}" type="presOf" srcId="{707633AE-7EDF-4211-814C-9E40796C54ED}" destId="{E95FB4EB-1892-45E2-B870-3FB23F749CD5}" srcOrd="0" destOrd="0" presId="urn:microsoft.com/office/officeart/2005/8/layout/pList1"/>
    <dgm:cxn modelId="{FFF5A001-5B41-48A7-A4AA-D206DA36EA3B}" srcId="{B98805CD-3028-46B8-87B3-97C30F623631}" destId="{AC64D58E-3DA8-43A9-9A43-939644230915}" srcOrd="6" destOrd="0" parTransId="{E300AABC-11C8-452C-B433-A4442FA7EEA1}" sibTransId="{707633AE-7EDF-4211-814C-9E40796C54ED}"/>
    <dgm:cxn modelId="{E002A00E-FF7A-4351-9851-44F1CEDCCB07}" srcId="{B98805CD-3028-46B8-87B3-97C30F623631}" destId="{59F274B6-3854-43BA-9FE6-83C761983048}" srcOrd="2" destOrd="0" parTransId="{50936DE7-4A7D-478D-9377-9F773CC4D749}" sibTransId="{5E615D72-D9DA-4E83-BA30-05EE4F0FBBE0}"/>
    <dgm:cxn modelId="{FD27BD18-0C12-416C-A8EE-2A328758B728}" srcId="{B98805CD-3028-46B8-87B3-97C30F623631}" destId="{434D28C2-54C3-4AB4-BBDE-ED923C122EEE}" srcOrd="0" destOrd="0" parTransId="{EC9415B8-42DF-4D23-9503-FB5ED3FC37CA}" sibTransId="{AD2EECBB-C36B-4ABC-91A4-720C1F6430E1}"/>
    <dgm:cxn modelId="{037F1924-457C-4D69-8807-7FD0B969797A}" type="presOf" srcId="{9FB6F17A-6802-4BCC-A92D-F8DF60633D58}" destId="{EE3617AF-0020-4E6C-82CE-ACF87E4D27CD}" srcOrd="0" destOrd="0" presId="urn:microsoft.com/office/officeart/2005/8/layout/pList1"/>
    <dgm:cxn modelId="{C4280B28-BDBF-46F4-A9AC-4B737E110BF1}" srcId="{B98805CD-3028-46B8-87B3-97C30F623631}" destId="{BF6EE66A-6ED5-4E08-A0F1-53D79D52C5E9}" srcOrd="1" destOrd="0" parTransId="{0687EE43-6142-4116-BBC7-932E43834758}" sibTransId="{E7283A4E-DCC1-4F76-BCBB-9E35104EB012}"/>
    <dgm:cxn modelId="{4041AC29-9808-4F69-97EE-4EF92EEDA55C}" srcId="{B98805CD-3028-46B8-87B3-97C30F623631}" destId="{1ED3B3C6-322D-4DF6-801D-68115BB9DB41}" srcOrd="9" destOrd="0" parTransId="{8490DD7F-5BD2-4A2B-BF6E-15A202B195A9}" sibTransId="{DB81BAD4-B63B-4E0C-BDCD-6345E67CEC0F}"/>
    <dgm:cxn modelId="{295BF75B-AB2F-467F-B8CC-CB052BA50994}" srcId="{B98805CD-3028-46B8-87B3-97C30F623631}" destId="{413C0724-3973-4B87-9C93-C53E7F5DC896}" srcOrd="8" destOrd="0" parTransId="{77487F67-AE24-4F2C-9B34-E6AD83A007C3}" sibTransId="{6FEC6C8D-E02C-4A9D-9FA1-FB26825CC445}"/>
    <dgm:cxn modelId="{9822544A-D95C-4A82-B9DD-32BBEA829946}" type="presOf" srcId="{1ED3B3C6-322D-4DF6-801D-68115BB9DB41}" destId="{AE51CC7F-9872-453C-A62F-8610092FE178}" srcOrd="0" destOrd="0" presId="urn:microsoft.com/office/officeart/2005/8/layout/pList1"/>
    <dgm:cxn modelId="{13D2546A-6483-4688-B2EF-B214EA682A05}" srcId="{B98805CD-3028-46B8-87B3-97C30F623631}" destId="{377F4F0F-58D3-40F2-A018-E4DE313F8AE8}" srcOrd="5" destOrd="0" parTransId="{380DAD5B-8BEC-4688-A072-6C1BD746B11E}" sibTransId="{DA7238FA-BCC7-4E64-8321-727A6193807A}"/>
    <dgm:cxn modelId="{2BF2A74F-ADDC-40E1-91F1-B5807DC76FD6}" type="presOf" srcId="{6BDC82F3-F570-4749-976C-9B57A4B684E5}" destId="{236E553C-40FD-4300-A625-3FEDD833DC53}" srcOrd="0" destOrd="0" presId="urn:microsoft.com/office/officeart/2005/8/layout/pList1"/>
    <dgm:cxn modelId="{43773D71-5241-4D69-AF36-D94AF016D7BE}" type="presOf" srcId="{5E615D72-D9DA-4E83-BA30-05EE4F0FBBE0}" destId="{0051194D-44C8-4C5E-8EC8-8413EE8D263D}" srcOrd="0" destOrd="0" presId="urn:microsoft.com/office/officeart/2005/8/layout/pList1"/>
    <dgm:cxn modelId="{AF737951-8E9B-42D8-ABE4-5EBBFD73B4A9}" type="presOf" srcId="{59F274B6-3854-43BA-9FE6-83C761983048}" destId="{0AC1EF36-9CCF-4EA2-B9A8-EE774C1CAAA7}" srcOrd="0" destOrd="0" presId="urn:microsoft.com/office/officeart/2005/8/layout/pList1"/>
    <dgm:cxn modelId="{C9D7F253-D0B8-4381-950B-78B4A3BC74E4}" type="presOf" srcId="{BF6EE66A-6ED5-4E08-A0F1-53D79D52C5E9}" destId="{878FB682-783D-4FD0-8A9E-518D99AB0A9D}" srcOrd="0" destOrd="0" presId="urn:microsoft.com/office/officeart/2005/8/layout/pList1"/>
    <dgm:cxn modelId="{D2B78385-0414-4870-B56E-8779EDA4B6DF}" type="presOf" srcId="{9FC4A60E-BD99-4B34-85C1-58D8DAA03F3A}" destId="{B21B54F8-E7DC-48A8-8FC6-17F9C81E67CD}" srcOrd="0" destOrd="0" presId="urn:microsoft.com/office/officeart/2005/8/layout/pList1"/>
    <dgm:cxn modelId="{B0754A86-56C3-46BF-91B1-3C80E5FB9556}" type="presOf" srcId="{434D28C2-54C3-4AB4-BBDE-ED923C122EEE}" destId="{D36E64A0-C5F7-4F25-9438-1B6BD7EA0809}" srcOrd="0" destOrd="0" presId="urn:microsoft.com/office/officeart/2005/8/layout/pList1"/>
    <dgm:cxn modelId="{7193DDA2-6789-469E-A695-BE4F60E4DAB4}" type="presOf" srcId="{AC64D58E-3DA8-43A9-9A43-939644230915}" destId="{411C8431-804D-4398-B958-A1BE97DFE512}" srcOrd="0" destOrd="0" presId="urn:microsoft.com/office/officeart/2005/8/layout/pList1"/>
    <dgm:cxn modelId="{0048C2AB-3B17-4020-9BAB-23AFA540EE7B}" type="presOf" srcId="{6FEC6C8D-E02C-4A9D-9FA1-FB26825CC445}" destId="{50E95E26-762A-4B8E-BDE7-9C57229D75BE}" srcOrd="0" destOrd="0" presId="urn:microsoft.com/office/officeart/2005/8/layout/pList1"/>
    <dgm:cxn modelId="{45CE29B0-44EA-44BE-B9D9-FA8764FA3513}" type="presOf" srcId="{DA7238FA-BCC7-4E64-8321-727A6193807A}" destId="{6DCBB031-F759-407B-A00B-9E96109B2B72}" srcOrd="0" destOrd="0" presId="urn:microsoft.com/office/officeart/2005/8/layout/pList1"/>
    <dgm:cxn modelId="{C80A25B3-9110-4EE9-8C97-6BA86699037C}" type="presOf" srcId="{377F4F0F-58D3-40F2-A018-E4DE313F8AE8}" destId="{B937816A-EA0A-45B0-A9C1-916F73F21864}" srcOrd="0" destOrd="0" presId="urn:microsoft.com/office/officeart/2005/8/layout/pList1"/>
    <dgm:cxn modelId="{E95F2FB4-D9A9-49D0-8B08-0F165872077A}" type="presOf" srcId="{E7283A4E-DCC1-4F76-BCBB-9E35104EB012}" destId="{21573191-543E-4854-A7B4-941A04156D3A}" srcOrd="0" destOrd="0" presId="urn:microsoft.com/office/officeart/2005/8/layout/pList1"/>
    <dgm:cxn modelId="{890277C3-D808-4662-B6FE-25BA433B89F1}" srcId="{B98805CD-3028-46B8-87B3-97C30F623631}" destId="{D22700BA-9902-424E-888C-8CE39CE36D04}" srcOrd="3" destOrd="0" parTransId="{35A72364-3E9F-4999-B101-2C2A8AA888A3}" sibTransId="{5A69E204-C2DF-4231-B881-EDA749DD4807}"/>
    <dgm:cxn modelId="{1DB9A3CF-82C2-4554-922F-56FA5E58691B}" type="presOf" srcId="{5A69E204-C2DF-4231-B881-EDA749DD4807}" destId="{48B97606-65EF-4B7F-8124-E50B7A94C2F0}" srcOrd="0" destOrd="0" presId="urn:microsoft.com/office/officeart/2005/8/layout/pList1"/>
    <dgm:cxn modelId="{EA9A9CDD-DDC2-4938-BD5C-218C5274E1FF}" srcId="{B98805CD-3028-46B8-87B3-97C30F623631}" destId="{9FC4A60E-BD99-4B34-85C1-58D8DAA03F3A}" srcOrd="4" destOrd="0" parTransId="{C4F8687F-6B0E-4FDB-9914-58F9B1186B9B}" sibTransId="{045052EE-4685-4F77-9810-511A86003124}"/>
    <dgm:cxn modelId="{EF631BEA-328D-4B23-A552-C1911149811A}" type="presOf" srcId="{AD2EECBB-C36B-4ABC-91A4-720C1F6430E1}" destId="{5C750BE4-9ECD-41E2-B35E-C416C14D2F19}" srcOrd="0" destOrd="0" presId="urn:microsoft.com/office/officeart/2005/8/layout/pList1"/>
    <dgm:cxn modelId="{52427CEA-FB1B-4882-B658-7037D8564A15}" type="presOf" srcId="{045052EE-4685-4F77-9810-511A86003124}" destId="{844DA4AE-7115-4683-A8AB-6F8A089CEA1F}" srcOrd="0" destOrd="0" presId="urn:microsoft.com/office/officeart/2005/8/layout/pList1"/>
    <dgm:cxn modelId="{73E695ED-8834-4160-B668-FFFB3FE15B69}" type="presOf" srcId="{B98805CD-3028-46B8-87B3-97C30F623631}" destId="{6779F3EE-AF68-456D-A22F-4AE2A2BB5D9E}" srcOrd="0" destOrd="0" presId="urn:microsoft.com/office/officeart/2005/8/layout/pList1"/>
    <dgm:cxn modelId="{4549E8EE-373A-4C02-93CF-4666CAA63E8D}" type="presOf" srcId="{D22700BA-9902-424E-888C-8CE39CE36D04}" destId="{9C85ED8D-9C54-45C9-B78F-5B1A2BD83059}" srcOrd="0" destOrd="0" presId="urn:microsoft.com/office/officeart/2005/8/layout/pList1"/>
    <dgm:cxn modelId="{C67A7CF8-1D23-47DC-91EC-00B215B84C38}" type="presOf" srcId="{413C0724-3973-4B87-9C93-C53E7F5DC896}" destId="{8BD1638C-D42D-4C22-AE34-9D09EA36BF9A}" srcOrd="0" destOrd="0" presId="urn:microsoft.com/office/officeart/2005/8/layout/pList1"/>
    <dgm:cxn modelId="{2FAD1EFA-763D-44DF-BF1C-5463E17BADAA}" srcId="{B98805CD-3028-46B8-87B3-97C30F623631}" destId="{6BDC82F3-F570-4749-976C-9B57A4B684E5}" srcOrd="7" destOrd="0" parTransId="{DAFD0695-9306-429B-9C75-FDAFA13F48C3}" sibTransId="{9FB6F17A-6802-4BCC-A92D-F8DF60633D58}"/>
    <dgm:cxn modelId="{49C280D3-F9F1-41B6-A6DE-FDBF994C0815}" type="presParOf" srcId="{6779F3EE-AF68-456D-A22F-4AE2A2BB5D9E}" destId="{86B20762-C46C-4F3A-AB3C-739CB3219D6C}" srcOrd="0" destOrd="0" presId="urn:microsoft.com/office/officeart/2005/8/layout/pList1"/>
    <dgm:cxn modelId="{F70CAA00-65F1-4FFF-A713-AA881440FCDD}" type="presParOf" srcId="{86B20762-C46C-4F3A-AB3C-739CB3219D6C}" destId="{785FD422-D018-4FB9-82B1-DAF75B28B70A}" srcOrd="0" destOrd="0" presId="urn:microsoft.com/office/officeart/2005/8/layout/pList1"/>
    <dgm:cxn modelId="{71C84180-7CB7-4EA9-9AD1-6500E5DA9E61}" type="presParOf" srcId="{86B20762-C46C-4F3A-AB3C-739CB3219D6C}" destId="{D36E64A0-C5F7-4F25-9438-1B6BD7EA0809}" srcOrd="1" destOrd="0" presId="urn:microsoft.com/office/officeart/2005/8/layout/pList1"/>
    <dgm:cxn modelId="{15EAB303-F8FD-438F-B1CE-9C3994B3DBC9}" type="presParOf" srcId="{6779F3EE-AF68-456D-A22F-4AE2A2BB5D9E}" destId="{5C750BE4-9ECD-41E2-B35E-C416C14D2F19}" srcOrd="1" destOrd="0" presId="urn:microsoft.com/office/officeart/2005/8/layout/pList1"/>
    <dgm:cxn modelId="{D5F3F359-6D17-4E6C-95D6-B675E5CBE901}" type="presParOf" srcId="{6779F3EE-AF68-456D-A22F-4AE2A2BB5D9E}" destId="{FE84093A-F2CD-4AC1-9211-FF9222856CD4}" srcOrd="2" destOrd="0" presId="urn:microsoft.com/office/officeart/2005/8/layout/pList1"/>
    <dgm:cxn modelId="{8E23CF66-5F60-48DB-9EC9-47DEFFA8E70E}" type="presParOf" srcId="{FE84093A-F2CD-4AC1-9211-FF9222856CD4}" destId="{39E5D31F-8F0E-49FE-95F7-010557B9D623}" srcOrd="0" destOrd="0" presId="urn:microsoft.com/office/officeart/2005/8/layout/pList1"/>
    <dgm:cxn modelId="{4403562E-7764-4F81-B0B6-EC514EC01141}" type="presParOf" srcId="{FE84093A-F2CD-4AC1-9211-FF9222856CD4}" destId="{878FB682-783D-4FD0-8A9E-518D99AB0A9D}" srcOrd="1" destOrd="0" presId="urn:microsoft.com/office/officeart/2005/8/layout/pList1"/>
    <dgm:cxn modelId="{BF49B273-E115-4880-887F-8EFEECF036B6}" type="presParOf" srcId="{6779F3EE-AF68-456D-A22F-4AE2A2BB5D9E}" destId="{21573191-543E-4854-A7B4-941A04156D3A}" srcOrd="3" destOrd="0" presId="urn:microsoft.com/office/officeart/2005/8/layout/pList1"/>
    <dgm:cxn modelId="{4DFB65A2-5829-4D6F-9609-520659067F4F}" type="presParOf" srcId="{6779F3EE-AF68-456D-A22F-4AE2A2BB5D9E}" destId="{A508CB60-8093-4116-BA9F-5D5946A4A5BA}" srcOrd="4" destOrd="0" presId="urn:microsoft.com/office/officeart/2005/8/layout/pList1"/>
    <dgm:cxn modelId="{EF0BD2D0-EDF6-464F-A94D-A0EAF81D4AAA}" type="presParOf" srcId="{A508CB60-8093-4116-BA9F-5D5946A4A5BA}" destId="{28371BC2-01EB-4C5F-B383-37AE8B970235}" srcOrd="0" destOrd="0" presId="urn:microsoft.com/office/officeart/2005/8/layout/pList1"/>
    <dgm:cxn modelId="{AD5F3E73-52C7-4391-88E3-5A4E7C3AD9A9}" type="presParOf" srcId="{A508CB60-8093-4116-BA9F-5D5946A4A5BA}" destId="{0AC1EF36-9CCF-4EA2-B9A8-EE774C1CAAA7}" srcOrd="1" destOrd="0" presId="urn:microsoft.com/office/officeart/2005/8/layout/pList1"/>
    <dgm:cxn modelId="{2E70B904-209F-4878-A120-BAEF5973613B}" type="presParOf" srcId="{6779F3EE-AF68-456D-A22F-4AE2A2BB5D9E}" destId="{0051194D-44C8-4C5E-8EC8-8413EE8D263D}" srcOrd="5" destOrd="0" presId="urn:microsoft.com/office/officeart/2005/8/layout/pList1"/>
    <dgm:cxn modelId="{64ADDDC0-D07C-4589-AB51-C3916DF83F79}" type="presParOf" srcId="{6779F3EE-AF68-456D-A22F-4AE2A2BB5D9E}" destId="{C254B429-FA15-4B42-86E3-B4B42DAABF83}" srcOrd="6" destOrd="0" presId="urn:microsoft.com/office/officeart/2005/8/layout/pList1"/>
    <dgm:cxn modelId="{43C8AF3B-0E31-4E5A-AADE-756131E7641F}" type="presParOf" srcId="{C254B429-FA15-4B42-86E3-B4B42DAABF83}" destId="{C09B6D37-9569-4173-B1F1-308FF59192F2}" srcOrd="0" destOrd="0" presId="urn:microsoft.com/office/officeart/2005/8/layout/pList1"/>
    <dgm:cxn modelId="{8BA1E1EB-5EB2-4D82-83A7-2FF3A8F5A3C9}" type="presParOf" srcId="{C254B429-FA15-4B42-86E3-B4B42DAABF83}" destId="{9C85ED8D-9C54-45C9-B78F-5B1A2BD83059}" srcOrd="1" destOrd="0" presId="urn:microsoft.com/office/officeart/2005/8/layout/pList1"/>
    <dgm:cxn modelId="{640A2853-2E9C-4363-82CC-E99AA28610D7}" type="presParOf" srcId="{6779F3EE-AF68-456D-A22F-4AE2A2BB5D9E}" destId="{48B97606-65EF-4B7F-8124-E50B7A94C2F0}" srcOrd="7" destOrd="0" presId="urn:microsoft.com/office/officeart/2005/8/layout/pList1"/>
    <dgm:cxn modelId="{677C08D1-E484-41E0-B5AD-E52651860820}" type="presParOf" srcId="{6779F3EE-AF68-456D-A22F-4AE2A2BB5D9E}" destId="{F44117E1-04A5-476D-B3BA-0D17BDBECBDC}" srcOrd="8" destOrd="0" presId="urn:microsoft.com/office/officeart/2005/8/layout/pList1"/>
    <dgm:cxn modelId="{9C977A58-17FB-4C85-8038-FEA13F83C0B6}" type="presParOf" srcId="{F44117E1-04A5-476D-B3BA-0D17BDBECBDC}" destId="{F2145E5F-1668-4B83-B0E0-B5140D21D9AB}" srcOrd="0" destOrd="0" presId="urn:microsoft.com/office/officeart/2005/8/layout/pList1"/>
    <dgm:cxn modelId="{BD582035-59F6-4ACD-B774-3635855D9C95}" type="presParOf" srcId="{F44117E1-04A5-476D-B3BA-0D17BDBECBDC}" destId="{B21B54F8-E7DC-48A8-8FC6-17F9C81E67CD}" srcOrd="1" destOrd="0" presId="urn:microsoft.com/office/officeart/2005/8/layout/pList1"/>
    <dgm:cxn modelId="{E53E618F-17A5-4A59-822B-AD964AE2D613}" type="presParOf" srcId="{6779F3EE-AF68-456D-A22F-4AE2A2BB5D9E}" destId="{844DA4AE-7115-4683-A8AB-6F8A089CEA1F}" srcOrd="9" destOrd="0" presId="urn:microsoft.com/office/officeart/2005/8/layout/pList1"/>
    <dgm:cxn modelId="{43DB5226-69B4-46E8-8004-DA3FAFA988FB}" type="presParOf" srcId="{6779F3EE-AF68-456D-A22F-4AE2A2BB5D9E}" destId="{20F4748F-55DF-4340-9B0A-BFD0A4970408}" srcOrd="10" destOrd="0" presId="urn:microsoft.com/office/officeart/2005/8/layout/pList1"/>
    <dgm:cxn modelId="{53B64915-3856-4E30-8A19-3D26374726F3}" type="presParOf" srcId="{20F4748F-55DF-4340-9B0A-BFD0A4970408}" destId="{0917DABD-76E0-4CC5-9694-9F2B904B3B41}" srcOrd="0" destOrd="0" presId="urn:microsoft.com/office/officeart/2005/8/layout/pList1"/>
    <dgm:cxn modelId="{21D8D56B-E26D-4C38-BCC8-85CA4F449156}" type="presParOf" srcId="{20F4748F-55DF-4340-9B0A-BFD0A4970408}" destId="{B937816A-EA0A-45B0-A9C1-916F73F21864}" srcOrd="1" destOrd="0" presId="urn:microsoft.com/office/officeart/2005/8/layout/pList1"/>
    <dgm:cxn modelId="{65F7A7CC-22EB-412C-B6EF-117C91F3FAE0}" type="presParOf" srcId="{6779F3EE-AF68-456D-A22F-4AE2A2BB5D9E}" destId="{6DCBB031-F759-407B-A00B-9E96109B2B72}" srcOrd="11" destOrd="0" presId="urn:microsoft.com/office/officeart/2005/8/layout/pList1"/>
    <dgm:cxn modelId="{5291A83A-FCBA-4A84-8D78-48DD8EA76B16}" type="presParOf" srcId="{6779F3EE-AF68-456D-A22F-4AE2A2BB5D9E}" destId="{ABBE957F-D25F-4BA3-A397-8D4C6E3B646B}" srcOrd="12" destOrd="0" presId="urn:microsoft.com/office/officeart/2005/8/layout/pList1"/>
    <dgm:cxn modelId="{6AE99B88-1925-4FED-AC6E-BA2189DCA3F3}" type="presParOf" srcId="{ABBE957F-D25F-4BA3-A397-8D4C6E3B646B}" destId="{83856D09-2847-49FF-98D7-655D060796F2}" srcOrd="0" destOrd="0" presId="urn:microsoft.com/office/officeart/2005/8/layout/pList1"/>
    <dgm:cxn modelId="{C3C54807-A71A-4AF9-BD30-6ECC9CB31BAA}" type="presParOf" srcId="{ABBE957F-D25F-4BA3-A397-8D4C6E3B646B}" destId="{411C8431-804D-4398-B958-A1BE97DFE512}" srcOrd="1" destOrd="0" presId="urn:microsoft.com/office/officeart/2005/8/layout/pList1"/>
    <dgm:cxn modelId="{768C6693-5807-4D2E-8AE1-92D3867EC704}" type="presParOf" srcId="{6779F3EE-AF68-456D-A22F-4AE2A2BB5D9E}" destId="{E95FB4EB-1892-45E2-B870-3FB23F749CD5}" srcOrd="13" destOrd="0" presId="urn:microsoft.com/office/officeart/2005/8/layout/pList1"/>
    <dgm:cxn modelId="{36BC95E0-A4CB-479E-84B3-5212FD5894A3}" type="presParOf" srcId="{6779F3EE-AF68-456D-A22F-4AE2A2BB5D9E}" destId="{2BB1C684-2083-4837-B675-0780CBADAA0D}" srcOrd="14" destOrd="0" presId="urn:microsoft.com/office/officeart/2005/8/layout/pList1"/>
    <dgm:cxn modelId="{BBEF9026-5575-483D-9D0A-A98FC518F197}" type="presParOf" srcId="{2BB1C684-2083-4837-B675-0780CBADAA0D}" destId="{AA048AD1-DF1E-4E7E-8CC3-833B43576290}" srcOrd="0" destOrd="0" presId="urn:microsoft.com/office/officeart/2005/8/layout/pList1"/>
    <dgm:cxn modelId="{95EE3F1C-2430-418E-9581-6E4D4DD5093D}" type="presParOf" srcId="{2BB1C684-2083-4837-B675-0780CBADAA0D}" destId="{236E553C-40FD-4300-A625-3FEDD833DC53}" srcOrd="1" destOrd="0" presId="urn:microsoft.com/office/officeart/2005/8/layout/pList1"/>
    <dgm:cxn modelId="{9A501641-798B-488F-AB40-4096EDAEC1D8}" type="presParOf" srcId="{6779F3EE-AF68-456D-A22F-4AE2A2BB5D9E}" destId="{EE3617AF-0020-4E6C-82CE-ACF87E4D27CD}" srcOrd="15" destOrd="0" presId="urn:microsoft.com/office/officeart/2005/8/layout/pList1"/>
    <dgm:cxn modelId="{C636B9B0-8A2C-45E4-8346-A70F128681CE}" type="presParOf" srcId="{6779F3EE-AF68-456D-A22F-4AE2A2BB5D9E}" destId="{859D2F74-8FD1-4A48-8991-01E0F13BCB0E}" srcOrd="16" destOrd="0" presId="urn:microsoft.com/office/officeart/2005/8/layout/pList1"/>
    <dgm:cxn modelId="{AE50B41F-7BEB-4361-87B1-8480C7A442A0}" type="presParOf" srcId="{859D2F74-8FD1-4A48-8991-01E0F13BCB0E}" destId="{D61D13C7-0E59-4808-94EF-B78A01A991DA}" srcOrd="0" destOrd="0" presId="urn:microsoft.com/office/officeart/2005/8/layout/pList1"/>
    <dgm:cxn modelId="{70DC08E0-B252-4326-8089-B9E040AE0178}" type="presParOf" srcId="{859D2F74-8FD1-4A48-8991-01E0F13BCB0E}" destId="{8BD1638C-D42D-4C22-AE34-9D09EA36BF9A}" srcOrd="1" destOrd="0" presId="urn:microsoft.com/office/officeart/2005/8/layout/pList1"/>
    <dgm:cxn modelId="{B8334F88-27CB-453B-8BF9-0286B78CE1CD}" type="presParOf" srcId="{6779F3EE-AF68-456D-A22F-4AE2A2BB5D9E}" destId="{50E95E26-762A-4B8E-BDE7-9C57229D75BE}" srcOrd="17" destOrd="0" presId="urn:microsoft.com/office/officeart/2005/8/layout/pList1"/>
    <dgm:cxn modelId="{0C64CB87-B8CB-496A-8BC7-12CDAAEAFCFD}" type="presParOf" srcId="{6779F3EE-AF68-456D-A22F-4AE2A2BB5D9E}" destId="{B4A0D726-61E5-47EA-9E6D-A1F0AA2737E9}" srcOrd="18" destOrd="0" presId="urn:microsoft.com/office/officeart/2005/8/layout/pList1"/>
    <dgm:cxn modelId="{9BCD04CC-A149-4517-AE95-A310772D7160}" type="presParOf" srcId="{B4A0D726-61E5-47EA-9E6D-A1F0AA2737E9}" destId="{84949979-B413-45A5-9722-F0B38D456813}" srcOrd="0" destOrd="0" presId="urn:microsoft.com/office/officeart/2005/8/layout/pList1"/>
    <dgm:cxn modelId="{D4E2E3AB-7F44-46AD-A6EB-7FE1B21F7E4B}" type="presParOf" srcId="{B4A0D726-61E5-47EA-9E6D-A1F0AA2737E9}" destId="{AE51CC7F-9872-453C-A62F-8610092FE17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373A1B-9DE0-464C-B585-9432331F6656}"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en-GB"/>
        </a:p>
      </dgm:t>
    </dgm:pt>
    <dgm:pt modelId="{D77E7845-83B6-4901-A89E-422AD9977239}" type="pres">
      <dgm:prSet presAssocID="{7B373A1B-9DE0-464C-B585-9432331F6656}" presName="Name0" presStyleCnt="0">
        <dgm:presLayoutVars>
          <dgm:chPref val="1"/>
          <dgm:dir/>
          <dgm:animOne val="branch"/>
          <dgm:animLvl val="lvl"/>
          <dgm:resizeHandles/>
        </dgm:presLayoutVars>
      </dgm:prSet>
      <dgm:spPr/>
    </dgm:pt>
  </dgm:ptLst>
  <dgm:cxnLst>
    <dgm:cxn modelId="{771044E2-D127-4531-AF44-A1426630121C}" type="presOf" srcId="{7B373A1B-9DE0-464C-B585-9432331F6656}" destId="{D77E7845-83B6-4901-A89E-422AD9977239}" srcOrd="0"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097A1E-702F-4507-A2C3-D162A1D679A7}"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GB"/>
        </a:p>
      </dgm:t>
    </dgm:pt>
    <dgm:pt modelId="{72415B2B-6B9D-41A8-A51B-33FDDEC2301B}">
      <dgm:prSet phldrT="[Text]" phldr="0"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Licences allow someone to deal with frozen assets</a:t>
          </a:r>
        </a:p>
      </dgm:t>
    </dgm:pt>
    <dgm:pt modelId="{EC78F621-F7EB-48DD-84CB-A6DFEF510AC5}" type="parTrans" cxnId="{A4D83A82-E6DB-471A-9E62-A5B74B0C53F5}">
      <dgm:prSet/>
      <dgm:spPr/>
      <dgm:t>
        <a:bodyPr/>
        <a:lstStyle/>
        <a:p>
          <a:endParaRPr lang="en-GB"/>
        </a:p>
      </dgm:t>
    </dgm:pt>
    <dgm:pt modelId="{5A0D60F3-3EF5-4299-9F13-99781043E6F9}" type="sibTrans" cxnId="{A4D83A82-E6DB-471A-9E62-A5B74B0C53F5}">
      <dgm:prSet/>
      <dgm:spPr/>
      <dgm:t>
        <a:bodyPr/>
        <a:lstStyle/>
        <a:p>
          <a:endParaRPr lang="en-GB"/>
        </a:p>
      </dgm:t>
    </dgm:pt>
    <dgm:pt modelId="{F9DAEBE7-B512-4531-BC89-DF16D09FFAEE}">
      <dgm:prSet phldrT="[Text]" phldr="0"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Only permitted for certain activity</a:t>
          </a:r>
        </a:p>
      </dgm:t>
    </dgm:pt>
    <dgm:pt modelId="{9FE7A004-A567-411C-9848-DDAF565C5F65}" type="parTrans" cxnId="{DAE4219D-1B72-4EC7-8659-B0B866DBD117}">
      <dgm:prSet/>
      <dgm:spPr/>
      <dgm:t>
        <a:bodyPr/>
        <a:lstStyle/>
        <a:p>
          <a:endParaRPr lang="en-GB"/>
        </a:p>
      </dgm:t>
    </dgm:pt>
    <dgm:pt modelId="{2B1F1265-BFD4-4C0C-BED2-86EC3A83A936}" type="sibTrans" cxnId="{DAE4219D-1B72-4EC7-8659-B0B866DBD117}">
      <dgm:prSet/>
      <dgm:spPr/>
      <dgm:t>
        <a:bodyPr/>
        <a:lstStyle/>
        <a:p>
          <a:endParaRPr lang="en-GB"/>
        </a:p>
      </dgm:t>
    </dgm:pt>
    <dgm:pt modelId="{708AC7F1-5C7C-4B7B-B43C-2DA48BECB003}">
      <dgm:prSet phldrT="[Text]" phldr="0" custT="1"/>
      <dgm:spPr>
        <a:solidFill>
          <a:schemeClr val="accent6">
            <a:lumMod val="20000"/>
            <a:lumOff val="80000"/>
          </a:schemeClr>
        </a:solidFill>
      </dgm:spPr>
      <dgm:t>
        <a:bodyPr/>
        <a:lstStyle/>
        <a:p>
          <a:r>
            <a:rPr lang="en-GB" sz="1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Basic needs</a:t>
          </a:r>
        </a:p>
      </dgm:t>
    </dgm:pt>
    <dgm:pt modelId="{16914A00-1923-451C-9342-265095B4E525}" type="parTrans" cxnId="{B6EF832C-707E-4DAB-A3F0-531979AD1220}">
      <dgm:prSet/>
      <dgm:spPr/>
      <dgm:t>
        <a:bodyPr/>
        <a:lstStyle/>
        <a:p>
          <a:endParaRPr lang="en-GB"/>
        </a:p>
      </dgm:t>
    </dgm:pt>
    <dgm:pt modelId="{00113499-3891-4810-B8CF-EF91079B2C4D}" type="sibTrans" cxnId="{B6EF832C-707E-4DAB-A3F0-531979AD1220}">
      <dgm:prSet/>
      <dgm:spPr/>
      <dgm:t>
        <a:bodyPr/>
        <a:lstStyle/>
        <a:p>
          <a:endParaRPr lang="en-GB"/>
        </a:p>
      </dgm:t>
    </dgm:pt>
    <dgm:pt modelId="{06E06805-C7C6-4AEA-94F9-954001D02438}">
      <dgm:prSet phldrT="[Text]" phldr="0" custT="1"/>
      <dgm:spPr>
        <a:solidFill>
          <a:schemeClr val="accent6">
            <a:lumMod val="20000"/>
            <a:lumOff val="80000"/>
          </a:schemeClr>
        </a:solidFill>
      </dgm:spPr>
      <dgm:t>
        <a:bodyPr/>
        <a:lstStyle/>
        <a:p>
          <a:r>
            <a:rPr lang="en-GB" sz="1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Prior obligations</a:t>
          </a:r>
        </a:p>
      </dgm:t>
    </dgm:pt>
    <dgm:pt modelId="{AD567FE1-C8B7-424D-B24D-CE6336241441}" type="parTrans" cxnId="{9788FCF1-28D0-4F52-A72C-527CD0EDCA66}">
      <dgm:prSet/>
      <dgm:spPr/>
      <dgm:t>
        <a:bodyPr/>
        <a:lstStyle/>
        <a:p>
          <a:endParaRPr lang="en-GB"/>
        </a:p>
      </dgm:t>
    </dgm:pt>
    <dgm:pt modelId="{A0F62A66-64B8-4309-9F88-C07530FA7801}" type="sibTrans" cxnId="{9788FCF1-28D0-4F52-A72C-527CD0EDCA66}">
      <dgm:prSet/>
      <dgm:spPr/>
      <dgm:t>
        <a:bodyPr/>
        <a:lstStyle/>
        <a:p>
          <a:endParaRPr lang="en-GB"/>
        </a:p>
      </dgm:t>
    </dgm:pt>
    <dgm:pt modelId="{DC86ECEE-779F-4562-81A6-D95830DAFFD0}">
      <dgm:prSet phldrT="[Text]" phldr="0"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Review General Licences that may apply/</a:t>
          </a:r>
        </a:p>
        <a:p>
          <a:r>
            <a:rPr lang="en-GB" sz="1800" b="1" dirty="0">
              <a:latin typeface="Tahoma" panose="020B0604030504040204" pitchFamily="34" charset="0"/>
              <a:ea typeface="Tahoma" panose="020B0604030504040204" pitchFamily="34" charset="0"/>
              <a:cs typeface="Tahoma" panose="020B0604030504040204" pitchFamily="34" charset="0"/>
            </a:rPr>
            <a:t>Apply for individual licence to Sanctions Officer at C&amp;I</a:t>
          </a:r>
        </a:p>
      </dgm:t>
    </dgm:pt>
    <dgm:pt modelId="{9A71DF40-829E-456E-91FC-76FCD91B28D1}" type="parTrans" cxnId="{614C173C-1519-4C12-BF98-E6B9137EF705}">
      <dgm:prSet/>
      <dgm:spPr/>
      <dgm:t>
        <a:bodyPr/>
        <a:lstStyle/>
        <a:p>
          <a:endParaRPr lang="en-GB"/>
        </a:p>
      </dgm:t>
    </dgm:pt>
    <dgm:pt modelId="{464B066C-92E2-4E9E-BDA4-C13C9BAA6533}" type="sibTrans" cxnId="{614C173C-1519-4C12-BF98-E6B9137EF705}">
      <dgm:prSet/>
      <dgm:spPr/>
      <dgm:t>
        <a:bodyPr/>
        <a:lstStyle/>
        <a:p>
          <a:endParaRPr lang="en-GB"/>
        </a:p>
      </dgm:t>
    </dgm:pt>
    <dgm:pt modelId="{63277AD5-97A2-40C3-AA2C-B8630B16380A}">
      <dgm:prSet phldrT="[Text]" phldr="0"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May need to apply to other jurisdictions where there is a nexus</a:t>
          </a:r>
        </a:p>
      </dgm:t>
    </dgm:pt>
    <dgm:pt modelId="{E50BE2B7-1675-4CED-B21A-51A3F559CEAE}" type="parTrans" cxnId="{DB91D205-B053-4459-955D-2373EBB13FDA}">
      <dgm:prSet/>
      <dgm:spPr/>
      <dgm:t>
        <a:bodyPr/>
        <a:lstStyle/>
        <a:p>
          <a:endParaRPr lang="en-GB"/>
        </a:p>
      </dgm:t>
    </dgm:pt>
    <dgm:pt modelId="{EBBEC32D-60EF-446F-B647-5F194C39FF47}" type="sibTrans" cxnId="{DB91D205-B053-4459-955D-2373EBB13FDA}">
      <dgm:prSet/>
      <dgm:spPr/>
      <dgm:t>
        <a:bodyPr/>
        <a:lstStyle/>
        <a:p>
          <a:endParaRPr lang="en-GB"/>
        </a:p>
      </dgm:t>
    </dgm:pt>
    <dgm:pt modelId="{1C719C8A-9B46-45A1-85F7-73D2967D8C3E}">
      <dgm:prSet phldrT="[Text]" phldr="0" custT="1"/>
      <dgm:spPr>
        <a:solidFill>
          <a:schemeClr val="accent6">
            <a:lumMod val="20000"/>
            <a:lumOff val="80000"/>
          </a:schemeClr>
        </a:solidFill>
      </dgm:spPr>
      <dgm:t>
        <a:bodyPr/>
        <a:lstStyle/>
        <a:p>
          <a:r>
            <a:rPr lang="en-GB" sz="1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Certain legal fees</a:t>
          </a:r>
        </a:p>
      </dgm:t>
    </dgm:pt>
    <dgm:pt modelId="{C4A7F00B-A253-4F52-B9BD-75E8ECFDBB5A}" type="parTrans" cxnId="{F2106F77-B61F-4CBB-81C7-9E871F20BE92}">
      <dgm:prSet/>
      <dgm:spPr/>
      <dgm:t>
        <a:bodyPr/>
        <a:lstStyle/>
        <a:p>
          <a:endParaRPr lang="en-GB"/>
        </a:p>
      </dgm:t>
    </dgm:pt>
    <dgm:pt modelId="{3399ECEB-2C03-4651-9C4C-9E85D02619F6}" type="sibTrans" cxnId="{F2106F77-B61F-4CBB-81C7-9E871F20BE92}">
      <dgm:prSet/>
      <dgm:spPr/>
      <dgm:t>
        <a:bodyPr/>
        <a:lstStyle/>
        <a:p>
          <a:endParaRPr lang="en-GB"/>
        </a:p>
      </dgm:t>
    </dgm:pt>
    <dgm:pt modelId="{0CB2D404-C2B3-4B71-979B-F085D42B7699}">
      <dgm:prSet phldrT="[Text]" phldr="0" custT="1"/>
      <dgm:spPr>
        <a:solidFill>
          <a:schemeClr val="accent6">
            <a:lumMod val="20000"/>
            <a:lumOff val="80000"/>
          </a:schemeClr>
        </a:solidFill>
      </dgm:spPr>
      <dgm:t>
        <a:bodyPr/>
        <a:lstStyle/>
        <a:p>
          <a:r>
            <a:rPr lang="en-GB" sz="1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Routine holding/maintenance</a:t>
          </a:r>
        </a:p>
      </dgm:t>
    </dgm:pt>
    <dgm:pt modelId="{389D5DB0-CF1D-445B-9297-0FFD81D584CD}" type="parTrans" cxnId="{F73D7032-578C-454C-B3D6-4736C0DCDCA8}">
      <dgm:prSet/>
      <dgm:spPr/>
      <dgm:t>
        <a:bodyPr/>
        <a:lstStyle/>
        <a:p>
          <a:endParaRPr lang="en-GB"/>
        </a:p>
      </dgm:t>
    </dgm:pt>
    <dgm:pt modelId="{93F9EC50-E924-4C3C-B0E9-123766B85F13}" type="sibTrans" cxnId="{F73D7032-578C-454C-B3D6-4736C0DCDCA8}">
      <dgm:prSet/>
      <dgm:spPr/>
      <dgm:t>
        <a:bodyPr/>
        <a:lstStyle/>
        <a:p>
          <a:endParaRPr lang="en-GB"/>
        </a:p>
      </dgm:t>
    </dgm:pt>
    <dgm:pt modelId="{59C941C5-FAE6-4A43-B480-41D14E7BE389}" type="pres">
      <dgm:prSet presAssocID="{24097A1E-702F-4507-A2C3-D162A1D679A7}" presName="Name0" presStyleCnt="0">
        <dgm:presLayoutVars>
          <dgm:dir/>
          <dgm:animLvl val="lvl"/>
          <dgm:resizeHandles val="exact"/>
        </dgm:presLayoutVars>
      </dgm:prSet>
      <dgm:spPr/>
    </dgm:pt>
    <dgm:pt modelId="{C4708537-938F-4DFE-87C7-ECA942D375C7}" type="pres">
      <dgm:prSet presAssocID="{63277AD5-97A2-40C3-AA2C-B8630B16380A}" presName="boxAndChildren" presStyleCnt="0"/>
      <dgm:spPr/>
    </dgm:pt>
    <dgm:pt modelId="{9B9DA9CD-347D-4AE6-8DEC-8DE696CF30C9}" type="pres">
      <dgm:prSet presAssocID="{63277AD5-97A2-40C3-AA2C-B8630B16380A}" presName="parentTextBox" presStyleLbl="node1" presStyleIdx="0" presStyleCnt="4"/>
      <dgm:spPr/>
    </dgm:pt>
    <dgm:pt modelId="{ACFEA021-C50A-457E-AF1A-CF982CED5BA2}" type="pres">
      <dgm:prSet presAssocID="{464B066C-92E2-4E9E-BDA4-C13C9BAA6533}" presName="sp" presStyleCnt="0"/>
      <dgm:spPr/>
    </dgm:pt>
    <dgm:pt modelId="{9E18616D-E87D-4B42-9832-9BB0A46B656A}" type="pres">
      <dgm:prSet presAssocID="{DC86ECEE-779F-4562-81A6-D95830DAFFD0}" presName="arrowAndChildren" presStyleCnt="0"/>
      <dgm:spPr/>
    </dgm:pt>
    <dgm:pt modelId="{43FF2402-D901-454C-8766-074C315ADE4F}" type="pres">
      <dgm:prSet presAssocID="{DC86ECEE-779F-4562-81A6-D95830DAFFD0}" presName="parentTextArrow" presStyleLbl="node1" presStyleIdx="1" presStyleCnt="4"/>
      <dgm:spPr/>
    </dgm:pt>
    <dgm:pt modelId="{2EC1F0E4-1C67-4BB4-886F-219995C33E9E}" type="pres">
      <dgm:prSet presAssocID="{2B1F1265-BFD4-4C0C-BED2-86EC3A83A936}" presName="sp" presStyleCnt="0"/>
      <dgm:spPr/>
    </dgm:pt>
    <dgm:pt modelId="{171BC5D0-6EEC-4E74-8036-EEC3F3A8FCD8}" type="pres">
      <dgm:prSet presAssocID="{F9DAEBE7-B512-4531-BC89-DF16D09FFAEE}" presName="arrowAndChildren" presStyleCnt="0"/>
      <dgm:spPr/>
    </dgm:pt>
    <dgm:pt modelId="{DEBF3FC3-F6B1-472C-A210-9383B80B014C}" type="pres">
      <dgm:prSet presAssocID="{F9DAEBE7-B512-4531-BC89-DF16D09FFAEE}" presName="parentTextArrow" presStyleLbl="node1" presStyleIdx="1" presStyleCnt="4"/>
      <dgm:spPr/>
    </dgm:pt>
    <dgm:pt modelId="{E8BA418C-79B5-4204-A257-D22283F8E02B}" type="pres">
      <dgm:prSet presAssocID="{F9DAEBE7-B512-4531-BC89-DF16D09FFAEE}" presName="arrow" presStyleLbl="node1" presStyleIdx="2" presStyleCnt="4"/>
      <dgm:spPr/>
    </dgm:pt>
    <dgm:pt modelId="{2979DC90-5B1D-4FD0-BB23-FAAF39D1F222}" type="pres">
      <dgm:prSet presAssocID="{F9DAEBE7-B512-4531-BC89-DF16D09FFAEE}" presName="descendantArrow" presStyleCnt="0"/>
      <dgm:spPr/>
    </dgm:pt>
    <dgm:pt modelId="{D90F0015-ACC0-4AF5-BBC3-C013870F917B}" type="pres">
      <dgm:prSet presAssocID="{708AC7F1-5C7C-4B7B-B43C-2DA48BECB003}" presName="childTextArrow" presStyleLbl="fgAccFollowNode1" presStyleIdx="0" presStyleCnt="4">
        <dgm:presLayoutVars>
          <dgm:bulletEnabled val="1"/>
        </dgm:presLayoutVars>
      </dgm:prSet>
      <dgm:spPr/>
    </dgm:pt>
    <dgm:pt modelId="{A026BF2F-CFC1-4E6F-B657-3F0196FB80DE}" type="pres">
      <dgm:prSet presAssocID="{1C719C8A-9B46-45A1-85F7-73D2967D8C3E}" presName="childTextArrow" presStyleLbl="fgAccFollowNode1" presStyleIdx="1" presStyleCnt="4">
        <dgm:presLayoutVars>
          <dgm:bulletEnabled val="1"/>
        </dgm:presLayoutVars>
      </dgm:prSet>
      <dgm:spPr/>
    </dgm:pt>
    <dgm:pt modelId="{DEC17402-0088-4316-9573-AF69C82DA56D}" type="pres">
      <dgm:prSet presAssocID="{06E06805-C7C6-4AEA-94F9-954001D02438}" presName="childTextArrow" presStyleLbl="fgAccFollowNode1" presStyleIdx="2" presStyleCnt="4">
        <dgm:presLayoutVars>
          <dgm:bulletEnabled val="1"/>
        </dgm:presLayoutVars>
      </dgm:prSet>
      <dgm:spPr/>
    </dgm:pt>
    <dgm:pt modelId="{917442E1-2E02-4C62-B179-A15B39E6864A}" type="pres">
      <dgm:prSet presAssocID="{0CB2D404-C2B3-4B71-979B-F085D42B7699}" presName="childTextArrow" presStyleLbl="fgAccFollowNode1" presStyleIdx="3" presStyleCnt="4">
        <dgm:presLayoutVars>
          <dgm:bulletEnabled val="1"/>
        </dgm:presLayoutVars>
      </dgm:prSet>
      <dgm:spPr/>
    </dgm:pt>
    <dgm:pt modelId="{65132FC5-C356-4FFE-BBFF-F18C118B8362}" type="pres">
      <dgm:prSet presAssocID="{5A0D60F3-3EF5-4299-9F13-99781043E6F9}" presName="sp" presStyleCnt="0"/>
      <dgm:spPr/>
    </dgm:pt>
    <dgm:pt modelId="{65370935-4053-4616-96D4-05E21A79359B}" type="pres">
      <dgm:prSet presAssocID="{72415B2B-6B9D-41A8-A51B-33FDDEC2301B}" presName="arrowAndChildren" presStyleCnt="0"/>
      <dgm:spPr/>
    </dgm:pt>
    <dgm:pt modelId="{DFBAC85B-72A1-4CD1-A15E-35544DFF8C22}" type="pres">
      <dgm:prSet presAssocID="{72415B2B-6B9D-41A8-A51B-33FDDEC2301B}" presName="parentTextArrow" presStyleLbl="node1" presStyleIdx="3" presStyleCnt="4"/>
      <dgm:spPr/>
    </dgm:pt>
  </dgm:ptLst>
  <dgm:cxnLst>
    <dgm:cxn modelId="{DB91D205-B053-4459-955D-2373EBB13FDA}" srcId="{24097A1E-702F-4507-A2C3-D162A1D679A7}" destId="{63277AD5-97A2-40C3-AA2C-B8630B16380A}" srcOrd="3" destOrd="0" parTransId="{E50BE2B7-1675-4CED-B21A-51A3F559CEAE}" sibTransId="{EBBEC32D-60EF-446F-B647-5F194C39FF47}"/>
    <dgm:cxn modelId="{622E1B0D-FF17-405D-BC9E-295728CC79F3}" type="presOf" srcId="{708AC7F1-5C7C-4B7B-B43C-2DA48BECB003}" destId="{D90F0015-ACC0-4AF5-BBC3-C013870F917B}" srcOrd="0" destOrd="0" presId="urn:microsoft.com/office/officeart/2005/8/layout/process4"/>
    <dgm:cxn modelId="{B6EF832C-707E-4DAB-A3F0-531979AD1220}" srcId="{F9DAEBE7-B512-4531-BC89-DF16D09FFAEE}" destId="{708AC7F1-5C7C-4B7B-B43C-2DA48BECB003}" srcOrd="0" destOrd="0" parTransId="{16914A00-1923-451C-9342-265095B4E525}" sibTransId="{00113499-3891-4810-B8CF-EF91079B2C4D}"/>
    <dgm:cxn modelId="{F73D7032-578C-454C-B3D6-4736C0DCDCA8}" srcId="{F9DAEBE7-B512-4531-BC89-DF16D09FFAEE}" destId="{0CB2D404-C2B3-4B71-979B-F085D42B7699}" srcOrd="3" destOrd="0" parTransId="{389D5DB0-CF1D-445B-9297-0FFD81D584CD}" sibTransId="{93F9EC50-E924-4C3C-B0E9-123766B85F13}"/>
    <dgm:cxn modelId="{67A29E37-F009-44D3-87C7-86E0928C9E82}" type="presOf" srcId="{F9DAEBE7-B512-4531-BC89-DF16D09FFAEE}" destId="{E8BA418C-79B5-4204-A257-D22283F8E02B}" srcOrd="1" destOrd="0" presId="urn:microsoft.com/office/officeart/2005/8/layout/process4"/>
    <dgm:cxn modelId="{614C173C-1519-4C12-BF98-E6B9137EF705}" srcId="{24097A1E-702F-4507-A2C3-D162A1D679A7}" destId="{DC86ECEE-779F-4562-81A6-D95830DAFFD0}" srcOrd="2" destOrd="0" parTransId="{9A71DF40-829E-456E-91FC-76FCD91B28D1}" sibTransId="{464B066C-92E2-4E9E-BDA4-C13C9BAA6533}"/>
    <dgm:cxn modelId="{58906E3E-B63B-4420-A765-3FE42D0D70A1}" type="presOf" srcId="{06E06805-C7C6-4AEA-94F9-954001D02438}" destId="{DEC17402-0088-4316-9573-AF69C82DA56D}" srcOrd="0" destOrd="0" presId="urn:microsoft.com/office/officeart/2005/8/layout/process4"/>
    <dgm:cxn modelId="{300F8742-5A7A-4E37-9561-10FCAEC5E8FC}" type="presOf" srcId="{72415B2B-6B9D-41A8-A51B-33FDDEC2301B}" destId="{DFBAC85B-72A1-4CD1-A15E-35544DFF8C22}" srcOrd="0" destOrd="0" presId="urn:microsoft.com/office/officeart/2005/8/layout/process4"/>
    <dgm:cxn modelId="{3038EA54-210B-4529-BCCC-670451AA588C}" type="presOf" srcId="{0CB2D404-C2B3-4B71-979B-F085D42B7699}" destId="{917442E1-2E02-4C62-B179-A15B39E6864A}" srcOrd="0" destOrd="0" presId="urn:microsoft.com/office/officeart/2005/8/layout/process4"/>
    <dgm:cxn modelId="{F2106F77-B61F-4CBB-81C7-9E871F20BE92}" srcId="{F9DAEBE7-B512-4531-BC89-DF16D09FFAEE}" destId="{1C719C8A-9B46-45A1-85F7-73D2967D8C3E}" srcOrd="1" destOrd="0" parTransId="{C4A7F00B-A253-4F52-B9BD-75E8ECFDBB5A}" sibTransId="{3399ECEB-2C03-4651-9C4C-9E85D02619F6}"/>
    <dgm:cxn modelId="{DCDC395A-B72B-4891-96AC-68C7D39AE13D}" type="presOf" srcId="{1C719C8A-9B46-45A1-85F7-73D2967D8C3E}" destId="{A026BF2F-CFC1-4E6F-B657-3F0196FB80DE}" srcOrd="0" destOrd="0" presId="urn:microsoft.com/office/officeart/2005/8/layout/process4"/>
    <dgm:cxn modelId="{A4D83A82-E6DB-471A-9E62-A5B74B0C53F5}" srcId="{24097A1E-702F-4507-A2C3-D162A1D679A7}" destId="{72415B2B-6B9D-41A8-A51B-33FDDEC2301B}" srcOrd="0" destOrd="0" parTransId="{EC78F621-F7EB-48DD-84CB-A6DFEF510AC5}" sibTransId="{5A0D60F3-3EF5-4299-9F13-99781043E6F9}"/>
    <dgm:cxn modelId="{DAE4219D-1B72-4EC7-8659-B0B866DBD117}" srcId="{24097A1E-702F-4507-A2C3-D162A1D679A7}" destId="{F9DAEBE7-B512-4531-BC89-DF16D09FFAEE}" srcOrd="1" destOrd="0" parTransId="{9FE7A004-A567-411C-9848-DDAF565C5F65}" sibTransId="{2B1F1265-BFD4-4C0C-BED2-86EC3A83A936}"/>
    <dgm:cxn modelId="{EA3B69BD-C852-4C31-AEE9-CC1C42E8E04D}" type="presOf" srcId="{63277AD5-97A2-40C3-AA2C-B8630B16380A}" destId="{9B9DA9CD-347D-4AE6-8DEC-8DE696CF30C9}" srcOrd="0" destOrd="0" presId="urn:microsoft.com/office/officeart/2005/8/layout/process4"/>
    <dgm:cxn modelId="{2B0154D9-DC9D-4DF3-ACAA-D54D4C6BD476}" type="presOf" srcId="{F9DAEBE7-B512-4531-BC89-DF16D09FFAEE}" destId="{DEBF3FC3-F6B1-472C-A210-9383B80B014C}" srcOrd="0" destOrd="0" presId="urn:microsoft.com/office/officeart/2005/8/layout/process4"/>
    <dgm:cxn modelId="{0983C7E3-C1C9-438B-8350-F0185DB3BE1E}" type="presOf" srcId="{DC86ECEE-779F-4562-81A6-D95830DAFFD0}" destId="{43FF2402-D901-454C-8766-074C315ADE4F}" srcOrd="0" destOrd="0" presId="urn:microsoft.com/office/officeart/2005/8/layout/process4"/>
    <dgm:cxn modelId="{D4A191E8-9934-4EA6-A622-18820C93B857}" type="presOf" srcId="{24097A1E-702F-4507-A2C3-D162A1D679A7}" destId="{59C941C5-FAE6-4A43-B480-41D14E7BE389}" srcOrd="0" destOrd="0" presId="urn:microsoft.com/office/officeart/2005/8/layout/process4"/>
    <dgm:cxn modelId="{9788FCF1-28D0-4F52-A72C-527CD0EDCA66}" srcId="{F9DAEBE7-B512-4531-BC89-DF16D09FFAEE}" destId="{06E06805-C7C6-4AEA-94F9-954001D02438}" srcOrd="2" destOrd="0" parTransId="{AD567FE1-C8B7-424D-B24D-CE6336241441}" sibTransId="{A0F62A66-64B8-4309-9F88-C07530FA7801}"/>
    <dgm:cxn modelId="{7A973D7D-A7E3-48E8-B6F1-0EAFB7C27E84}" type="presParOf" srcId="{59C941C5-FAE6-4A43-B480-41D14E7BE389}" destId="{C4708537-938F-4DFE-87C7-ECA942D375C7}" srcOrd="0" destOrd="0" presId="urn:microsoft.com/office/officeart/2005/8/layout/process4"/>
    <dgm:cxn modelId="{CC14E24D-A004-4408-8965-1EC7CF6D4B01}" type="presParOf" srcId="{C4708537-938F-4DFE-87C7-ECA942D375C7}" destId="{9B9DA9CD-347D-4AE6-8DEC-8DE696CF30C9}" srcOrd="0" destOrd="0" presId="urn:microsoft.com/office/officeart/2005/8/layout/process4"/>
    <dgm:cxn modelId="{126697E4-826D-4687-AF9B-4E920265CA74}" type="presParOf" srcId="{59C941C5-FAE6-4A43-B480-41D14E7BE389}" destId="{ACFEA021-C50A-457E-AF1A-CF982CED5BA2}" srcOrd="1" destOrd="0" presId="urn:microsoft.com/office/officeart/2005/8/layout/process4"/>
    <dgm:cxn modelId="{4DF7FBAB-2307-4647-BCFD-CCAE4F701762}" type="presParOf" srcId="{59C941C5-FAE6-4A43-B480-41D14E7BE389}" destId="{9E18616D-E87D-4B42-9832-9BB0A46B656A}" srcOrd="2" destOrd="0" presId="urn:microsoft.com/office/officeart/2005/8/layout/process4"/>
    <dgm:cxn modelId="{F45B7896-63D0-47AF-A9E0-9D081258FA38}" type="presParOf" srcId="{9E18616D-E87D-4B42-9832-9BB0A46B656A}" destId="{43FF2402-D901-454C-8766-074C315ADE4F}" srcOrd="0" destOrd="0" presId="urn:microsoft.com/office/officeart/2005/8/layout/process4"/>
    <dgm:cxn modelId="{1237655D-A178-46CA-8AEB-CFED8491759F}" type="presParOf" srcId="{59C941C5-FAE6-4A43-B480-41D14E7BE389}" destId="{2EC1F0E4-1C67-4BB4-886F-219995C33E9E}" srcOrd="3" destOrd="0" presId="urn:microsoft.com/office/officeart/2005/8/layout/process4"/>
    <dgm:cxn modelId="{3C47D7A2-963B-40ED-89CD-9C5E74B80A4C}" type="presParOf" srcId="{59C941C5-FAE6-4A43-B480-41D14E7BE389}" destId="{171BC5D0-6EEC-4E74-8036-EEC3F3A8FCD8}" srcOrd="4" destOrd="0" presId="urn:microsoft.com/office/officeart/2005/8/layout/process4"/>
    <dgm:cxn modelId="{C7406F13-4C0D-407C-A0C7-C0D76C6EC06C}" type="presParOf" srcId="{171BC5D0-6EEC-4E74-8036-EEC3F3A8FCD8}" destId="{DEBF3FC3-F6B1-472C-A210-9383B80B014C}" srcOrd="0" destOrd="0" presId="urn:microsoft.com/office/officeart/2005/8/layout/process4"/>
    <dgm:cxn modelId="{E5CB72C2-4BEE-4561-BA0A-D4CD150C1D76}" type="presParOf" srcId="{171BC5D0-6EEC-4E74-8036-EEC3F3A8FCD8}" destId="{E8BA418C-79B5-4204-A257-D22283F8E02B}" srcOrd="1" destOrd="0" presId="urn:microsoft.com/office/officeart/2005/8/layout/process4"/>
    <dgm:cxn modelId="{D1A8C608-28EB-4AD8-B268-97C481AFB14C}" type="presParOf" srcId="{171BC5D0-6EEC-4E74-8036-EEC3F3A8FCD8}" destId="{2979DC90-5B1D-4FD0-BB23-FAAF39D1F222}" srcOrd="2" destOrd="0" presId="urn:microsoft.com/office/officeart/2005/8/layout/process4"/>
    <dgm:cxn modelId="{E7DFBD7D-5C76-4B4C-AA01-025B8AD822CC}" type="presParOf" srcId="{2979DC90-5B1D-4FD0-BB23-FAAF39D1F222}" destId="{D90F0015-ACC0-4AF5-BBC3-C013870F917B}" srcOrd="0" destOrd="0" presId="urn:microsoft.com/office/officeart/2005/8/layout/process4"/>
    <dgm:cxn modelId="{E60D042E-C645-4E43-B2D1-D188D70A376A}" type="presParOf" srcId="{2979DC90-5B1D-4FD0-BB23-FAAF39D1F222}" destId="{A026BF2F-CFC1-4E6F-B657-3F0196FB80DE}" srcOrd="1" destOrd="0" presId="urn:microsoft.com/office/officeart/2005/8/layout/process4"/>
    <dgm:cxn modelId="{739B01F4-5314-41BA-B1DB-7E74A9F997F7}" type="presParOf" srcId="{2979DC90-5B1D-4FD0-BB23-FAAF39D1F222}" destId="{DEC17402-0088-4316-9573-AF69C82DA56D}" srcOrd="2" destOrd="0" presId="urn:microsoft.com/office/officeart/2005/8/layout/process4"/>
    <dgm:cxn modelId="{866912DD-4E2A-4020-B4DF-C61EE737929E}" type="presParOf" srcId="{2979DC90-5B1D-4FD0-BB23-FAAF39D1F222}" destId="{917442E1-2E02-4C62-B179-A15B39E6864A}" srcOrd="3" destOrd="0" presId="urn:microsoft.com/office/officeart/2005/8/layout/process4"/>
    <dgm:cxn modelId="{F6170E47-66AF-4AD8-96B9-ED19E3CC8DE7}" type="presParOf" srcId="{59C941C5-FAE6-4A43-B480-41D14E7BE389}" destId="{65132FC5-C356-4FFE-BBFF-F18C118B8362}" srcOrd="5" destOrd="0" presId="urn:microsoft.com/office/officeart/2005/8/layout/process4"/>
    <dgm:cxn modelId="{C4387F40-2740-4555-966E-A78AA00782BA}" type="presParOf" srcId="{59C941C5-FAE6-4A43-B480-41D14E7BE389}" destId="{65370935-4053-4616-96D4-05E21A79359B}" srcOrd="6" destOrd="0" presId="urn:microsoft.com/office/officeart/2005/8/layout/process4"/>
    <dgm:cxn modelId="{886F4323-60FF-42AD-95CF-8AB506534075}" type="presParOf" srcId="{65370935-4053-4616-96D4-05E21A79359B}" destId="{DFBAC85B-72A1-4CD1-A15E-35544DFF8C22}"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5ABE3F6-449B-4E67-BF29-B9561CAB345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123D9058-18CD-4D43-B6A7-9ABC4FC2D815}">
      <dgm:prSet phldrT="[Text]" phldr="0" custT="1"/>
      <dgm:spPr>
        <a:solidFill>
          <a:srgbClr val="3A6365"/>
        </a:solidFill>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National Risk Assessments</a:t>
          </a:r>
        </a:p>
      </dgm:t>
    </dgm:pt>
    <dgm:pt modelId="{FFF3C401-193F-4528-A752-F3D4D52946FF}" type="parTrans" cxnId="{707EC9A6-0D1B-4DE2-81FB-C020E7C10682}">
      <dgm:prSet/>
      <dgm:spPr/>
      <dgm:t>
        <a:bodyPr/>
        <a:lstStyle/>
        <a:p>
          <a:endParaRPr lang="en-GB"/>
        </a:p>
      </dgm:t>
    </dgm:pt>
    <dgm:pt modelId="{19EAC5DA-9BC3-48B2-B4EF-4B12F3662A25}" type="sibTrans" cxnId="{707EC9A6-0D1B-4DE2-81FB-C020E7C10682}">
      <dgm:prSet/>
      <dgm:spPr/>
      <dgm:t>
        <a:bodyPr/>
        <a:lstStyle/>
        <a:p>
          <a:endParaRPr lang="en-GB"/>
        </a:p>
      </dgm:t>
    </dgm:pt>
    <dgm:pt modelId="{71346064-64FB-4C4B-86BE-D511A7B2022B}">
      <dgm:prSet phldrT="[Text]" phldr="0"/>
      <dgm:spPr>
        <a:solidFill>
          <a:srgbClr val="544B76"/>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Terrorist Financing NRA</a:t>
          </a:r>
        </a:p>
      </dgm:t>
    </dgm:pt>
    <dgm:pt modelId="{558B7DAA-D07A-400A-813C-CA1BEF0781B4}" type="parTrans" cxnId="{97C24A97-C306-4235-98BD-08E269D5CD9A}">
      <dgm:prSet/>
      <dgm:spPr>
        <a:solidFill>
          <a:srgbClr val="588DA3"/>
        </a:solidFill>
      </dgm:spPr>
      <dgm:t>
        <a:bodyPr/>
        <a:lstStyle/>
        <a:p>
          <a:endParaRPr lang="en-GB"/>
        </a:p>
      </dgm:t>
    </dgm:pt>
    <dgm:pt modelId="{8D581F57-1CCA-4A69-A225-4FFD1BB5AED0}" type="sibTrans" cxnId="{97C24A97-C306-4235-98BD-08E269D5CD9A}">
      <dgm:prSet/>
      <dgm:spPr/>
      <dgm:t>
        <a:bodyPr/>
        <a:lstStyle/>
        <a:p>
          <a:endParaRPr lang="en-GB"/>
        </a:p>
      </dgm:t>
    </dgm:pt>
    <dgm:pt modelId="{7F964256-5025-4FC4-ADA3-61AD96C663E8}">
      <dgm:prSet phldrT="[Text]" phldr="0"/>
      <dgm:spPr>
        <a:solidFill>
          <a:srgbClr val="544B76"/>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Proliferation Financing NRA</a:t>
          </a:r>
        </a:p>
      </dgm:t>
    </dgm:pt>
    <dgm:pt modelId="{4EA0C573-7D51-4404-91BB-205D712FEE44}" type="parTrans" cxnId="{F937495D-2334-49FE-AFD9-6BB59403B463}">
      <dgm:prSet/>
      <dgm:spPr>
        <a:solidFill>
          <a:srgbClr val="588DA3"/>
        </a:solidFill>
      </dgm:spPr>
      <dgm:t>
        <a:bodyPr/>
        <a:lstStyle/>
        <a:p>
          <a:endParaRPr lang="en-GB"/>
        </a:p>
      </dgm:t>
    </dgm:pt>
    <dgm:pt modelId="{75908060-EA35-40EB-AFF0-9F1940ADAA69}" type="sibTrans" cxnId="{F937495D-2334-49FE-AFD9-6BB59403B463}">
      <dgm:prSet/>
      <dgm:spPr/>
      <dgm:t>
        <a:bodyPr/>
        <a:lstStyle/>
        <a:p>
          <a:endParaRPr lang="en-GB"/>
        </a:p>
      </dgm:t>
    </dgm:pt>
    <dgm:pt modelId="{394736E0-7EA4-4C65-BBD4-A61CC1F6A8DA}">
      <dgm:prSet phldrT="[Text]" phldr="0"/>
      <dgm:spPr>
        <a:solidFill>
          <a:srgbClr val="544B76"/>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Legal Persons and arrangement NRA</a:t>
          </a:r>
        </a:p>
      </dgm:t>
    </dgm:pt>
    <dgm:pt modelId="{52161136-8E11-4CB7-9E9A-AAD75AA2F9F3}" type="parTrans" cxnId="{D92BCA86-3700-499D-833B-163FF1FE1419}">
      <dgm:prSet/>
      <dgm:spPr>
        <a:solidFill>
          <a:srgbClr val="588DA3"/>
        </a:solidFill>
      </dgm:spPr>
      <dgm:t>
        <a:bodyPr/>
        <a:lstStyle/>
        <a:p>
          <a:endParaRPr lang="en-GB"/>
        </a:p>
      </dgm:t>
    </dgm:pt>
    <dgm:pt modelId="{F8B5440A-AA40-4BD1-B426-162A9651E8D9}" type="sibTrans" cxnId="{D92BCA86-3700-499D-833B-163FF1FE1419}">
      <dgm:prSet/>
      <dgm:spPr/>
      <dgm:t>
        <a:bodyPr/>
        <a:lstStyle/>
        <a:p>
          <a:endParaRPr lang="en-GB"/>
        </a:p>
      </dgm:t>
    </dgm:pt>
    <dgm:pt modelId="{04038734-90D3-45A4-AA49-6E0829E1A41E}">
      <dgm:prSet phldrT="[Text]" phldr="0"/>
      <dgm:spPr>
        <a:solidFill>
          <a:srgbClr val="544B76"/>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Virtual Assets NRA</a:t>
          </a:r>
        </a:p>
      </dgm:t>
    </dgm:pt>
    <dgm:pt modelId="{9916461D-85FA-4CC6-9AAB-56ED18070A48}" type="parTrans" cxnId="{0F3BCA10-D75F-40A4-A663-FDBA2C8B80EF}">
      <dgm:prSet/>
      <dgm:spPr>
        <a:solidFill>
          <a:srgbClr val="588DA3"/>
        </a:solidFill>
      </dgm:spPr>
      <dgm:t>
        <a:bodyPr/>
        <a:lstStyle/>
        <a:p>
          <a:endParaRPr lang="en-GB"/>
        </a:p>
      </dgm:t>
    </dgm:pt>
    <dgm:pt modelId="{C932CAEF-C58A-4BA7-A6AC-86536237D678}" type="sibTrans" cxnId="{0F3BCA10-D75F-40A4-A663-FDBA2C8B80EF}">
      <dgm:prSet/>
      <dgm:spPr/>
      <dgm:t>
        <a:bodyPr/>
        <a:lstStyle/>
        <a:p>
          <a:endParaRPr lang="en-GB"/>
        </a:p>
      </dgm:t>
    </dgm:pt>
    <dgm:pt modelId="{E174511B-034F-4640-91B0-79D9B80049A5}">
      <dgm:prSet phldrT="[Text]" phldr="0"/>
      <dgm:spPr>
        <a:solidFill>
          <a:srgbClr val="544B76"/>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Money Laundering NRA</a:t>
          </a:r>
        </a:p>
      </dgm:t>
    </dgm:pt>
    <dgm:pt modelId="{7D1165E8-B9A9-49FB-9154-926F1B6E1B43}" type="parTrans" cxnId="{D635C7C9-406E-422C-BF41-5341AE4002B6}">
      <dgm:prSet/>
      <dgm:spPr>
        <a:solidFill>
          <a:srgbClr val="588DA3"/>
        </a:solidFill>
      </dgm:spPr>
      <dgm:t>
        <a:bodyPr/>
        <a:lstStyle/>
        <a:p>
          <a:endParaRPr lang="en-GB"/>
        </a:p>
      </dgm:t>
    </dgm:pt>
    <dgm:pt modelId="{0311ABDA-DC21-452D-8C4F-B3741394E4CB}" type="sibTrans" cxnId="{D635C7C9-406E-422C-BF41-5341AE4002B6}">
      <dgm:prSet/>
      <dgm:spPr/>
      <dgm:t>
        <a:bodyPr/>
        <a:lstStyle/>
        <a:p>
          <a:endParaRPr lang="en-GB"/>
        </a:p>
      </dgm:t>
    </dgm:pt>
    <dgm:pt modelId="{E2431652-DE04-45FB-9BF2-85DAFE266526}" type="pres">
      <dgm:prSet presAssocID="{F5ABE3F6-449B-4E67-BF29-B9561CAB3451}" presName="cycle" presStyleCnt="0">
        <dgm:presLayoutVars>
          <dgm:chMax val="1"/>
          <dgm:dir/>
          <dgm:animLvl val="ctr"/>
          <dgm:resizeHandles val="exact"/>
        </dgm:presLayoutVars>
      </dgm:prSet>
      <dgm:spPr/>
    </dgm:pt>
    <dgm:pt modelId="{6737A194-5549-42F6-A779-95D01BD807CE}" type="pres">
      <dgm:prSet presAssocID="{123D9058-18CD-4D43-B6A7-9ABC4FC2D815}" presName="centerShape" presStyleLbl="node0" presStyleIdx="0" presStyleCnt="1" custScaleX="120973" custScaleY="88137" custLinFactNeighborX="0" custLinFactNeighborY="-380"/>
      <dgm:spPr/>
    </dgm:pt>
    <dgm:pt modelId="{480CCBE0-1C21-44D4-9F98-40985E74C408}" type="pres">
      <dgm:prSet presAssocID="{7D1165E8-B9A9-49FB-9154-926F1B6E1B43}" presName="parTrans" presStyleLbl="bgSibTrans2D1" presStyleIdx="0" presStyleCnt="5"/>
      <dgm:spPr/>
    </dgm:pt>
    <dgm:pt modelId="{53A6A547-210B-4EF1-9954-9931BDC16F2B}" type="pres">
      <dgm:prSet presAssocID="{E174511B-034F-4640-91B0-79D9B80049A5}" presName="node" presStyleLbl="node1" presStyleIdx="0" presStyleCnt="5" custScaleX="109148">
        <dgm:presLayoutVars>
          <dgm:bulletEnabled val="1"/>
        </dgm:presLayoutVars>
      </dgm:prSet>
      <dgm:spPr/>
    </dgm:pt>
    <dgm:pt modelId="{D54A8EF2-19F3-4BB4-9ADD-13EE3ADEB8C6}" type="pres">
      <dgm:prSet presAssocID="{558B7DAA-D07A-400A-813C-CA1BEF0781B4}" presName="parTrans" presStyleLbl="bgSibTrans2D1" presStyleIdx="1" presStyleCnt="5"/>
      <dgm:spPr/>
    </dgm:pt>
    <dgm:pt modelId="{7692E932-B93A-47BA-BA44-B17527FB78FC}" type="pres">
      <dgm:prSet presAssocID="{71346064-64FB-4C4B-86BE-D511A7B2022B}" presName="node" presStyleLbl="node1" presStyleIdx="1" presStyleCnt="5" custScaleX="109148" custRadScaleRad="106928" custRadScaleInc="-12138">
        <dgm:presLayoutVars>
          <dgm:bulletEnabled val="1"/>
        </dgm:presLayoutVars>
      </dgm:prSet>
      <dgm:spPr/>
    </dgm:pt>
    <dgm:pt modelId="{A4355A52-7420-484B-9A88-52E73E55FAAE}" type="pres">
      <dgm:prSet presAssocID="{4EA0C573-7D51-4404-91BB-205D712FEE44}" presName="parTrans" presStyleLbl="bgSibTrans2D1" presStyleIdx="2" presStyleCnt="5"/>
      <dgm:spPr/>
    </dgm:pt>
    <dgm:pt modelId="{962F6BF8-4CB0-4C3A-9675-EB90BDD5C905}" type="pres">
      <dgm:prSet presAssocID="{7F964256-5025-4FC4-ADA3-61AD96C663E8}" presName="node" presStyleLbl="node1" presStyleIdx="2" presStyleCnt="5" custScaleX="109148">
        <dgm:presLayoutVars>
          <dgm:bulletEnabled val="1"/>
        </dgm:presLayoutVars>
      </dgm:prSet>
      <dgm:spPr/>
    </dgm:pt>
    <dgm:pt modelId="{A6779286-E13C-4E62-B472-127333DE40C8}" type="pres">
      <dgm:prSet presAssocID="{52161136-8E11-4CB7-9E9A-AAD75AA2F9F3}" presName="parTrans" presStyleLbl="bgSibTrans2D1" presStyleIdx="3" presStyleCnt="5"/>
      <dgm:spPr/>
    </dgm:pt>
    <dgm:pt modelId="{06358F0F-A300-4E5D-A9A6-EC7E73A9015C}" type="pres">
      <dgm:prSet presAssocID="{394736E0-7EA4-4C65-BBD4-A61CC1F6A8DA}" presName="node" presStyleLbl="node1" presStyleIdx="3" presStyleCnt="5" custScaleX="109148" custRadScaleRad="106228" custRadScaleInc="13360">
        <dgm:presLayoutVars>
          <dgm:bulletEnabled val="1"/>
        </dgm:presLayoutVars>
      </dgm:prSet>
      <dgm:spPr/>
    </dgm:pt>
    <dgm:pt modelId="{AD27B2EB-9A40-4FC1-9891-5D855062C6F5}" type="pres">
      <dgm:prSet presAssocID="{9916461D-85FA-4CC6-9AAB-56ED18070A48}" presName="parTrans" presStyleLbl="bgSibTrans2D1" presStyleIdx="4" presStyleCnt="5"/>
      <dgm:spPr/>
    </dgm:pt>
    <dgm:pt modelId="{778DCC66-963E-4994-B405-06BCFEA64E95}" type="pres">
      <dgm:prSet presAssocID="{04038734-90D3-45A4-AA49-6E0829E1A41E}" presName="node" presStyleLbl="node1" presStyleIdx="4" presStyleCnt="5" custScaleX="109148">
        <dgm:presLayoutVars>
          <dgm:bulletEnabled val="1"/>
        </dgm:presLayoutVars>
      </dgm:prSet>
      <dgm:spPr/>
    </dgm:pt>
  </dgm:ptLst>
  <dgm:cxnLst>
    <dgm:cxn modelId="{706A3B07-6383-44DF-883B-C334D83BC662}" type="presOf" srcId="{F5ABE3F6-449B-4E67-BF29-B9561CAB3451}" destId="{E2431652-DE04-45FB-9BF2-85DAFE266526}" srcOrd="0" destOrd="0" presId="urn:microsoft.com/office/officeart/2005/8/layout/radial4"/>
    <dgm:cxn modelId="{0F3BCA10-D75F-40A4-A663-FDBA2C8B80EF}" srcId="{123D9058-18CD-4D43-B6A7-9ABC4FC2D815}" destId="{04038734-90D3-45A4-AA49-6E0829E1A41E}" srcOrd="4" destOrd="0" parTransId="{9916461D-85FA-4CC6-9AAB-56ED18070A48}" sibTransId="{C932CAEF-C58A-4BA7-A6AC-86536237D678}"/>
    <dgm:cxn modelId="{F51B3D1A-1B8D-4F05-BAF9-29592DB99500}" type="presOf" srcId="{04038734-90D3-45A4-AA49-6E0829E1A41E}" destId="{778DCC66-963E-4994-B405-06BCFEA64E95}" srcOrd="0" destOrd="0" presId="urn:microsoft.com/office/officeart/2005/8/layout/radial4"/>
    <dgm:cxn modelId="{EA7C0534-F77F-4144-B577-A8F458BA9B5C}" type="presOf" srcId="{E174511B-034F-4640-91B0-79D9B80049A5}" destId="{53A6A547-210B-4EF1-9954-9931BDC16F2B}" srcOrd="0" destOrd="0" presId="urn:microsoft.com/office/officeart/2005/8/layout/radial4"/>
    <dgm:cxn modelId="{A807C15B-0299-4266-9168-CF7F6C50C060}" type="presOf" srcId="{394736E0-7EA4-4C65-BBD4-A61CC1F6A8DA}" destId="{06358F0F-A300-4E5D-A9A6-EC7E73A9015C}" srcOrd="0" destOrd="0" presId="urn:microsoft.com/office/officeart/2005/8/layout/radial4"/>
    <dgm:cxn modelId="{F937495D-2334-49FE-AFD9-6BB59403B463}" srcId="{123D9058-18CD-4D43-B6A7-9ABC4FC2D815}" destId="{7F964256-5025-4FC4-ADA3-61AD96C663E8}" srcOrd="2" destOrd="0" parTransId="{4EA0C573-7D51-4404-91BB-205D712FEE44}" sibTransId="{75908060-EA35-40EB-AFF0-9F1940ADAA69}"/>
    <dgm:cxn modelId="{58DA615E-CC13-428B-930D-D90C6B7AD642}" type="presOf" srcId="{123D9058-18CD-4D43-B6A7-9ABC4FC2D815}" destId="{6737A194-5549-42F6-A779-95D01BD807CE}" srcOrd="0" destOrd="0" presId="urn:microsoft.com/office/officeart/2005/8/layout/radial4"/>
    <dgm:cxn modelId="{CAEE0967-AAFF-414E-AC0A-5CEF2AA02696}" type="presOf" srcId="{7D1165E8-B9A9-49FB-9154-926F1B6E1B43}" destId="{480CCBE0-1C21-44D4-9F98-40985E74C408}" srcOrd="0" destOrd="0" presId="urn:microsoft.com/office/officeart/2005/8/layout/radial4"/>
    <dgm:cxn modelId="{F0256752-EAAF-4C0C-A7CE-E3B5F2B47029}" type="presOf" srcId="{9916461D-85FA-4CC6-9AAB-56ED18070A48}" destId="{AD27B2EB-9A40-4FC1-9891-5D855062C6F5}" srcOrd="0" destOrd="0" presId="urn:microsoft.com/office/officeart/2005/8/layout/radial4"/>
    <dgm:cxn modelId="{EDFF4852-6173-41D1-B4CB-7D5EA6B3ACEB}" type="presOf" srcId="{52161136-8E11-4CB7-9E9A-AAD75AA2F9F3}" destId="{A6779286-E13C-4E62-B472-127333DE40C8}" srcOrd="0" destOrd="0" presId="urn:microsoft.com/office/officeart/2005/8/layout/radial4"/>
    <dgm:cxn modelId="{D92BCA86-3700-499D-833B-163FF1FE1419}" srcId="{123D9058-18CD-4D43-B6A7-9ABC4FC2D815}" destId="{394736E0-7EA4-4C65-BBD4-A61CC1F6A8DA}" srcOrd="3" destOrd="0" parTransId="{52161136-8E11-4CB7-9E9A-AAD75AA2F9F3}" sibTransId="{F8B5440A-AA40-4BD1-B426-162A9651E8D9}"/>
    <dgm:cxn modelId="{D3FD8292-626F-45CB-BF24-AD1E2722E24C}" type="presOf" srcId="{71346064-64FB-4C4B-86BE-D511A7B2022B}" destId="{7692E932-B93A-47BA-BA44-B17527FB78FC}" srcOrd="0" destOrd="0" presId="urn:microsoft.com/office/officeart/2005/8/layout/radial4"/>
    <dgm:cxn modelId="{97C24A97-C306-4235-98BD-08E269D5CD9A}" srcId="{123D9058-18CD-4D43-B6A7-9ABC4FC2D815}" destId="{71346064-64FB-4C4B-86BE-D511A7B2022B}" srcOrd="1" destOrd="0" parTransId="{558B7DAA-D07A-400A-813C-CA1BEF0781B4}" sibTransId="{8D581F57-1CCA-4A69-A225-4FFD1BB5AED0}"/>
    <dgm:cxn modelId="{884FCAA1-8BC9-44A9-8054-FD038FDD31B0}" type="presOf" srcId="{4EA0C573-7D51-4404-91BB-205D712FEE44}" destId="{A4355A52-7420-484B-9A88-52E73E55FAAE}" srcOrd="0" destOrd="0" presId="urn:microsoft.com/office/officeart/2005/8/layout/radial4"/>
    <dgm:cxn modelId="{707EC9A6-0D1B-4DE2-81FB-C020E7C10682}" srcId="{F5ABE3F6-449B-4E67-BF29-B9561CAB3451}" destId="{123D9058-18CD-4D43-B6A7-9ABC4FC2D815}" srcOrd="0" destOrd="0" parTransId="{FFF3C401-193F-4528-A752-F3D4D52946FF}" sibTransId="{19EAC5DA-9BC3-48B2-B4EF-4B12F3662A25}"/>
    <dgm:cxn modelId="{D635C7C9-406E-422C-BF41-5341AE4002B6}" srcId="{123D9058-18CD-4D43-B6A7-9ABC4FC2D815}" destId="{E174511B-034F-4640-91B0-79D9B80049A5}" srcOrd="0" destOrd="0" parTransId="{7D1165E8-B9A9-49FB-9154-926F1B6E1B43}" sibTransId="{0311ABDA-DC21-452D-8C4F-B3741394E4CB}"/>
    <dgm:cxn modelId="{37900EDF-E07B-4B26-B5D0-81041E91B044}" type="presOf" srcId="{558B7DAA-D07A-400A-813C-CA1BEF0781B4}" destId="{D54A8EF2-19F3-4BB4-9ADD-13EE3ADEB8C6}" srcOrd="0" destOrd="0" presId="urn:microsoft.com/office/officeart/2005/8/layout/radial4"/>
    <dgm:cxn modelId="{1FF235EA-F24B-45AF-8331-847E0D9A1FAC}" type="presOf" srcId="{7F964256-5025-4FC4-ADA3-61AD96C663E8}" destId="{962F6BF8-4CB0-4C3A-9675-EB90BDD5C905}" srcOrd="0" destOrd="0" presId="urn:microsoft.com/office/officeart/2005/8/layout/radial4"/>
    <dgm:cxn modelId="{E9021F0B-7629-4620-AC7E-7334DBE5E24C}" type="presParOf" srcId="{E2431652-DE04-45FB-9BF2-85DAFE266526}" destId="{6737A194-5549-42F6-A779-95D01BD807CE}" srcOrd="0" destOrd="0" presId="urn:microsoft.com/office/officeart/2005/8/layout/radial4"/>
    <dgm:cxn modelId="{79D60319-7DCA-40C1-99B0-13BEA755C442}" type="presParOf" srcId="{E2431652-DE04-45FB-9BF2-85DAFE266526}" destId="{480CCBE0-1C21-44D4-9F98-40985E74C408}" srcOrd="1" destOrd="0" presId="urn:microsoft.com/office/officeart/2005/8/layout/radial4"/>
    <dgm:cxn modelId="{B9565E01-6088-4208-B335-688727918DAF}" type="presParOf" srcId="{E2431652-DE04-45FB-9BF2-85DAFE266526}" destId="{53A6A547-210B-4EF1-9954-9931BDC16F2B}" srcOrd="2" destOrd="0" presId="urn:microsoft.com/office/officeart/2005/8/layout/radial4"/>
    <dgm:cxn modelId="{A4CA7DA3-EB61-4201-91AF-DC8EECA8C373}" type="presParOf" srcId="{E2431652-DE04-45FB-9BF2-85DAFE266526}" destId="{D54A8EF2-19F3-4BB4-9ADD-13EE3ADEB8C6}" srcOrd="3" destOrd="0" presId="urn:microsoft.com/office/officeart/2005/8/layout/radial4"/>
    <dgm:cxn modelId="{018D6E32-91B9-4E56-B5AF-92C3FEE66461}" type="presParOf" srcId="{E2431652-DE04-45FB-9BF2-85DAFE266526}" destId="{7692E932-B93A-47BA-BA44-B17527FB78FC}" srcOrd="4" destOrd="0" presId="urn:microsoft.com/office/officeart/2005/8/layout/radial4"/>
    <dgm:cxn modelId="{9CD641E2-03C3-4D1F-8E7C-7A53F5D18EC6}" type="presParOf" srcId="{E2431652-DE04-45FB-9BF2-85DAFE266526}" destId="{A4355A52-7420-484B-9A88-52E73E55FAAE}" srcOrd="5" destOrd="0" presId="urn:microsoft.com/office/officeart/2005/8/layout/radial4"/>
    <dgm:cxn modelId="{92E2D7DB-2B0C-4B9D-99FD-DE7251E450AF}" type="presParOf" srcId="{E2431652-DE04-45FB-9BF2-85DAFE266526}" destId="{962F6BF8-4CB0-4C3A-9675-EB90BDD5C905}" srcOrd="6" destOrd="0" presId="urn:microsoft.com/office/officeart/2005/8/layout/radial4"/>
    <dgm:cxn modelId="{78ECB336-176D-457E-8E5F-F919AF138483}" type="presParOf" srcId="{E2431652-DE04-45FB-9BF2-85DAFE266526}" destId="{A6779286-E13C-4E62-B472-127333DE40C8}" srcOrd="7" destOrd="0" presId="urn:microsoft.com/office/officeart/2005/8/layout/radial4"/>
    <dgm:cxn modelId="{14011F6D-4511-48D6-AE39-4471419096FA}" type="presParOf" srcId="{E2431652-DE04-45FB-9BF2-85DAFE266526}" destId="{06358F0F-A300-4E5D-A9A6-EC7E73A9015C}" srcOrd="8" destOrd="0" presId="urn:microsoft.com/office/officeart/2005/8/layout/radial4"/>
    <dgm:cxn modelId="{E5D8BCA0-AB4B-4735-83A2-B033AF08D7B1}" type="presParOf" srcId="{E2431652-DE04-45FB-9BF2-85DAFE266526}" destId="{AD27B2EB-9A40-4FC1-9891-5D855062C6F5}" srcOrd="9" destOrd="0" presId="urn:microsoft.com/office/officeart/2005/8/layout/radial4"/>
    <dgm:cxn modelId="{F08ADFC5-87CB-4EB4-AEE4-CAE5F86728B4}" type="presParOf" srcId="{E2431652-DE04-45FB-9BF2-85DAFE266526}" destId="{778DCC66-963E-4994-B405-06BCFEA64E9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24AD1F-869B-466E-B8B5-51EC5FBB28B1}"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GB"/>
        </a:p>
      </dgm:t>
    </dgm:pt>
    <dgm:pt modelId="{9152F3B4-258E-4057-92A7-C98827E9E239}">
      <dgm:prSet phldrT="[Text]" phldr="0"/>
      <dgm:spPr/>
      <dgm:t>
        <a:bodyPr/>
        <a:lstStyle/>
        <a:p>
          <a:r>
            <a:rPr lang="en-GB" dirty="0">
              <a:latin typeface="Tahoma" panose="020B0604030504040204" pitchFamily="34" charset="0"/>
              <a:ea typeface="Tahoma" panose="020B0604030504040204" pitchFamily="34" charset="0"/>
              <a:cs typeface="Tahoma" panose="020B0604030504040204" pitchFamily="34" charset="0"/>
            </a:rPr>
            <a:t>A.I.</a:t>
          </a:r>
        </a:p>
      </dgm:t>
    </dgm:pt>
    <dgm:pt modelId="{53A82B55-2E44-4BA4-88AE-FF48734975AF}" type="parTrans" cxnId="{BA104DD3-6DE6-47E3-BEB5-C09E9C05EB5F}">
      <dgm:prSet/>
      <dgm:spPr/>
      <dgm:t>
        <a:bodyPr/>
        <a:lstStyle/>
        <a:p>
          <a:endParaRPr lang="en-GB"/>
        </a:p>
      </dgm:t>
    </dgm:pt>
    <dgm:pt modelId="{6B2DFB05-5C94-452C-8C75-F0D03A7B2684}" type="sibTrans" cxnId="{BA104DD3-6DE6-47E3-BEB5-C09E9C05EB5F}">
      <dgm:prSet/>
      <dgm:spPr/>
      <dgm:t>
        <a:bodyPr/>
        <a:lstStyle/>
        <a:p>
          <a:endParaRPr lang="en-GB"/>
        </a:p>
      </dgm:t>
    </dgm:pt>
    <dgm:pt modelId="{770D770E-D984-4BF5-AD3B-5A2687850F95}">
      <dgm:prSet phldrT="[Text]" phldr="0"/>
      <dgm:spPr/>
      <dgm:t>
        <a:bodyPr/>
        <a:lstStyle/>
        <a:p>
          <a:r>
            <a:rPr lang="en-GB" dirty="0">
              <a:latin typeface="Tahoma" panose="020B0604030504040204" pitchFamily="34" charset="0"/>
              <a:ea typeface="Tahoma" panose="020B0604030504040204" pitchFamily="34" charset="0"/>
              <a:cs typeface="Tahoma" panose="020B0604030504040204" pitchFamily="34" charset="0"/>
            </a:rPr>
            <a:t>Deepfake</a:t>
          </a:r>
        </a:p>
      </dgm:t>
    </dgm:pt>
    <dgm:pt modelId="{DDECAF79-C714-49F5-832F-850832DEB384}" type="parTrans" cxnId="{784ED852-DF97-467D-B65F-6F9B2B41E9B6}">
      <dgm:prSet/>
      <dgm:spPr/>
      <dgm:t>
        <a:bodyPr/>
        <a:lstStyle/>
        <a:p>
          <a:endParaRPr lang="en-GB"/>
        </a:p>
      </dgm:t>
    </dgm:pt>
    <dgm:pt modelId="{DF538A98-EAAA-41AC-842B-D216FF593833}" type="sibTrans" cxnId="{784ED852-DF97-467D-B65F-6F9B2B41E9B6}">
      <dgm:prSet/>
      <dgm:spPr/>
      <dgm:t>
        <a:bodyPr/>
        <a:lstStyle/>
        <a:p>
          <a:endParaRPr lang="en-GB"/>
        </a:p>
      </dgm:t>
    </dgm:pt>
    <dgm:pt modelId="{3D251CBA-053D-443D-822C-FAA663AAE64F}">
      <dgm:prSet phldrT="[Text]" phldr="0"/>
      <dgm:spPr>
        <a:solidFill>
          <a:srgbClr val="7D1538"/>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Conceal Identity</a:t>
          </a:r>
        </a:p>
      </dgm:t>
    </dgm:pt>
    <dgm:pt modelId="{36F5EAC3-BD80-4F33-9A6C-BD64D6D65722}" type="parTrans" cxnId="{EACB6568-051C-4E0C-BE96-946008D36B59}">
      <dgm:prSet/>
      <dgm:spPr/>
      <dgm:t>
        <a:bodyPr/>
        <a:lstStyle/>
        <a:p>
          <a:endParaRPr lang="en-GB"/>
        </a:p>
      </dgm:t>
    </dgm:pt>
    <dgm:pt modelId="{63B5D84C-038F-495F-AC0C-97048AB0FBC9}" type="sibTrans" cxnId="{EACB6568-051C-4E0C-BE96-946008D36B59}">
      <dgm:prSet/>
      <dgm:spPr/>
      <dgm:t>
        <a:bodyPr/>
        <a:lstStyle/>
        <a:p>
          <a:endParaRPr lang="en-GB"/>
        </a:p>
      </dgm:t>
    </dgm:pt>
    <dgm:pt modelId="{957CA5CC-5397-4802-AD95-4CDF2A57E1EE}" type="pres">
      <dgm:prSet presAssocID="{3E24AD1F-869B-466E-B8B5-51EC5FBB28B1}" presName="Name0" presStyleCnt="0">
        <dgm:presLayoutVars>
          <dgm:dir/>
          <dgm:animOne val="branch"/>
          <dgm:animLvl val="lvl"/>
        </dgm:presLayoutVars>
      </dgm:prSet>
      <dgm:spPr/>
    </dgm:pt>
    <dgm:pt modelId="{2177921D-72DE-45A9-8B11-1D292BEC4A65}" type="pres">
      <dgm:prSet presAssocID="{9152F3B4-258E-4057-92A7-C98827E9E239}" presName="chaos" presStyleCnt="0"/>
      <dgm:spPr/>
    </dgm:pt>
    <dgm:pt modelId="{CDB3AED7-2E87-4FAB-982E-BEEBE9152FE8}" type="pres">
      <dgm:prSet presAssocID="{9152F3B4-258E-4057-92A7-C98827E9E239}" presName="parTx1" presStyleLbl="revTx" presStyleIdx="0" presStyleCnt="2"/>
      <dgm:spPr/>
    </dgm:pt>
    <dgm:pt modelId="{11F4E544-02D6-461F-8078-E398141C54B3}" type="pres">
      <dgm:prSet presAssocID="{9152F3B4-258E-4057-92A7-C98827E9E239}" presName="c1" presStyleLbl="node1" presStyleIdx="0" presStyleCnt="19"/>
      <dgm:spPr>
        <a:solidFill>
          <a:srgbClr val="2B769A"/>
        </a:solidFill>
      </dgm:spPr>
    </dgm:pt>
    <dgm:pt modelId="{AD9553CC-ED35-42BA-A884-21F870DA2B02}" type="pres">
      <dgm:prSet presAssocID="{9152F3B4-258E-4057-92A7-C98827E9E239}" presName="c2" presStyleLbl="node1" presStyleIdx="1" presStyleCnt="19"/>
      <dgm:spPr>
        <a:solidFill>
          <a:srgbClr val="2B769A"/>
        </a:solidFill>
      </dgm:spPr>
    </dgm:pt>
    <dgm:pt modelId="{2C548F16-D410-4996-BB1C-7F5D42B12CE3}" type="pres">
      <dgm:prSet presAssocID="{9152F3B4-258E-4057-92A7-C98827E9E239}" presName="c3" presStyleLbl="node1" presStyleIdx="2" presStyleCnt="19"/>
      <dgm:spPr>
        <a:solidFill>
          <a:srgbClr val="2B769A"/>
        </a:solidFill>
      </dgm:spPr>
    </dgm:pt>
    <dgm:pt modelId="{C6713EBE-6672-47F9-B753-5B60AA5972BF}" type="pres">
      <dgm:prSet presAssocID="{9152F3B4-258E-4057-92A7-C98827E9E239}" presName="c4" presStyleLbl="node1" presStyleIdx="3" presStyleCnt="19"/>
      <dgm:spPr>
        <a:solidFill>
          <a:srgbClr val="2B769A"/>
        </a:solidFill>
      </dgm:spPr>
    </dgm:pt>
    <dgm:pt modelId="{BFB25C13-B4BF-4C89-8672-ED095866B1D8}" type="pres">
      <dgm:prSet presAssocID="{9152F3B4-258E-4057-92A7-C98827E9E239}" presName="c5" presStyleLbl="node1" presStyleIdx="4" presStyleCnt="19"/>
      <dgm:spPr>
        <a:solidFill>
          <a:srgbClr val="2B769A"/>
        </a:solidFill>
      </dgm:spPr>
    </dgm:pt>
    <dgm:pt modelId="{A0422894-9F4C-4BD0-8C2D-B018C4199DB3}" type="pres">
      <dgm:prSet presAssocID="{9152F3B4-258E-4057-92A7-C98827E9E239}" presName="c6" presStyleLbl="node1" presStyleIdx="5" presStyleCnt="19"/>
      <dgm:spPr>
        <a:solidFill>
          <a:srgbClr val="2B769A"/>
        </a:solidFill>
      </dgm:spPr>
    </dgm:pt>
    <dgm:pt modelId="{BCE4277D-6504-49A2-93F6-6510C871A35A}" type="pres">
      <dgm:prSet presAssocID="{9152F3B4-258E-4057-92A7-C98827E9E239}" presName="c7" presStyleLbl="node1" presStyleIdx="6" presStyleCnt="19"/>
      <dgm:spPr>
        <a:solidFill>
          <a:srgbClr val="2B769A"/>
        </a:solidFill>
      </dgm:spPr>
    </dgm:pt>
    <dgm:pt modelId="{BB5CD221-522C-4C54-AE65-1642ACD339D6}" type="pres">
      <dgm:prSet presAssocID="{9152F3B4-258E-4057-92A7-C98827E9E239}" presName="c8" presStyleLbl="node1" presStyleIdx="7" presStyleCnt="19"/>
      <dgm:spPr>
        <a:solidFill>
          <a:srgbClr val="2B769A"/>
        </a:solidFill>
      </dgm:spPr>
    </dgm:pt>
    <dgm:pt modelId="{7748405D-2006-4A55-B93E-CFF812ECD7BB}" type="pres">
      <dgm:prSet presAssocID="{9152F3B4-258E-4057-92A7-C98827E9E239}" presName="c9" presStyleLbl="node1" presStyleIdx="8" presStyleCnt="19"/>
      <dgm:spPr>
        <a:solidFill>
          <a:srgbClr val="2B769A"/>
        </a:solidFill>
      </dgm:spPr>
    </dgm:pt>
    <dgm:pt modelId="{0D029183-0BF3-4652-AEAA-7D52ABF90AA7}" type="pres">
      <dgm:prSet presAssocID="{9152F3B4-258E-4057-92A7-C98827E9E239}" presName="c10" presStyleLbl="node1" presStyleIdx="9" presStyleCnt="19"/>
      <dgm:spPr>
        <a:solidFill>
          <a:srgbClr val="2B769A"/>
        </a:solidFill>
      </dgm:spPr>
    </dgm:pt>
    <dgm:pt modelId="{C05A9277-29BC-4F38-AE43-BA7ECC71D6EB}" type="pres">
      <dgm:prSet presAssocID="{9152F3B4-258E-4057-92A7-C98827E9E239}" presName="c11" presStyleLbl="node1" presStyleIdx="10" presStyleCnt="19"/>
      <dgm:spPr>
        <a:solidFill>
          <a:srgbClr val="2B769A"/>
        </a:solidFill>
      </dgm:spPr>
    </dgm:pt>
    <dgm:pt modelId="{E32CCB53-A0BC-4217-B1A6-0325C1F7F883}" type="pres">
      <dgm:prSet presAssocID="{9152F3B4-258E-4057-92A7-C98827E9E239}" presName="c12" presStyleLbl="node1" presStyleIdx="11" presStyleCnt="19"/>
      <dgm:spPr>
        <a:solidFill>
          <a:srgbClr val="2B769A"/>
        </a:solidFill>
      </dgm:spPr>
    </dgm:pt>
    <dgm:pt modelId="{935DC655-B18C-4DDD-B015-13A9094F5A3C}" type="pres">
      <dgm:prSet presAssocID="{9152F3B4-258E-4057-92A7-C98827E9E239}" presName="c13" presStyleLbl="node1" presStyleIdx="12" presStyleCnt="19"/>
      <dgm:spPr>
        <a:solidFill>
          <a:srgbClr val="2B769A"/>
        </a:solidFill>
      </dgm:spPr>
    </dgm:pt>
    <dgm:pt modelId="{C0D73587-8489-418C-8884-42F928293B69}" type="pres">
      <dgm:prSet presAssocID="{9152F3B4-258E-4057-92A7-C98827E9E239}" presName="c14" presStyleLbl="node1" presStyleIdx="13" presStyleCnt="19"/>
      <dgm:spPr>
        <a:solidFill>
          <a:srgbClr val="2B769A"/>
        </a:solidFill>
      </dgm:spPr>
    </dgm:pt>
    <dgm:pt modelId="{1ED55A74-5A5D-472A-89B0-F155AAAF3889}" type="pres">
      <dgm:prSet presAssocID="{9152F3B4-258E-4057-92A7-C98827E9E239}" presName="c15" presStyleLbl="node1" presStyleIdx="14" presStyleCnt="19"/>
      <dgm:spPr>
        <a:solidFill>
          <a:srgbClr val="2B769A"/>
        </a:solidFill>
      </dgm:spPr>
    </dgm:pt>
    <dgm:pt modelId="{7175A067-974A-460F-B387-3905698F75A2}" type="pres">
      <dgm:prSet presAssocID="{9152F3B4-258E-4057-92A7-C98827E9E239}" presName="c16" presStyleLbl="node1" presStyleIdx="15" presStyleCnt="19"/>
      <dgm:spPr>
        <a:solidFill>
          <a:srgbClr val="2B769A"/>
        </a:solidFill>
      </dgm:spPr>
    </dgm:pt>
    <dgm:pt modelId="{8043786B-6738-4EDA-BD18-5D285A2EAC5A}" type="pres">
      <dgm:prSet presAssocID="{9152F3B4-258E-4057-92A7-C98827E9E239}" presName="c17" presStyleLbl="node1" presStyleIdx="16" presStyleCnt="19"/>
      <dgm:spPr>
        <a:solidFill>
          <a:srgbClr val="2B769A"/>
        </a:solidFill>
      </dgm:spPr>
    </dgm:pt>
    <dgm:pt modelId="{E72813C5-2728-47D6-A567-A592DDFE4338}" type="pres">
      <dgm:prSet presAssocID="{9152F3B4-258E-4057-92A7-C98827E9E239}" presName="c18" presStyleLbl="node1" presStyleIdx="17" presStyleCnt="19"/>
      <dgm:spPr>
        <a:solidFill>
          <a:srgbClr val="2B769A"/>
        </a:solidFill>
      </dgm:spPr>
    </dgm:pt>
    <dgm:pt modelId="{9190B71C-612E-4043-B3C6-496782B64933}" type="pres">
      <dgm:prSet presAssocID="{6B2DFB05-5C94-452C-8C75-F0D03A7B2684}" presName="chevronComposite1" presStyleCnt="0"/>
      <dgm:spPr/>
    </dgm:pt>
    <dgm:pt modelId="{A316ADE8-3C63-4D30-80B7-3CCA2D7001FD}" type="pres">
      <dgm:prSet presAssocID="{6B2DFB05-5C94-452C-8C75-F0D03A7B2684}" presName="chevron1" presStyleLbl="sibTrans2D1" presStyleIdx="0" presStyleCnt="2"/>
      <dgm:spPr>
        <a:solidFill>
          <a:srgbClr val="588DA3"/>
        </a:solidFill>
      </dgm:spPr>
    </dgm:pt>
    <dgm:pt modelId="{D5B289CF-CAAC-49D3-A045-B32F43157383}" type="pres">
      <dgm:prSet presAssocID="{6B2DFB05-5C94-452C-8C75-F0D03A7B2684}" presName="spChevron1" presStyleCnt="0"/>
      <dgm:spPr/>
    </dgm:pt>
    <dgm:pt modelId="{539BDAD7-437C-4737-A4FF-FAB4383AD878}" type="pres">
      <dgm:prSet presAssocID="{770D770E-D984-4BF5-AD3B-5A2687850F95}" presName="middle" presStyleCnt="0"/>
      <dgm:spPr/>
    </dgm:pt>
    <dgm:pt modelId="{51CDCA53-6DCC-4069-9AA0-0F8F3E8127BA}" type="pres">
      <dgm:prSet presAssocID="{770D770E-D984-4BF5-AD3B-5A2687850F95}" presName="parTxMid" presStyleLbl="revTx" presStyleIdx="1" presStyleCnt="2"/>
      <dgm:spPr/>
    </dgm:pt>
    <dgm:pt modelId="{64E029A6-6430-49AD-AE69-C645A98F9B38}" type="pres">
      <dgm:prSet presAssocID="{770D770E-D984-4BF5-AD3B-5A2687850F95}" presName="spMid" presStyleCnt="0"/>
      <dgm:spPr/>
    </dgm:pt>
    <dgm:pt modelId="{2A47A607-9D8F-4011-B772-381D27B315AA}" type="pres">
      <dgm:prSet presAssocID="{DF538A98-EAAA-41AC-842B-D216FF593833}" presName="chevronComposite1" presStyleCnt="0"/>
      <dgm:spPr/>
    </dgm:pt>
    <dgm:pt modelId="{93B5E61A-ED97-4A83-A4AE-D41A4DB6B2AB}" type="pres">
      <dgm:prSet presAssocID="{DF538A98-EAAA-41AC-842B-D216FF593833}" presName="chevron1" presStyleLbl="sibTrans2D1" presStyleIdx="1" presStyleCnt="2"/>
      <dgm:spPr>
        <a:solidFill>
          <a:srgbClr val="588DA3"/>
        </a:solidFill>
      </dgm:spPr>
    </dgm:pt>
    <dgm:pt modelId="{2B8A3CD7-6CF1-4734-9978-51382B01999F}" type="pres">
      <dgm:prSet presAssocID="{DF538A98-EAAA-41AC-842B-D216FF593833}" presName="spChevron1" presStyleCnt="0"/>
      <dgm:spPr/>
    </dgm:pt>
    <dgm:pt modelId="{D4D812B3-5DD1-42FA-806C-EDFD74E37169}" type="pres">
      <dgm:prSet presAssocID="{3D251CBA-053D-443D-822C-FAA663AAE64F}" presName="last" presStyleCnt="0"/>
      <dgm:spPr/>
    </dgm:pt>
    <dgm:pt modelId="{3E866E72-25F7-43A0-AB68-2B7737198865}" type="pres">
      <dgm:prSet presAssocID="{3D251CBA-053D-443D-822C-FAA663AAE64F}" presName="circleTx" presStyleLbl="node1" presStyleIdx="18" presStyleCnt="19"/>
      <dgm:spPr/>
    </dgm:pt>
    <dgm:pt modelId="{36DE9188-E683-4963-A89C-62F3541B5EF9}" type="pres">
      <dgm:prSet presAssocID="{3D251CBA-053D-443D-822C-FAA663AAE64F}" presName="spN" presStyleCnt="0"/>
      <dgm:spPr/>
    </dgm:pt>
  </dgm:ptLst>
  <dgm:cxnLst>
    <dgm:cxn modelId="{F74BFB3F-22DC-4C32-91FA-4C0A6D146D54}" type="presOf" srcId="{9152F3B4-258E-4057-92A7-C98827E9E239}" destId="{CDB3AED7-2E87-4FAB-982E-BEEBE9152FE8}" srcOrd="0" destOrd="0" presId="urn:microsoft.com/office/officeart/2009/3/layout/RandomtoResultProcess"/>
    <dgm:cxn modelId="{124C4E40-6169-4DCA-8ED2-B4563FF3BD4A}" type="presOf" srcId="{770D770E-D984-4BF5-AD3B-5A2687850F95}" destId="{51CDCA53-6DCC-4069-9AA0-0F8F3E8127BA}" srcOrd="0" destOrd="0" presId="urn:microsoft.com/office/officeart/2009/3/layout/RandomtoResultProcess"/>
    <dgm:cxn modelId="{EACB6568-051C-4E0C-BE96-946008D36B59}" srcId="{3E24AD1F-869B-466E-B8B5-51EC5FBB28B1}" destId="{3D251CBA-053D-443D-822C-FAA663AAE64F}" srcOrd="2" destOrd="0" parTransId="{36F5EAC3-BD80-4F33-9A6C-BD64D6D65722}" sibTransId="{63B5D84C-038F-495F-AC0C-97048AB0FBC9}"/>
    <dgm:cxn modelId="{784ED852-DF97-467D-B65F-6F9B2B41E9B6}" srcId="{3E24AD1F-869B-466E-B8B5-51EC5FBB28B1}" destId="{770D770E-D984-4BF5-AD3B-5A2687850F95}" srcOrd="1" destOrd="0" parTransId="{DDECAF79-C714-49F5-832F-850832DEB384}" sibTransId="{DF538A98-EAAA-41AC-842B-D216FF593833}"/>
    <dgm:cxn modelId="{45E82B98-5A1F-417B-97D1-E101B4D07E1D}" type="presOf" srcId="{3D251CBA-053D-443D-822C-FAA663AAE64F}" destId="{3E866E72-25F7-43A0-AB68-2B7737198865}" srcOrd="0" destOrd="0" presId="urn:microsoft.com/office/officeart/2009/3/layout/RandomtoResultProcess"/>
    <dgm:cxn modelId="{437C1499-1061-467B-989B-0E365E9A1EF3}" type="presOf" srcId="{3E24AD1F-869B-466E-B8B5-51EC5FBB28B1}" destId="{957CA5CC-5397-4802-AD95-4CDF2A57E1EE}" srcOrd="0" destOrd="0" presId="urn:microsoft.com/office/officeart/2009/3/layout/RandomtoResultProcess"/>
    <dgm:cxn modelId="{BA104DD3-6DE6-47E3-BEB5-C09E9C05EB5F}" srcId="{3E24AD1F-869B-466E-B8B5-51EC5FBB28B1}" destId="{9152F3B4-258E-4057-92A7-C98827E9E239}" srcOrd="0" destOrd="0" parTransId="{53A82B55-2E44-4BA4-88AE-FF48734975AF}" sibTransId="{6B2DFB05-5C94-452C-8C75-F0D03A7B2684}"/>
    <dgm:cxn modelId="{031E172B-E503-4B9F-8678-3355BDA80F13}" type="presParOf" srcId="{957CA5CC-5397-4802-AD95-4CDF2A57E1EE}" destId="{2177921D-72DE-45A9-8B11-1D292BEC4A65}" srcOrd="0" destOrd="0" presId="urn:microsoft.com/office/officeart/2009/3/layout/RandomtoResultProcess"/>
    <dgm:cxn modelId="{368DF2FC-00D2-4DFF-AA6E-3F17DB0E5365}" type="presParOf" srcId="{2177921D-72DE-45A9-8B11-1D292BEC4A65}" destId="{CDB3AED7-2E87-4FAB-982E-BEEBE9152FE8}" srcOrd="0" destOrd="0" presId="urn:microsoft.com/office/officeart/2009/3/layout/RandomtoResultProcess"/>
    <dgm:cxn modelId="{2FAA81FA-EDA4-40FF-AC46-6A158D0CAF5B}" type="presParOf" srcId="{2177921D-72DE-45A9-8B11-1D292BEC4A65}" destId="{11F4E544-02D6-461F-8078-E398141C54B3}" srcOrd="1" destOrd="0" presId="urn:microsoft.com/office/officeart/2009/3/layout/RandomtoResultProcess"/>
    <dgm:cxn modelId="{06EC031E-E81D-4234-AFA2-EADB11B55E8F}" type="presParOf" srcId="{2177921D-72DE-45A9-8B11-1D292BEC4A65}" destId="{AD9553CC-ED35-42BA-A884-21F870DA2B02}" srcOrd="2" destOrd="0" presId="urn:microsoft.com/office/officeart/2009/3/layout/RandomtoResultProcess"/>
    <dgm:cxn modelId="{17611EBC-50BB-462B-B65C-27F8E937F45A}" type="presParOf" srcId="{2177921D-72DE-45A9-8B11-1D292BEC4A65}" destId="{2C548F16-D410-4996-BB1C-7F5D42B12CE3}" srcOrd="3" destOrd="0" presId="urn:microsoft.com/office/officeart/2009/3/layout/RandomtoResultProcess"/>
    <dgm:cxn modelId="{28E5A92A-8C1E-4680-8529-628F2447C59C}" type="presParOf" srcId="{2177921D-72DE-45A9-8B11-1D292BEC4A65}" destId="{C6713EBE-6672-47F9-B753-5B60AA5972BF}" srcOrd="4" destOrd="0" presId="urn:microsoft.com/office/officeart/2009/3/layout/RandomtoResultProcess"/>
    <dgm:cxn modelId="{E4AE8F95-4233-4DE5-B046-4E654E216808}" type="presParOf" srcId="{2177921D-72DE-45A9-8B11-1D292BEC4A65}" destId="{BFB25C13-B4BF-4C89-8672-ED095866B1D8}" srcOrd="5" destOrd="0" presId="urn:microsoft.com/office/officeart/2009/3/layout/RandomtoResultProcess"/>
    <dgm:cxn modelId="{40BDF923-D6EA-48BF-9336-4AE1028120C3}" type="presParOf" srcId="{2177921D-72DE-45A9-8B11-1D292BEC4A65}" destId="{A0422894-9F4C-4BD0-8C2D-B018C4199DB3}" srcOrd="6" destOrd="0" presId="urn:microsoft.com/office/officeart/2009/3/layout/RandomtoResultProcess"/>
    <dgm:cxn modelId="{0562CE22-027F-4FD4-A4EE-C00C259A64E5}" type="presParOf" srcId="{2177921D-72DE-45A9-8B11-1D292BEC4A65}" destId="{BCE4277D-6504-49A2-93F6-6510C871A35A}" srcOrd="7" destOrd="0" presId="urn:microsoft.com/office/officeart/2009/3/layout/RandomtoResultProcess"/>
    <dgm:cxn modelId="{1608F175-F7FF-42CC-9AB5-5509FD779ECA}" type="presParOf" srcId="{2177921D-72DE-45A9-8B11-1D292BEC4A65}" destId="{BB5CD221-522C-4C54-AE65-1642ACD339D6}" srcOrd="8" destOrd="0" presId="urn:microsoft.com/office/officeart/2009/3/layout/RandomtoResultProcess"/>
    <dgm:cxn modelId="{0F423DEC-5986-432C-A0FA-CE20A896A724}" type="presParOf" srcId="{2177921D-72DE-45A9-8B11-1D292BEC4A65}" destId="{7748405D-2006-4A55-B93E-CFF812ECD7BB}" srcOrd="9" destOrd="0" presId="urn:microsoft.com/office/officeart/2009/3/layout/RandomtoResultProcess"/>
    <dgm:cxn modelId="{000D4940-3797-4934-81A3-56B8D9436336}" type="presParOf" srcId="{2177921D-72DE-45A9-8B11-1D292BEC4A65}" destId="{0D029183-0BF3-4652-AEAA-7D52ABF90AA7}" srcOrd="10" destOrd="0" presId="urn:microsoft.com/office/officeart/2009/3/layout/RandomtoResultProcess"/>
    <dgm:cxn modelId="{A8E1CEE1-4669-46E2-88BB-097B2CAC6B39}" type="presParOf" srcId="{2177921D-72DE-45A9-8B11-1D292BEC4A65}" destId="{C05A9277-29BC-4F38-AE43-BA7ECC71D6EB}" srcOrd="11" destOrd="0" presId="urn:microsoft.com/office/officeart/2009/3/layout/RandomtoResultProcess"/>
    <dgm:cxn modelId="{DB4194AD-5B98-4B90-A31C-F708AFAD4E24}" type="presParOf" srcId="{2177921D-72DE-45A9-8B11-1D292BEC4A65}" destId="{E32CCB53-A0BC-4217-B1A6-0325C1F7F883}" srcOrd="12" destOrd="0" presId="urn:microsoft.com/office/officeart/2009/3/layout/RandomtoResultProcess"/>
    <dgm:cxn modelId="{877A6730-3AC3-4945-8BB0-CAF425C587AF}" type="presParOf" srcId="{2177921D-72DE-45A9-8B11-1D292BEC4A65}" destId="{935DC655-B18C-4DDD-B015-13A9094F5A3C}" srcOrd="13" destOrd="0" presId="urn:microsoft.com/office/officeart/2009/3/layout/RandomtoResultProcess"/>
    <dgm:cxn modelId="{89633154-FFB3-423A-9E4C-E8DEF12084D3}" type="presParOf" srcId="{2177921D-72DE-45A9-8B11-1D292BEC4A65}" destId="{C0D73587-8489-418C-8884-42F928293B69}" srcOrd="14" destOrd="0" presId="urn:microsoft.com/office/officeart/2009/3/layout/RandomtoResultProcess"/>
    <dgm:cxn modelId="{782307AD-A04D-44F1-B313-3CA50C8EE99D}" type="presParOf" srcId="{2177921D-72DE-45A9-8B11-1D292BEC4A65}" destId="{1ED55A74-5A5D-472A-89B0-F155AAAF3889}" srcOrd="15" destOrd="0" presId="urn:microsoft.com/office/officeart/2009/3/layout/RandomtoResultProcess"/>
    <dgm:cxn modelId="{075FF47D-F614-4FEE-8E31-523D44BE3EC5}" type="presParOf" srcId="{2177921D-72DE-45A9-8B11-1D292BEC4A65}" destId="{7175A067-974A-460F-B387-3905698F75A2}" srcOrd="16" destOrd="0" presId="urn:microsoft.com/office/officeart/2009/3/layout/RandomtoResultProcess"/>
    <dgm:cxn modelId="{2A9E8B8C-0D67-4755-BFFE-8EB5DD6778D5}" type="presParOf" srcId="{2177921D-72DE-45A9-8B11-1D292BEC4A65}" destId="{8043786B-6738-4EDA-BD18-5D285A2EAC5A}" srcOrd="17" destOrd="0" presId="urn:microsoft.com/office/officeart/2009/3/layout/RandomtoResultProcess"/>
    <dgm:cxn modelId="{966856C6-38CE-46EB-966F-0D73AF5EC422}" type="presParOf" srcId="{2177921D-72DE-45A9-8B11-1D292BEC4A65}" destId="{E72813C5-2728-47D6-A567-A592DDFE4338}" srcOrd="18" destOrd="0" presId="urn:microsoft.com/office/officeart/2009/3/layout/RandomtoResultProcess"/>
    <dgm:cxn modelId="{BE524428-4012-44DA-B05F-1AB7328E355B}" type="presParOf" srcId="{957CA5CC-5397-4802-AD95-4CDF2A57E1EE}" destId="{9190B71C-612E-4043-B3C6-496782B64933}" srcOrd="1" destOrd="0" presId="urn:microsoft.com/office/officeart/2009/3/layout/RandomtoResultProcess"/>
    <dgm:cxn modelId="{0D1A34D1-B79D-4BD6-BA37-52F28A98A9F5}" type="presParOf" srcId="{9190B71C-612E-4043-B3C6-496782B64933}" destId="{A316ADE8-3C63-4D30-80B7-3CCA2D7001FD}" srcOrd="0" destOrd="0" presId="urn:microsoft.com/office/officeart/2009/3/layout/RandomtoResultProcess"/>
    <dgm:cxn modelId="{CED3369F-E2E0-498A-B503-2AA0A0CA155C}" type="presParOf" srcId="{9190B71C-612E-4043-B3C6-496782B64933}" destId="{D5B289CF-CAAC-49D3-A045-B32F43157383}" srcOrd="1" destOrd="0" presId="urn:microsoft.com/office/officeart/2009/3/layout/RandomtoResultProcess"/>
    <dgm:cxn modelId="{CEE6A33A-5909-4696-9A88-F2789C86A62D}" type="presParOf" srcId="{957CA5CC-5397-4802-AD95-4CDF2A57E1EE}" destId="{539BDAD7-437C-4737-A4FF-FAB4383AD878}" srcOrd="2" destOrd="0" presId="urn:microsoft.com/office/officeart/2009/3/layout/RandomtoResultProcess"/>
    <dgm:cxn modelId="{A64E2C9C-3C6E-482D-812A-EDEC6BCCA791}" type="presParOf" srcId="{539BDAD7-437C-4737-A4FF-FAB4383AD878}" destId="{51CDCA53-6DCC-4069-9AA0-0F8F3E8127BA}" srcOrd="0" destOrd="0" presId="urn:microsoft.com/office/officeart/2009/3/layout/RandomtoResultProcess"/>
    <dgm:cxn modelId="{5F6CD963-E118-42B6-89EF-2DDF4C54C892}" type="presParOf" srcId="{539BDAD7-437C-4737-A4FF-FAB4383AD878}" destId="{64E029A6-6430-49AD-AE69-C645A98F9B38}" srcOrd="1" destOrd="0" presId="urn:microsoft.com/office/officeart/2009/3/layout/RandomtoResultProcess"/>
    <dgm:cxn modelId="{557F4B90-5E0E-467D-A9F2-AADF12BFBC58}" type="presParOf" srcId="{957CA5CC-5397-4802-AD95-4CDF2A57E1EE}" destId="{2A47A607-9D8F-4011-B772-381D27B315AA}" srcOrd="3" destOrd="0" presId="urn:microsoft.com/office/officeart/2009/3/layout/RandomtoResultProcess"/>
    <dgm:cxn modelId="{9C2A72D3-926E-450B-AF74-9D2C3C78DC33}" type="presParOf" srcId="{2A47A607-9D8F-4011-B772-381D27B315AA}" destId="{93B5E61A-ED97-4A83-A4AE-D41A4DB6B2AB}" srcOrd="0" destOrd="0" presId="urn:microsoft.com/office/officeart/2009/3/layout/RandomtoResultProcess"/>
    <dgm:cxn modelId="{84609FCE-EC2B-4541-92B8-232C11C2B995}" type="presParOf" srcId="{2A47A607-9D8F-4011-B772-381D27B315AA}" destId="{2B8A3CD7-6CF1-4734-9978-51382B01999F}" srcOrd="1" destOrd="0" presId="urn:microsoft.com/office/officeart/2009/3/layout/RandomtoResultProcess"/>
    <dgm:cxn modelId="{1698E1A4-184F-4B59-9F71-EE8A890DB714}" type="presParOf" srcId="{957CA5CC-5397-4802-AD95-4CDF2A57E1EE}" destId="{D4D812B3-5DD1-42FA-806C-EDFD74E37169}" srcOrd="4" destOrd="0" presId="urn:microsoft.com/office/officeart/2009/3/layout/RandomtoResultProcess"/>
    <dgm:cxn modelId="{1CFC028E-B0B7-459D-B405-ED89E1A05FB0}" type="presParOf" srcId="{D4D812B3-5DD1-42FA-806C-EDFD74E37169}" destId="{3E866E72-25F7-43A0-AB68-2B7737198865}" srcOrd="0" destOrd="0" presId="urn:microsoft.com/office/officeart/2009/3/layout/RandomtoResultProcess"/>
    <dgm:cxn modelId="{FE271C70-8E3F-43B0-8C62-844D479A6D72}" type="presParOf" srcId="{D4D812B3-5DD1-42FA-806C-EDFD74E37169}" destId="{36DE9188-E683-4963-A89C-62F3541B5EF9}"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E24AD1F-869B-466E-B8B5-51EC5FBB28B1}"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GB"/>
        </a:p>
      </dgm:t>
    </dgm:pt>
    <dgm:pt modelId="{9152F3B4-258E-4057-92A7-C98827E9E239}">
      <dgm:prSet phldrT="[Text]" phldr="0" custT="1"/>
      <dgm:spPr/>
      <dgm:t>
        <a:bodyPr/>
        <a:lstStyle/>
        <a:p>
          <a:r>
            <a:rPr lang="en-GB" sz="2200" dirty="0">
              <a:latin typeface="Tahoma" panose="020B0604030504040204" pitchFamily="34" charset="0"/>
              <a:ea typeface="Tahoma" panose="020B0604030504040204" pitchFamily="34" charset="0"/>
              <a:cs typeface="Tahoma" panose="020B0604030504040204" pitchFamily="34" charset="0"/>
            </a:rPr>
            <a:t>False described goods</a:t>
          </a:r>
        </a:p>
      </dgm:t>
    </dgm:pt>
    <dgm:pt modelId="{53A82B55-2E44-4BA4-88AE-FF48734975AF}" type="parTrans" cxnId="{BA104DD3-6DE6-47E3-BEB5-C09E9C05EB5F}">
      <dgm:prSet/>
      <dgm:spPr/>
      <dgm:t>
        <a:bodyPr/>
        <a:lstStyle/>
        <a:p>
          <a:endParaRPr lang="en-GB"/>
        </a:p>
      </dgm:t>
    </dgm:pt>
    <dgm:pt modelId="{6B2DFB05-5C94-452C-8C75-F0D03A7B2684}" type="sibTrans" cxnId="{BA104DD3-6DE6-47E3-BEB5-C09E9C05EB5F}">
      <dgm:prSet/>
      <dgm:spPr/>
      <dgm:t>
        <a:bodyPr/>
        <a:lstStyle/>
        <a:p>
          <a:endParaRPr lang="en-GB"/>
        </a:p>
      </dgm:t>
    </dgm:pt>
    <dgm:pt modelId="{770D770E-D984-4BF5-AD3B-5A2687850F95}">
      <dgm:prSet phldrT="[Text]" phldr="0" custT="1"/>
      <dgm:spPr/>
      <dgm:t>
        <a:bodyPr/>
        <a:lstStyle/>
        <a:p>
          <a:r>
            <a:rPr lang="en-GB" sz="2200" dirty="0">
              <a:latin typeface="Tahoma" panose="020B0604030504040204" pitchFamily="34" charset="0"/>
              <a:ea typeface="Tahoma" panose="020B0604030504040204" pitchFamily="34" charset="0"/>
              <a:cs typeface="Tahoma" panose="020B0604030504040204" pitchFamily="34" charset="0"/>
            </a:rPr>
            <a:t>Intermediaries</a:t>
          </a:r>
        </a:p>
      </dgm:t>
    </dgm:pt>
    <dgm:pt modelId="{DDECAF79-C714-49F5-832F-850832DEB384}" type="parTrans" cxnId="{784ED852-DF97-467D-B65F-6F9B2B41E9B6}">
      <dgm:prSet/>
      <dgm:spPr/>
      <dgm:t>
        <a:bodyPr/>
        <a:lstStyle/>
        <a:p>
          <a:endParaRPr lang="en-GB"/>
        </a:p>
      </dgm:t>
    </dgm:pt>
    <dgm:pt modelId="{DF538A98-EAAA-41AC-842B-D216FF593833}" type="sibTrans" cxnId="{784ED852-DF97-467D-B65F-6F9B2B41E9B6}">
      <dgm:prSet/>
      <dgm:spPr/>
      <dgm:t>
        <a:bodyPr/>
        <a:lstStyle/>
        <a:p>
          <a:endParaRPr lang="en-GB"/>
        </a:p>
      </dgm:t>
    </dgm:pt>
    <dgm:pt modelId="{3D251CBA-053D-443D-822C-FAA663AAE64F}">
      <dgm:prSet phldrT="[Text]" phldr="0" custT="1"/>
      <dgm:spPr>
        <a:solidFill>
          <a:srgbClr val="7D1538"/>
        </a:solidFill>
      </dgm:spPr>
      <dgm:t>
        <a:bodyPr/>
        <a:lstStyle/>
        <a:p>
          <a:r>
            <a:rPr lang="en-GB" sz="2200" dirty="0">
              <a:latin typeface="Tahoma" panose="020B0604030504040204" pitchFamily="34" charset="0"/>
              <a:ea typeface="Tahoma" panose="020B0604030504040204" pitchFamily="34" charset="0"/>
              <a:cs typeface="Tahoma" panose="020B0604030504040204" pitchFamily="34" charset="0"/>
            </a:rPr>
            <a:t>Hidden final destination</a:t>
          </a:r>
        </a:p>
      </dgm:t>
    </dgm:pt>
    <dgm:pt modelId="{36F5EAC3-BD80-4F33-9A6C-BD64D6D65722}" type="parTrans" cxnId="{EACB6568-051C-4E0C-BE96-946008D36B59}">
      <dgm:prSet/>
      <dgm:spPr/>
      <dgm:t>
        <a:bodyPr/>
        <a:lstStyle/>
        <a:p>
          <a:endParaRPr lang="en-GB"/>
        </a:p>
      </dgm:t>
    </dgm:pt>
    <dgm:pt modelId="{63B5D84C-038F-495F-AC0C-97048AB0FBC9}" type="sibTrans" cxnId="{EACB6568-051C-4E0C-BE96-946008D36B59}">
      <dgm:prSet/>
      <dgm:spPr/>
      <dgm:t>
        <a:bodyPr/>
        <a:lstStyle/>
        <a:p>
          <a:endParaRPr lang="en-GB"/>
        </a:p>
      </dgm:t>
    </dgm:pt>
    <dgm:pt modelId="{4D828D60-2CA1-4E7B-8A33-FEFB399EE111}">
      <dgm:prSet phldrT="[Text]" phldr="0"/>
      <dgm:spPr/>
      <dgm:t>
        <a:bodyPr/>
        <a:lstStyle/>
        <a:p>
          <a:r>
            <a:rPr lang="en-GB" dirty="0">
              <a:latin typeface="Tahoma" panose="020B0604030504040204" pitchFamily="34" charset="0"/>
              <a:ea typeface="Tahoma" panose="020B0604030504040204" pitchFamily="34" charset="0"/>
              <a:cs typeface="Tahoma" panose="020B0604030504040204" pitchFamily="34" charset="0"/>
            </a:rPr>
            <a:t>Routing transactions through 3</a:t>
          </a:r>
          <a:r>
            <a:rPr lang="en-GB" baseline="30000" dirty="0">
              <a:latin typeface="Tahoma" panose="020B0604030504040204" pitchFamily="34" charset="0"/>
              <a:ea typeface="Tahoma" panose="020B0604030504040204" pitchFamily="34" charset="0"/>
              <a:cs typeface="Tahoma" panose="020B0604030504040204" pitchFamily="34" charset="0"/>
            </a:rPr>
            <a:t>rd</a:t>
          </a:r>
          <a:r>
            <a:rPr lang="en-GB" dirty="0">
              <a:latin typeface="Tahoma" panose="020B0604030504040204" pitchFamily="34" charset="0"/>
              <a:ea typeface="Tahoma" panose="020B0604030504040204" pitchFamily="34" charset="0"/>
              <a:cs typeface="Tahoma" panose="020B0604030504040204" pitchFamily="34" charset="0"/>
            </a:rPr>
            <a:t> countries</a:t>
          </a:r>
        </a:p>
      </dgm:t>
    </dgm:pt>
    <dgm:pt modelId="{98196672-C960-4256-A7EA-536DFACE2F93}" type="parTrans" cxnId="{B0E37ADC-F849-41E7-BE3E-EC2412604B71}">
      <dgm:prSet/>
      <dgm:spPr/>
      <dgm:t>
        <a:bodyPr/>
        <a:lstStyle/>
        <a:p>
          <a:endParaRPr lang="en-GB"/>
        </a:p>
      </dgm:t>
    </dgm:pt>
    <dgm:pt modelId="{454E984E-BC1F-40C6-A456-BB68F0A80B0B}" type="sibTrans" cxnId="{B0E37ADC-F849-41E7-BE3E-EC2412604B71}">
      <dgm:prSet/>
      <dgm:spPr/>
      <dgm:t>
        <a:bodyPr/>
        <a:lstStyle/>
        <a:p>
          <a:endParaRPr lang="en-GB"/>
        </a:p>
      </dgm:t>
    </dgm:pt>
    <dgm:pt modelId="{957CA5CC-5397-4802-AD95-4CDF2A57E1EE}" type="pres">
      <dgm:prSet presAssocID="{3E24AD1F-869B-466E-B8B5-51EC5FBB28B1}" presName="Name0" presStyleCnt="0">
        <dgm:presLayoutVars>
          <dgm:dir/>
          <dgm:animOne val="branch"/>
          <dgm:animLvl val="lvl"/>
        </dgm:presLayoutVars>
      </dgm:prSet>
      <dgm:spPr/>
    </dgm:pt>
    <dgm:pt modelId="{2177921D-72DE-45A9-8B11-1D292BEC4A65}" type="pres">
      <dgm:prSet presAssocID="{9152F3B4-258E-4057-92A7-C98827E9E239}" presName="chaos" presStyleCnt="0"/>
      <dgm:spPr/>
    </dgm:pt>
    <dgm:pt modelId="{CDB3AED7-2E87-4FAB-982E-BEEBE9152FE8}" type="pres">
      <dgm:prSet presAssocID="{9152F3B4-258E-4057-92A7-C98827E9E239}" presName="parTx1" presStyleLbl="revTx" presStyleIdx="0" presStyleCnt="3"/>
      <dgm:spPr/>
    </dgm:pt>
    <dgm:pt modelId="{11F4E544-02D6-461F-8078-E398141C54B3}" type="pres">
      <dgm:prSet presAssocID="{9152F3B4-258E-4057-92A7-C98827E9E239}" presName="c1" presStyleLbl="node1" presStyleIdx="0" presStyleCnt="19"/>
      <dgm:spPr>
        <a:solidFill>
          <a:srgbClr val="2B769A"/>
        </a:solidFill>
      </dgm:spPr>
    </dgm:pt>
    <dgm:pt modelId="{AD9553CC-ED35-42BA-A884-21F870DA2B02}" type="pres">
      <dgm:prSet presAssocID="{9152F3B4-258E-4057-92A7-C98827E9E239}" presName="c2" presStyleLbl="node1" presStyleIdx="1" presStyleCnt="19"/>
      <dgm:spPr>
        <a:solidFill>
          <a:srgbClr val="2B769A"/>
        </a:solidFill>
      </dgm:spPr>
    </dgm:pt>
    <dgm:pt modelId="{2C548F16-D410-4996-BB1C-7F5D42B12CE3}" type="pres">
      <dgm:prSet presAssocID="{9152F3B4-258E-4057-92A7-C98827E9E239}" presName="c3" presStyleLbl="node1" presStyleIdx="2" presStyleCnt="19"/>
      <dgm:spPr>
        <a:solidFill>
          <a:srgbClr val="2B769A"/>
        </a:solidFill>
      </dgm:spPr>
    </dgm:pt>
    <dgm:pt modelId="{C6713EBE-6672-47F9-B753-5B60AA5972BF}" type="pres">
      <dgm:prSet presAssocID="{9152F3B4-258E-4057-92A7-C98827E9E239}" presName="c4" presStyleLbl="node1" presStyleIdx="3" presStyleCnt="19"/>
      <dgm:spPr>
        <a:solidFill>
          <a:srgbClr val="2B769A"/>
        </a:solidFill>
      </dgm:spPr>
    </dgm:pt>
    <dgm:pt modelId="{BFB25C13-B4BF-4C89-8672-ED095866B1D8}" type="pres">
      <dgm:prSet presAssocID="{9152F3B4-258E-4057-92A7-C98827E9E239}" presName="c5" presStyleLbl="node1" presStyleIdx="4" presStyleCnt="19"/>
      <dgm:spPr>
        <a:solidFill>
          <a:srgbClr val="2B769A"/>
        </a:solidFill>
      </dgm:spPr>
    </dgm:pt>
    <dgm:pt modelId="{A0422894-9F4C-4BD0-8C2D-B018C4199DB3}" type="pres">
      <dgm:prSet presAssocID="{9152F3B4-258E-4057-92A7-C98827E9E239}" presName="c6" presStyleLbl="node1" presStyleIdx="5" presStyleCnt="19"/>
      <dgm:spPr>
        <a:solidFill>
          <a:srgbClr val="2B769A"/>
        </a:solidFill>
      </dgm:spPr>
    </dgm:pt>
    <dgm:pt modelId="{BCE4277D-6504-49A2-93F6-6510C871A35A}" type="pres">
      <dgm:prSet presAssocID="{9152F3B4-258E-4057-92A7-C98827E9E239}" presName="c7" presStyleLbl="node1" presStyleIdx="6" presStyleCnt="19"/>
      <dgm:spPr>
        <a:solidFill>
          <a:srgbClr val="2B769A"/>
        </a:solidFill>
      </dgm:spPr>
    </dgm:pt>
    <dgm:pt modelId="{BB5CD221-522C-4C54-AE65-1642ACD339D6}" type="pres">
      <dgm:prSet presAssocID="{9152F3B4-258E-4057-92A7-C98827E9E239}" presName="c8" presStyleLbl="node1" presStyleIdx="7" presStyleCnt="19"/>
      <dgm:spPr>
        <a:solidFill>
          <a:srgbClr val="2B769A"/>
        </a:solidFill>
      </dgm:spPr>
    </dgm:pt>
    <dgm:pt modelId="{7748405D-2006-4A55-B93E-CFF812ECD7BB}" type="pres">
      <dgm:prSet presAssocID="{9152F3B4-258E-4057-92A7-C98827E9E239}" presName="c9" presStyleLbl="node1" presStyleIdx="8" presStyleCnt="19"/>
      <dgm:spPr>
        <a:solidFill>
          <a:srgbClr val="2B769A"/>
        </a:solidFill>
      </dgm:spPr>
    </dgm:pt>
    <dgm:pt modelId="{0D029183-0BF3-4652-AEAA-7D52ABF90AA7}" type="pres">
      <dgm:prSet presAssocID="{9152F3B4-258E-4057-92A7-C98827E9E239}" presName="c10" presStyleLbl="node1" presStyleIdx="9" presStyleCnt="19"/>
      <dgm:spPr>
        <a:solidFill>
          <a:srgbClr val="2B769A"/>
        </a:solidFill>
      </dgm:spPr>
    </dgm:pt>
    <dgm:pt modelId="{C05A9277-29BC-4F38-AE43-BA7ECC71D6EB}" type="pres">
      <dgm:prSet presAssocID="{9152F3B4-258E-4057-92A7-C98827E9E239}" presName="c11" presStyleLbl="node1" presStyleIdx="10" presStyleCnt="19"/>
      <dgm:spPr>
        <a:solidFill>
          <a:srgbClr val="2B769A"/>
        </a:solidFill>
      </dgm:spPr>
    </dgm:pt>
    <dgm:pt modelId="{E32CCB53-A0BC-4217-B1A6-0325C1F7F883}" type="pres">
      <dgm:prSet presAssocID="{9152F3B4-258E-4057-92A7-C98827E9E239}" presName="c12" presStyleLbl="node1" presStyleIdx="11" presStyleCnt="19"/>
      <dgm:spPr>
        <a:solidFill>
          <a:srgbClr val="2B769A"/>
        </a:solidFill>
      </dgm:spPr>
    </dgm:pt>
    <dgm:pt modelId="{935DC655-B18C-4DDD-B015-13A9094F5A3C}" type="pres">
      <dgm:prSet presAssocID="{9152F3B4-258E-4057-92A7-C98827E9E239}" presName="c13" presStyleLbl="node1" presStyleIdx="12" presStyleCnt="19"/>
      <dgm:spPr>
        <a:solidFill>
          <a:srgbClr val="2B769A"/>
        </a:solidFill>
      </dgm:spPr>
    </dgm:pt>
    <dgm:pt modelId="{C0D73587-8489-418C-8884-42F928293B69}" type="pres">
      <dgm:prSet presAssocID="{9152F3B4-258E-4057-92A7-C98827E9E239}" presName="c14" presStyleLbl="node1" presStyleIdx="13" presStyleCnt="19"/>
      <dgm:spPr>
        <a:solidFill>
          <a:srgbClr val="2B769A"/>
        </a:solidFill>
      </dgm:spPr>
    </dgm:pt>
    <dgm:pt modelId="{1ED55A74-5A5D-472A-89B0-F155AAAF3889}" type="pres">
      <dgm:prSet presAssocID="{9152F3B4-258E-4057-92A7-C98827E9E239}" presName="c15" presStyleLbl="node1" presStyleIdx="14" presStyleCnt="19"/>
      <dgm:spPr>
        <a:solidFill>
          <a:srgbClr val="2B769A"/>
        </a:solidFill>
      </dgm:spPr>
    </dgm:pt>
    <dgm:pt modelId="{7175A067-974A-460F-B387-3905698F75A2}" type="pres">
      <dgm:prSet presAssocID="{9152F3B4-258E-4057-92A7-C98827E9E239}" presName="c16" presStyleLbl="node1" presStyleIdx="15" presStyleCnt="19"/>
      <dgm:spPr>
        <a:solidFill>
          <a:srgbClr val="2B769A"/>
        </a:solidFill>
      </dgm:spPr>
    </dgm:pt>
    <dgm:pt modelId="{8043786B-6738-4EDA-BD18-5D285A2EAC5A}" type="pres">
      <dgm:prSet presAssocID="{9152F3B4-258E-4057-92A7-C98827E9E239}" presName="c17" presStyleLbl="node1" presStyleIdx="16" presStyleCnt="19"/>
      <dgm:spPr>
        <a:solidFill>
          <a:srgbClr val="2B769A"/>
        </a:solidFill>
      </dgm:spPr>
    </dgm:pt>
    <dgm:pt modelId="{E72813C5-2728-47D6-A567-A592DDFE4338}" type="pres">
      <dgm:prSet presAssocID="{9152F3B4-258E-4057-92A7-C98827E9E239}" presName="c18" presStyleLbl="node1" presStyleIdx="17" presStyleCnt="19"/>
      <dgm:spPr>
        <a:solidFill>
          <a:srgbClr val="2B769A"/>
        </a:solidFill>
      </dgm:spPr>
    </dgm:pt>
    <dgm:pt modelId="{9190B71C-612E-4043-B3C6-496782B64933}" type="pres">
      <dgm:prSet presAssocID="{6B2DFB05-5C94-452C-8C75-F0D03A7B2684}" presName="chevronComposite1" presStyleCnt="0"/>
      <dgm:spPr/>
    </dgm:pt>
    <dgm:pt modelId="{A316ADE8-3C63-4D30-80B7-3CCA2D7001FD}" type="pres">
      <dgm:prSet presAssocID="{6B2DFB05-5C94-452C-8C75-F0D03A7B2684}" presName="chevron1" presStyleLbl="sibTrans2D1" presStyleIdx="0" presStyleCnt="3"/>
      <dgm:spPr>
        <a:solidFill>
          <a:srgbClr val="588DA3"/>
        </a:solidFill>
      </dgm:spPr>
    </dgm:pt>
    <dgm:pt modelId="{D5B289CF-CAAC-49D3-A045-B32F43157383}" type="pres">
      <dgm:prSet presAssocID="{6B2DFB05-5C94-452C-8C75-F0D03A7B2684}" presName="spChevron1" presStyleCnt="0"/>
      <dgm:spPr/>
    </dgm:pt>
    <dgm:pt modelId="{539BDAD7-437C-4737-A4FF-FAB4383AD878}" type="pres">
      <dgm:prSet presAssocID="{770D770E-D984-4BF5-AD3B-5A2687850F95}" presName="middle" presStyleCnt="0"/>
      <dgm:spPr/>
    </dgm:pt>
    <dgm:pt modelId="{51CDCA53-6DCC-4069-9AA0-0F8F3E8127BA}" type="pres">
      <dgm:prSet presAssocID="{770D770E-D984-4BF5-AD3B-5A2687850F95}" presName="parTxMid" presStyleLbl="revTx" presStyleIdx="1" presStyleCnt="3"/>
      <dgm:spPr/>
    </dgm:pt>
    <dgm:pt modelId="{64E029A6-6430-49AD-AE69-C645A98F9B38}" type="pres">
      <dgm:prSet presAssocID="{770D770E-D984-4BF5-AD3B-5A2687850F95}" presName="spMid" presStyleCnt="0"/>
      <dgm:spPr/>
    </dgm:pt>
    <dgm:pt modelId="{2A47A607-9D8F-4011-B772-381D27B315AA}" type="pres">
      <dgm:prSet presAssocID="{DF538A98-EAAA-41AC-842B-D216FF593833}" presName="chevronComposite1" presStyleCnt="0"/>
      <dgm:spPr/>
    </dgm:pt>
    <dgm:pt modelId="{93B5E61A-ED97-4A83-A4AE-D41A4DB6B2AB}" type="pres">
      <dgm:prSet presAssocID="{DF538A98-EAAA-41AC-842B-D216FF593833}" presName="chevron1" presStyleLbl="sibTrans2D1" presStyleIdx="1" presStyleCnt="3"/>
      <dgm:spPr>
        <a:solidFill>
          <a:srgbClr val="588DA3"/>
        </a:solidFill>
      </dgm:spPr>
    </dgm:pt>
    <dgm:pt modelId="{2B8A3CD7-6CF1-4734-9978-51382B01999F}" type="pres">
      <dgm:prSet presAssocID="{DF538A98-EAAA-41AC-842B-D216FF593833}" presName="spChevron1" presStyleCnt="0"/>
      <dgm:spPr/>
    </dgm:pt>
    <dgm:pt modelId="{81163A66-E722-45A0-8A79-1E4B8D3DD2A9}" type="pres">
      <dgm:prSet presAssocID="{4D828D60-2CA1-4E7B-8A33-FEFB399EE111}" presName="middle" presStyleCnt="0"/>
      <dgm:spPr/>
    </dgm:pt>
    <dgm:pt modelId="{320B8FF8-210F-4974-BE9B-6CD34131BB6A}" type="pres">
      <dgm:prSet presAssocID="{4D828D60-2CA1-4E7B-8A33-FEFB399EE111}" presName="parTxMid" presStyleLbl="revTx" presStyleIdx="2" presStyleCnt="3"/>
      <dgm:spPr/>
    </dgm:pt>
    <dgm:pt modelId="{230D159E-57DD-4AB4-81D1-58569B610CD7}" type="pres">
      <dgm:prSet presAssocID="{4D828D60-2CA1-4E7B-8A33-FEFB399EE111}" presName="spMid" presStyleCnt="0"/>
      <dgm:spPr/>
    </dgm:pt>
    <dgm:pt modelId="{D1667143-DD1A-469E-924F-FA9E05191566}" type="pres">
      <dgm:prSet presAssocID="{454E984E-BC1F-40C6-A456-BB68F0A80B0B}" presName="chevronComposite1" presStyleCnt="0"/>
      <dgm:spPr/>
    </dgm:pt>
    <dgm:pt modelId="{BEF2215D-ADCE-4AE9-B1E1-C132BFF309D3}" type="pres">
      <dgm:prSet presAssocID="{454E984E-BC1F-40C6-A456-BB68F0A80B0B}" presName="chevron1" presStyleLbl="sibTrans2D1" presStyleIdx="2" presStyleCnt="3"/>
      <dgm:spPr>
        <a:solidFill>
          <a:srgbClr val="588DA3"/>
        </a:solidFill>
      </dgm:spPr>
    </dgm:pt>
    <dgm:pt modelId="{0D11D762-C6D5-4F86-85C4-6631A95C41CC}" type="pres">
      <dgm:prSet presAssocID="{454E984E-BC1F-40C6-A456-BB68F0A80B0B}" presName="spChevron1" presStyleCnt="0"/>
      <dgm:spPr/>
    </dgm:pt>
    <dgm:pt modelId="{D4D812B3-5DD1-42FA-806C-EDFD74E37169}" type="pres">
      <dgm:prSet presAssocID="{3D251CBA-053D-443D-822C-FAA663AAE64F}" presName="last" presStyleCnt="0"/>
      <dgm:spPr/>
    </dgm:pt>
    <dgm:pt modelId="{3E866E72-25F7-43A0-AB68-2B7737198865}" type="pres">
      <dgm:prSet presAssocID="{3D251CBA-053D-443D-822C-FAA663AAE64F}" presName="circleTx" presStyleLbl="node1" presStyleIdx="18" presStyleCnt="19"/>
      <dgm:spPr/>
    </dgm:pt>
    <dgm:pt modelId="{36DE9188-E683-4963-A89C-62F3541B5EF9}" type="pres">
      <dgm:prSet presAssocID="{3D251CBA-053D-443D-822C-FAA663AAE64F}" presName="spN" presStyleCnt="0"/>
      <dgm:spPr/>
    </dgm:pt>
  </dgm:ptLst>
  <dgm:cxnLst>
    <dgm:cxn modelId="{F74BFB3F-22DC-4C32-91FA-4C0A6D146D54}" type="presOf" srcId="{9152F3B4-258E-4057-92A7-C98827E9E239}" destId="{CDB3AED7-2E87-4FAB-982E-BEEBE9152FE8}" srcOrd="0" destOrd="0" presId="urn:microsoft.com/office/officeart/2009/3/layout/RandomtoResultProcess"/>
    <dgm:cxn modelId="{124C4E40-6169-4DCA-8ED2-B4563FF3BD4A}" type="presOf" srcId="{770D770E-D984-4BF5-AD3B-5A2687850F95}" destId="{51CDCA53-6DCC-4069-9AA0-0F8F3E8127BA}" srcOrd="0" destOrd="0" presId="urn:microsoft.com/office/officeart/2009/3/layout/RandomtoResultProcess"/>
    <dgm:cxn modelId="{EACB6568-051C-4E0C-BE96-946008D36B59}" srcId="{3E24AD1F-869B-466E-B8B5-51EC5FBB28B1}" destId="{3D251CBA-053D-443D-822C-FAA663AAE64F}" srcOrd="3" destOrd="0" parTransId="{36F5EAC3-BD80-4F33-9A6C-BD64D6D65722}" sibTransId="{63B5D84C-038F-495F-AC0C-97048AB0FBC9}"/>
    <dgm:cxn modelId="{784ED852-DF97-467D-B65F-6F9B2B41E9B6}" srcId="{3E24AD1F-869B-466E-B8B5-51EC5FBB28B1}" destId="{770D770E-D984-4BF5-AD3B-5A2687850F95}" srcOrd="1" destOrd="0" parTransId="{DDECAF79-C714-49F5-832F-850832DEB384}" sibTransId="{DF538A98-EAAA-41AC-842B-D216FF593833}"/>
    <dgm:cxn modelId="{48BCDF94-103E-4EF6-B995-7EAD7D041776}" type="presOf" srcId="{4D828D60-2CA1-4E7B-8A33-FEFB399EE111}" destId="{320B8FF8-210F-4974-BE9B-6CD34131BB6A}" srcOrd="0" destOrd="0" presId="urn:microsoft.com/office/officeart/2009/3/layout/RandomtoResultProcess"/>
    <dgm:cxn modelId="{45E82B98-5A1F-417B-97D1-E101B4D07E1D}" type="presOf" srcId="{3D251CBA-053D-443D-822C-FAA663AAE64F}" destId="{3E866E72-25F7-43A0-AB68-2B7737198865}" srcOrd="0" destOrd="0" presId="urn:microsoft.com/office/officeart/2009/3/layout/RandomtoResultProcess"/>
    <dgm:cxn modelId="{437C1499-1061-467B-989B-0E365E9A1EF3}" type="presOf" srcId="{3E24AD1F-869B-466E-B8B5-51EC5FBB28B1}" destId="{957CA5CC-5397-4802-AD95-4CDF2A57E1EE}" srcOrd="0" destOrd="0" presId="urn:microsoft.com/office/officeart/2009/3/layout/RandomtoResultProcess"/>
    <dgm:cxn modelId="{BA104DD3-6DE6-47E3-BEB5-C09E9C05EB5F}" srcId="{3E24AD1F-869B-466E-B8B5-51EC5FBB28B1}" destId="{9152F3B4-258E-4057-92A7-C98827E9E239}" srcOrd="0" destOrd="0" parTransId="{53A82B55-2E44-4BA4-88AE-FF48734975AF}" sibTransId="{6B2DFB05-5C94-452C-8C75-F0D03A7B2684}"/>
    <dgm:cxn modelId="{B0E37ADC-F849-41E7-BE3E-EC2412604B71}" srcId="{3E24AD1F-869B-466E-B8B5-51EC5FBB28B1}" destId="{4D828D60-2CA1-4E7B-8A33-FEFB399EE111}" srcOrd="2" destOrd="0" parTransId="{98196672-C960-4256-A7EA-536DFACE2F93}" sibTransId="{454E984E-BC1F-40C6-A456-BB68F0A80B0B}"/>
    <dgm:cxn modelId="{031E172B-E503-4B9F-8678-3355BDA80F13}" type="presParOf" srcId="{957CA5CC-5397-4802-AD95-4CDF2A57E1EE}" destId="{2177921D-72DE-45A9-8B11-1D292BEC4A65}" srcOrd="0" destOrd="0" presId="urn:microsoft.com/office/officeart/2009/3/layout/RandomtoResultProcess"/>
    <dgm:cxn modelId="{368DF2FC-00D2-4DFF-AA6E-3F17DB0E5365}" type="presParOf" srcId="{2177921D-72DE-45A9-8B11-1D292BEC4A65}" destId="{CDB3AED7-2E87-4FAB-982E-BEEBE9152FE8}" srcOrd="0" destOrd="0" presId="urn:microsoft.com/office/officeart/2009/3/layout/RandomtoResultProcess"/>
    <dgm:cxn modelId="{2FAA81FA-EDA4-40FF-AC46-6A158D0CAF5B}" type="presParOf" srcId="{2177921D-72DE-45A9-8B11-1D292BEC4A65}" destId="{11F4E544-02D6-461F-8078-E398141C54B3}" srcOrd="1" destOrd="0" presId="urn:microsoft.com/office/officeart/2009/3/layout/RandomtoResultProcess"/>
    <dgm:cxn modelId="{06EC031E-E81D-4234-AFA2-EADB11B55E8F}" type="presParOf" srcId="{2177921D-72DE-45A9-8B11-1D292BEC4A65}" destId="{AD9553CC-ED35-42BA-A884-21F870DA2B02}" srcOrd="2" destOrd="0" presId="urn:microsoft.com/office/officeart/2009/3/layout/RandomtoResultProcess"/>
    <dgm:cxn modelId="{17611EBC-50BB-462B-B65C-27F8E937F45A}" type="presParOf" srcId="{2177921D-72DE-45A9-8B11-1D292BEC4A65}" destId="{2C548F16-D410-4996-BB1C-7F5D42B12CE3}" srcOrd="3" destOrd="0" presId="urn:microsoft.com/office/officeart/2009/3/layout/RandomtoResultProcess"/>
    <dgm:cxn modelId="{28E5A92A-8C1E-4680-8529-628F2447C59C}" type="presParOf" srcId="{2177921D-72DE-45A9-8B11-1D292BEC4A65}" destId="{C6713EBE-6672-47F9-B753-5B60AA5972BF}" srcOrd="4" destOrd="0" presId="urn:microsoft.com/office/officeart/2009/3/layout/RandomtoResultProcess"/>
    <dgm:cxn modelId="{E4AE8F95-4233-4DE5-B046-4E654E216808}" type="presParOf" srcId="{2177921D-72DE-45A9-8B11-1D292BEC4A65}" destId="{BFB25C13-B4BF-4C89-8672-ED095866B1D8}" srcOrd="5" destOrd="0" presId="urn:microsoft.com/office/officeart/2009/3/layout/RandomtoResultProcess"/>
    <dgm:cxn modelId="{40BDF923-D6EA-48BF-9336-4AE1028120C3}" type="presParOf" srcId="{2177921D-72DE-45A9-8B11-1D292BEC4A65}" destId="{A0422894-9F4C-4BD0-8C2D-B018C4199DB3}" srcOrd="6" destOrd="0" presId="urn:microsoft.com/office/officeart/2009/3/layout/RandomtoResultProcess"/>
    <dgm:cxn modelId="{0562CE22-027F-4FD4-A4EE-C00C259A64E5}" type="presParOf" srcId="{2177921D-72DE-45A9-8B11-1D292BEC4A65}" destId="{BCE4277D-6504-49A2-93F6-6510C871A35A}" srcOrd="7" destOrd="0" presId="urn:microsoft.com/office/officeart/2009/3/layout/RandomtoResultProcess"/>
    <dgm:cxn modelId="{1608F175-F7FF-42CC-9AB5-5509FD779ECA}" type="presParOf" srcId="{2177921D-72DE-45A9-8B11-1D292BEC4A65}" destId="{BB5CD221-522C-4C54-AE65-1642ACD339D6}" srcOrd="8" destOrd="0" presId="urn:microsoft.com/office/officeart/2009/3/layout/RandomtoResultProcess"/>
    <dgm:cxn modelId="{0F423DEC-5986-432C-A0FA-CE20A896A724}" type="presParOf" srcId="{2177921D-72DE-45A9-8B11-1D292BEC4A65}" destId="{7748405D-2006-4A55-B93E-CFF812ECD7BB}" srcOrd="9" destOrd="0" presId="urn:microsoft.com/office/officeart/2009/3/layout/RandomtoResultProcess"/>
    <dgm:cxn modelId="{000D4940-3797-4934-81A3-56B8D9436336}" type="presParOf" srcId="{2177921D-72DE-45A9-8B11-1D292BEC4A65}" destId="{0D029183-0BF3-4652-AEAA-7D52ABF90AA7}" srcOrd="10" destOrd="0" presId="urn:microsoft.com/office/officeart/2009/3/layout/RandomtoResultProcess"/>
    <dgm:cxn modelId="{A8E1CEE1-4669-46E2-88BB-097B2CAC6B39}" type="presParOf" srcId="{2177921D-72DE-45A9-8B11-1D292BEC4A65}" destId="{C05A9277-29BC-4F38-AE43-BA7ECC71D6EB}" srcOrd="11" destOrd="0" presId="urn:microsoft.com/office/officeart/2009/3/layout/RandomtoResultProcess"/>
    <dgm:cxn modelId="{DB4194AD-5B98-4B90-A31C-F708AFAD4E24}" type="presParOf" srcId="{2177921D-72DE-45A9-8B11-1D292BEC4A65}" destId="{E32CCB53-A0BC-4217-B1A6-0325C1F7F883}" srcOrd="12" destOrd="0" presId="urn:microsoft.com/office/officeart/2009/3/layout/RandomtoResultProcess"/>
    <dgm:cxn modelId="{877A6730-3AC3-4945-8BB0-CAF425C587AF}" type="presParOf" srcId="{2177921D-72DE-45A9-8B11-1D292BEC4A65}" destId="{935DC655-B18C-4DDD-B015-13A9094F5A3C}" srcOrd="13" destOrd="0" presId="urn:microsoft.com/office/officeart/2009/3/layout/RandomtoResultProcess"/>
    <dgm:cxn modelId="{89633154-FFB3-423A-9E4C-E8DEF12084D3}" type="presParOf" srcId="{2177921D-72DE-45A9-8B11-1D292BEC4A65}" destId="{C0D73587-8489-418C-8884-42F928293B69}" srcOrd="14" destOrd="0" presId="urn:microsoft.com/office/officeart/2009/3/layout/RandomtoResultProcess"/>
    <dgm:cxn modelId="{782307AD-A04D-44F1-B313-3CA50C8EE99D}" type="presParOf" srcId="{2177921D-72DE-45A9-8B11-1D292BEC4A65}" destId="{1ED55A74-5A5D-472A-89B0-F155AAAF3889}" srcOrd="15" destOrd="0" presId="urn:microsoft.com/office/officeart/2009/3/layout/RandomtoResultProcess"/>
    <dgm:cxn modelId="{075FF47D-F614-4FEE-8E31-523D44BE3EC5}" type="presParOf" srcId="{2177921D-72DE-45A9-8B11-1D292BEC4A65}" destId="{7175A067-974A-460F-B387-3905698F75A2}" srcOrd="16" destOrd="0" presId="urn:microsoft.com/office/officeart/2009/3/layout/RandomtoResultProcess"/>
    <dgm:cxn modelId="{2A9E8B8C-0D67-4755-BFFE-8EB5DD6778D5}" type="presParOf" srcId="{2177921D-72DE-45A9-8B11-1D292BEC4A65}" destId="{8043786B-6738-4EDA-BD18-5D285A2EAC5A}" srcOrd="17" destOrd="0" presId="urn:microsoft.com/office/officeart/2009/3/layout/RandomtoResultProcess"/>
    <dgm:cxn modelId="{966856C6-38CE-46EB-966F-0D73AF5EC422}" type="presParOf" srcId="{2177921D-72DE-45A9-8B11-1D292BEC4A65}" destId="{E72813C5-2728-47D6-A567-A592DDFE4338}" srcOrd="18" destOrd="0" presId="urn:microsoft.com/office/officeart/2009/3/layout/RandomtoResultProcess"/>
    <dgm:cxn modelId="{BE524428-4012-44DA-B05F-1AB7328E355B}" type="presParOf" srcId="{957CA5CC-5397-4802-AD95-4CDF2A57E1EE}" destId="{9190B71C-612E-4043-B3C6-496782B64933}" srcOrd="1" destOrd="0" presId="urn:microsoft.com/office/officeart/2009/3/layout/RandomtoResultProcess"/>
    <dgm:cxn modelId="{0D1A34D1-B79D-4BD6-BA37-52F28A98A9F5}" type="presParOf" srcId="{9190B71C-612E-4043-B3C6-496782B64933}" destId="{A316ADE8-3C63-4D30-80B7-3CCA2D7001FD}" srcOrd="0" destOrd="0" presId="urn:microsoft.com/office/officeart/2009/3/layout/RandomtoResultProcess"/>
    <dgm:cxn modelId="{CED3369F-E2E0-498A-B503-2AA0A0CA155C}" type="presParOf" srcId="{9190B71C-612E-4043-B3C6-496782B64933}" destId="{D5B289CF-CAAC-49D3-A045-B32F43157383}" srcOrd="1" destOrd="0" presId="urn:microsoft.com/office/officeart/2009/3/layout/RandomtoResultProcess"/>
    <dgm:cxn modelId="{CEE6A33A-5909-4696-9A88-F2789C86A62D}" type="presParOf" srcId="{957CA5CC-5397-4802-AD95-4CDF2A57E1EE}" destId="{539BDAD7-437C-4737-A4FF-FAB4383AD878}" srcOrd="2" destOrd="0" presId="urn:microsoft.com/office/officeart/2009/3/layout/RandomtoResultProcess"/>
    <dgm:cxn modelId="{A64E2C9C-3C6E-482D-812A-EDEC6BCCA791}" type="presParOf" srcId="{539BDAD7-437C-4737-A4FF-FAB4383AD878}" destId="{51CDCA53-6DCC-4069-9AA0-0F8F3E8127BA}" srcOrd="0" destOrd="0" presId="urn:microsoft.com/office/officeart/2009/3/layout/RandomtoResultProcess"/>
    <dgm:cxn modelId="{5F6CD963-E118-42B6-89EF-2DDF4C54C892}" type="presParOf" srcId="{539BDAD7-437C-4737-A4FF-FAB4383AD878}" destId="{64E029A6-6430-49AD-AE69-C645A98F9B38}" srcOrd="1" destOrd="0" presId="urn:microsoft.com/office/officeart/2009/3/layout/RandomtoResultProcess"/>
    <dgm:cxn modelId="{557F4B90-5E0E-467D-A9F2-AADF12BFBC58}" type="presParOf" srcId="{957CA5CC-5397-4802-AD95-4CDF2A57E1EE}" destId="{2A47A607-9D8F-4011-B772-381D27B315AA}" srcOrd="3" destOrd="0" presId="urn:microsoft.com/office/officeart/2009/3/layout/RandomtoResultProcess"/>
    <dgm:cxn modelId="{9C2A72D3-926E-450B-AF74-9D2C3C78DC33}" type="presParOf" srcId="{2A47A607-9D8F-4011-B772-381D27B315AA}" destId="{93B5E61A-ED97-4A83-A4AE-D41A4DB6B2AB}" srcOrd="0" destOrd="0" presId="urn:microsoft.com/office/officeart/2009/3/layout/RandomtoResultProcess"/>
    <dgm:cxn modelId="{84609FCE-EC2B-4541-92B8-232C11C2B995}" type="presParOf" srcId="{2A47A607-9D8F-4011-B772-381D27B315AA}" destId="{2B8A3CD7-6CF1-4734-9978-51382B01999F}" srcOrd="1" destOrd="0" presId="urn:microsoft.com/office/officeart/2009/3/layout/RandomtoResultProcess"/>
    <dgm:cxn modelId="{26798B90-0763-400E-83C4-28C9303F79B7}" type="presParOf" srcId="{957CA5CC-5397-4802-AD95-4CDF2A57E1EE}" destId="{81163A66-E722-45A0-8A79-1E4B8D3DD2A9}" srcOrd="4" destOrd="0" presId="urn:microsoft.com/office/officeart/2009/3/layout/RandomtoResultProcess"/>
    <dgm:cxn modelId="{6534110A-1ABD-4837-96EC-D2A84816ABC0}" type="presParOf" srcId="{81163A66-E722-45A0-8A79-1E4B8D3DD2A9}" destId="{320B8FF8-210F-4974-BE9B-6CD34131BB6A}" srcOrd="0" destOrd="0" presId="urn:microsoft.com/office/officeart/2009/3/layout/RandomtoResultProcess"/>
    <dgm:cxn modelId="{2F898E94-64F0-411C-B856-F1E42880BA60}" type="presParOf" srcId="{81163A66-E722-45A0-8A79-1E4B8D3DD2A9}" destId="{230D159E-57DD-4AB4-81D1-58569B610CD7}" srcOrd="1" destOrd="0" presId="urn:microsoft.com/office/officeart/2009/3/layout/RandomtoResultProcess"/>
    <dgm:cxn modelId="{8038A771-F7DD-4C66-B634-80CEB721D813}" type="presParOf" srcId="{957CA5CC-5397-4802-AD95-4CDF2A57E1EE}" destId="{D1667143-DD1A-469E-924F-FA9E05191566}" srcOrd="5" destOrd="0" presId="urn:microsoft.com/office/officeart/2009/3/layout/RandomtoResultProcess"/>
    <dgm:cxn modelId="{35E6551F-4004-4BEA-BD08-66F729930F3C}" type="presParOf" srcId="{D1667143-DD1A-469E-924F-FA9E05191566}" destId="{BEF2215D-ADCE-4AE9-B1E1-C132BFF309D3}" srcOrd="0" destOrd="0" presId="urn:microsoft.com/office/officeart/2009/3/layout/RandomtoResultProcess"/>
    <dgm:cxn modelId="{653F9461-D0E2-4751-860F-78EF810D88A6}" type="presParOf" srcId="{D1667143-DD1A-469E-924F-FA9E05191566}" destId="{0D11D762-C6D5-4F86-85C4-6631A95C41CC}" srcOrd="1" destOrd="0" presId="urn:microsoft.com/office/officeart/2009/3/layout/RandomtoResultProcess"/>
    <dgm:cxn modelId="{1698E1A4-184F-4B59-9F71-EE8A890DB714}" type="presParOf" srcId="{957CA5CC-5397-4802-AD95-4CDF2A57E1EE}" destId="{D4D812B3-5DD1-42FA-806C-EDFD74E37169}" srcOrd="6" destOrd="0" presId="urn:microsoft.com/office/officeart/2009/3/layout/RandomtoResultProcess"/>
    <dgm:cxn modelId="{1CFC028E-B0B7-459D-B405-ED89E1A05FB0}" type="presParOf" srcId="{D4D812B3-5DD1-42FA-806C-EDFD74E37169}" destId="{3E866E72-25F7-43A0-AB68-2B7737198865}" srcOrd="0" destOrd="0" presId="urn:microsoft.com/office/officeart/2009/3/layout/RandomtoResultProcess"/>
    <dgm:cxn modelId="{FE271C70-8E3F-43B0-8C62-844D479A6D72}" type="presParOf" srcId="{D4D812B3-5DD1-42FA-806C-EDFD74E37169}" destId="{36DE9188-E683-4963-A89C-62F3541B5EF9}"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7D176E3-742C-453B-A42D-5486AECF726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76FFF924-589A-4DAD-8178-0B3022A40BE4}">
      <dgm:prSet phldrT="[Text]" phldr="0"/>
      <dgm:spPr>
        <a:ln>
          <a:solidFill>
            <a:srgbClr val="544B76"/>
          </a:solidFill>
        </a:ln>
      </dgm:spPr>
      <dgm:t>
        <a:bodyPr/>
        <a:lstStyle/>
        <a:p>
          <a:r>
            <a:rPr lang="en-GB" dirty="0">
              <a:latin typeface="Tahoma" panose="020B0604030504040204" pitchFamily="34" charset="0"/>
              <a:ea typeface="Tahoma" panose="020B0604030504040204" pitchFamily="34" charset="0"/>
              <a:cs typeface="Tahoma" panose="020B0604030504040204" pitchFamily="34" charset="0"/>
            </a:rPr>
            <a:t>Terrorist Financing NRA</a:t>
          </a:r>
        </a:p>
      </dgm:t>
    </dgm:pt>
    <dgm:pt modelId="{C7D15026-A55E-4C00-B0B6-C89A08DAFD6E}" type="parTrans" cxnId="{945C3E15-2C57-4A15-99B5-3092418A6FB7}">
      <dgm:prSet/>
      <dgm:spPr/>
      <dgm:t>
        <a:bodyPr/>
        <a:lstStyle/>
        <a:p>
          <a:endParaRPr lang="en-GB"/>
        </a:p>
      </dgm:t>
    </dgm:pt>
    <dgm:pt modelId="{1720FCE4-3BAA-4212-BC5D-A82E49169B90}" type="sibTrans" cxnId="{945C3E15-2C57-4A15-99B5-3092418A6FB7}">
      <dgm:prSet/>
      <dgm:spPr/>
      <dgm:t>
        <a:bodyPr/>
        <a:lstStyle/>
        <a:p>
          <a:endParaRPr lang="en-GB"/>
        </a:p>
      </dgm:t>
    </dgm:pt>
    <dgm:pt modelId="{C4585CF6-0755-467A-B103-9BA3BAF770D0}">
      <dgm:prSet phldrT="[Text]" phldr="0"/>
      <dgm:spPr>
        <a:ln>
          <a:solidFill>
            <a:srgbClr val="544B76"/>
          </a:solidFill>
        </a:ln>
      </dgm:spPr>
      <dgm:t>
        <a:bodyPr/>
        <a:lstStyle/>
        <a:p>
          <a:r>
            <a:rPr lang="en-GB" dirty="0">
              <a:latin typeface="Tahoma" panose="020B0604030504040204" pitchFamily="34" charset="0"/>
              <a:ea typeface="Tahoma" panose="020B0604030504040204" pitchFamily="34" charset="0"/>
              <a:cs typeface="Tahoma" panose="020B0604030504040204" pitchFamily="34" charset="0"/>
            </a:rPr>
            <a:t>Proliferation Financing NRA</a:t>
          </a:r>
        </a:p>
      </dgm:t>
    </dgm:pt>
    <dgm:pt modelId="{3F4E39F8-7935-4C32-B0CF-6A383A74A6B1}" type="parTrans" cxnId="{ECF0C349-F7E5-478A-98F2-E7AF94FB8637}">
      <dgm:prSet/>
      <dgm:spPr/>
      <dgm:t>
        <a:bodyPr/>
        <a:lstStyle/>
        <a:p>
          <a:endParaRPr lang="en-GB"/>
        </a:p>
      </dgm:t>
    </dgm:pt>
    <dgm:pt modelId="{B816FF65-CEEC-40F6-9ECB-DB83539DE4AD}" type="sibTrans" cxnId="{ECF0C349-F7E5-478A-98F2-E7AF94FB8637}">
      <dgm:prSet/>
      <dgm:spPr/>
      <dgm:t>
        <a:bodyPr/>
        <a:lstStyle/>
        <a:p>
          <a:endParaRPr lang="en-GB"/>
        </a:p>
      </dgm:t>
    </dgm:pt>
    <dgm:pt modelId="{90B75C5F-AED3-453A-A1FA-85852F2C4B8A}">
      <dgm:prSet phldrT="[Text]" phldr="0"/>
      <dgm:spPr>
        <a:ln>
          <a:solidFill>
            <a:srgbClr val="544B76"/>
          </a:solidFill>
        </a:ln>
      </dgm:spPr>
      <dgm:t>
        <a:bodyPr/>
        <a:lstStyle/>
        <a:p>
          <a:r>
            <a:rPr lang="en-GB" dirty="0">
              <a:latin typeface="Tahoma" panose="020B0604030504040204" pitchFamily="34" charset="0"/>
              <a:ea typeface="Tahoma" panose="020B0604030504040204" pitchFamily="34" charset="0"/>
              <a:cs typeface="Tahoma" panose="020B0604030504040204" pitchFamily="34" charset="0"/>
            </a:rPr>
            <a:t>Legal Persons and Arrangements NRA</a:t>
          </a:r>
        </a:p>
      </dgm:t>
    </dgm:pt>
    <dgm:pt modelId="{5BFF38AC-63C6-40DC-9AFE-03FA5485EF85}" type="parTrans" cxnId="{1005D16F-EEF4-4D90-881F-D75FA340F0DD}">
      <dgm:prSet/>
      <dgm:spPr/>
      <dgm:t>
        <a:bodyPr/>
        <a:lstStyle/>
        <a:p>
          <a:endParaRPr lang="en-GB"/>
        </a:p>
      </dgm:t>
    </dgm:pt>
    <dgm:pt modelId="{0455CFA3-A2B7-4E5D-BE45-447FE85777BF}" type="sibTrans" cxnId="{1005D16F-EEF4-4D90-881F-D75FA340F0DD}">
      <dgm:prSet/>
      <dgm:spPr/>
      <dgm:t>
        <a:bodyPr/>
        <a:lstStyle/>
        <a:p>
          <a:endParaRPr lang="en-GB"/>
        </a:p>
      </dgm:t>
    </dgm:pt>
    <dgm:pt modelId="{71AF299E-8BC5-46A9-A469-6BE867F38B63}">
      <dgm:prSet phldrT="[Text]" phldr="0"/>
      <dgm:spPr>
        <a:ln>
          <a:solidFill>
            <a:srgbClr val="544B76"/>
          </a:solidFill>
        </a:ln>
      </dgm:spPr>
      <dgm:t>
        <a:bodyPr/>
        <a:lstStyle/>
        <a:p>
          <a:r>
            <a:rPr lang="en-GB" dirty="0">
              <a:latin typeface="Tahoma" panose="020B0604030504040204" pitchFamily="34" charset="0"/>
              <a:ea typeface="Tahoma" panose="020B0604030504040204" pitchFamily="34" charset="0"/>
              <a:cs typeface="Tahoma" panose="020B0604030504040204" pitchFamily="34" charset="0"/>
            </a:rPr>
            <a:t>Virtual Assets NRA</a:t>
          </a:r>
        </a:p>
      </dgm:t>
    </dgm:pt>
    <dgm:pt modelId="{B9A605F6-EA87-4EFB-B79A-68976602F65A}" type="parTrans" cxnId="{586A0AE4-D3C6-4F9D-9211-4FAE9AA884D0}">
      <dgm:prSet/>
      <dgm:spPr/>
      <dgm:t>
        <a:bodyPr/>
        <a:lstStyle/>
        <a:p>
          <a:endParaRPr lang="en-GB"/>
        </a:p>
      </dgm:t>
    </dgm:pt>
    <dgm:pt modelId="{3C5EC301-A079-43E6-AB96-A6B49301BDC2}" type="sibTrans" cxnId="{586A0AE4-D3C6-4F9D-9211-4FAE9AA884D0}">
      <dgm:prSet/>
      <dgm:spPr/>
      <dgm:t>
        <a:bodyPr/>
        <a:lstStyle/>
        <a:p>
          <a:endParaRPr lang="en-GB"/>
        </a:p>
      </dgm:t>
    </dgm:pt>
    <dgm:pt modelId="{29698A1D-55AB-4D89-876B-61579F9FA984}" type="pres">
      <dgm:prSet presAssocID="{97D176E3-742C-453B-A42D-5486AECF7264}" presName="Name0" presStyleCnt="0">
        <dgm:presLayoutVars>
          <dgm:dir/>
          <dgm:resizeHandles val="exact"/>
        </dgm:presLayoutVars>
      </dgm:prSet>
      <dgm:spPr/>
    </dgm:pt>
    <dgm:pt modelId="{68A87172-D252-4F10-AB4C-2E999848F098}" type="pres">
      <dgm:prSet presAssocID="{76FFF924-589A-4DAD-8178-0B3022A40BE4}" presName="composite" presStyleCnt="0"/>
      <dgm:spPr/>
    </dgm:pt>
    <dgm:pt modelId="{FBA71D79-1C8C-4DA9-B678-F6B43A336780}" type="pres">
      <dgm:prSet presAssocID="{76FFF924-589A-4DAD-8178-0B3022A40BE4}" presName="rect1" presStyleLbl="trAlignAcc1" presStyleIdx="0" presStyleCnt="4">
        <dgm:presLayoutVars>
          <dgm:bulletEnabled val="1"/>
        </dgm:presLayoutVars>
      </dgm:prSet>
      <dgm:spPr/>
    </dgm:pt>
    <dgm:pt modelId="{34275FFE-4D8E-454B-BA64-56712B0DC24D}" type="pres">
      <dgm:prSet presAssocID="{76FFF924-589A-4DAD-8178-0B3022A40BE4}" presName="rect2" presStyleLbl="fgImgPlace1" presStyleIdx="0" presStyleCnt="4" custLinFactNeighborX="-207" custLinFactNeighborY="-22486"/>
      <dgm:spPr>
        <a:blipFill dpi="0" rotWithShape="1">
          <a:blip xmlns:r="http://schemas.openxmlformats.org/officeDocument/2006/relationships" r:embed="rId1"/>
          <a:srcRect/>
          <a:stretch>
            <a:fillRect l="-4969" t="13354" r="-4969" b="13354"/>
          </a:stretch>
        </a:blipFill>
      </dgm:spPr>
    </dgm:pt>
    <dgm:pt modelId="{28B4A322-3E81-4E9D-8BF5-888543018AE1}" type="pres">
      <dgm:prSet presAssocID="{1720FCE4-3BAA-4212-BC5D-A82E49169B90}" presName="sibTrans" presStyleCnt="0"/>
      <dgm:spPr/>
    </dgm:pt>
    <dgm:pt modelId="{3898DBB9-7DB2-45BB-BF40-AC4BE0529E91}" type="pres">
      <dgm:prSet presAssocID="{C4585CF6-0755-467A-B103-9BA3BAF770D0}" presName="composite" presStyleCnt="0"/>
      <dgm:spPr/>
    </dgm:pt>
    <dgm:pt modelId="{42E13E2B-CB04-4047-8243-8E2A3DC1C2D5}" type="pres">
      <dgm:prSet presAssocID="{C4585CF6-0755-467A-B103-9BA3BAF770D0}" presName="rect1" presStyleLbl="trAlignAcc1" presStyleIdx="1" presStyleCnt="4">
        <dgm:presLayoutVars>
          <dgm:bulletEnabled val="1"/>
        </dgm:presLayoutVars>
      </dgm:prSet>
      <dgm:spPr/>
    </dgm:pt>
    <dgm:pt modelId="{B0EC6006-6A6B-4D20-AFAD-32BF4373901C}" type="pres">
      <dgm:prSet presAssocID="{C4585CF6-0755-467A-B103-9BA3BAF770D0}" presName="rect2" presStyleLbl="fgImgPlace1" presStyleIdx="1" presStyleCnt="4" custLinFactNeighborY="-22486"/>
      <dgm:spPr>
        <a:blipFill dpi="0" rotWithShape="1">
          <a:blip xmlns:r="http://schemas.openxmlformats.org/officeDocument/2006/relationships" r:embed="rId2"/>
          <a:srcRect/>
          <a:stretch>
            <a:fillRect l="-4969" t="13354" r="-4969" b="13354"/>
          </a:stretch>
        </a:blipFill>
      </dgm:spPr>
    </dgm:pt>
    <dgm:pt modelId="{C1FAF7E5-84F1-4314-AE10-5433598C1FD4}" type="pres">
      <dgm:prSet presAssocID="{B816FF65-CEEC-40F6-9ECB-DB83539DE4AD}" presName="sibTrans" presStyleCnt="0"/>
      <dgm:spPr/>
    </dgm:pt>
    <dgm:pt modelId="{113283CF-686E-487D-A7DF-E06BAC385EF7}" type="pres">
      <dgm:prSet presAssocID="{90B75C5F-AED3-453A-A1FA-85852F2C4B8A}" presName="composite" presStyleCnt="0"/>
      <dgm:spPr/>
    </dgm:pt>
    <dgm:pt modelId="{0B3E5C92-0AA6-4900-983D-5683CC59F217}" type="pres">
      <dgm:prSet presAssocID="{90B75C5F-AED3-453A-A1FA-85852F2C4B8A}" presName="rect1" presStyleLbl="trAlignAcc1" presStyleIdx="2" presStyleCnt="4" custLinFactNeighborY="26308">
        <dgm:presLayoutVars>
          <dgm:bulletEnabled val="1"/>
        </dgm:presLayoutVars>
      </dgm:prSet>
      <dgm:spPr/>
    </dgm:pt>
    <dgm:pt modelId="{1DE68052-06A6-41FA-B7C9-03A22D1E2B68}" type="pres">
      <dgm:prSet presAssocID="{90B75C5F-AED3-453A-A1FA-85852F2C4B8A}" presName="rect2" presStyleLbl="fgImgPlace1" presStyleIdx="2" presStyleCnt="4" custLinFactNeighborY="130"/>
      <dgm:spPr>
        <a:blipFill dpi="0" rotWithShape="1">
          <a:blip xmlns:r="http://schemas.openxmlformats.org/officeDocument/2006/relationships" r:embed="rId3"/>
          <a:srcRect/>
          <a:stretch>
            <a:fillRect l="-4969" t="13354" r="-4969" b="13354"/>
          </a:stretch>
        </a:blipFill>
      </dgm:spPr>
    </dgm:pt>
    <dgm:pt modelId="{7ABEBB54-279F-4B02-BF32-AE38DE7F119B}" type="pres">
      <dgm:prSet presAssocID="{0455CFA3-A2B7-4E5D-BE45-447FE85777BF}" presName="sibTrans" presStyleCnt="0"/>
      <dgm:spPr/>
    </dgm:pt>
    <dgm:pt modelId="{565142A7-C00E-4989-BDF8-0E88C51511F1}" type="pres">
      <dgm:prSet presAssocID="{71AF299E-8BC5-46A9-A469-6BE867F38B63}" presName="composite" presStyleCnt="0"/>
      <dgm:spPr/>
    </dgm:pt>
    <dgm:pt modelId="{39071573-D19C-4E2B-900D-861CEBD93359}" type="pres">
      <dgm:prSet presAssocID="{71AF299E-8BC5-46A9-A469-6BE867F38B63}" presName="rect1" presStyleLbl="trAlignAcc1" presStyleIdx="3" presStyleCnt="4" custLinFactNeighborY="26308">
        <dgm:presLayoutVars>
          <dgm:bulletEnabled val="1"/>
        </dgm:presLayoutVars>
      </dgm:prSet>
      <dgm:spPr/>
    </dgm:pt>
    <dgm:pt modelId="{F14A8678-5F09-46D2-AE1A-371ADA6B9476}" type="pres">
      <dgm:prSet presAssocID="{71AF299E-8BC5-46A9-A469-6BE867F38B63}" presName="rect2" presStyleLbl="fgImgPlace1" presStyleIdx="3" presStyleCnt="4" custLinFactNeighborY="130"/>
      <dgm:spPr>
        <a:blipFill dpi="0" rotWithShape="1">
          <a:blip xmlns:r="http://schemas.openxmlformats.org/officeDocument/2006/relationships" r:embed="rId4"/>
          <a:srcRect/>
          <a:stretch>
            <a:fillRect l="-4969" t="13354" r="-4969" b="13354"/>
          </a:stretch>
        </a:blipFill>
      </dgm:spPr>
    </dgm:pt>
  </dgm:ptLst>
  <dgm:cxnLst>
    <dgm:cxn modelId="{945C3E15-2C57-4A15-99B5-3092418A6FB7}" srcId="{97D176E3-742C-453B-A42D-5486AECF7264}" destId="{76FFF924-589A-4DAD-8178-0B3022A40BE4}" srcOrd="0" destOrd="0" parTransId="{C7D15026-A55E-4C00-B0B6-C89A08DAFD6E}" sibTransId="{1720FCE4-3BAA-4212-BC5D-A82E49169B90}"/>
    <dgm:cxn modelId="{ECF0C349-F7E5-478A-98F2-E7AF94FB8637}" srcId="{97D176E3-742C-453B-A42D-5486AECF7264}" destId="{C4585CF6-0755-467A-B103-9BA3BAF770D0}" srcOrd="1" destOrd="0" parTransId="{3F4E39F8-7935-4C32-B0CF-6A383A74A6B1}" sibTransId="{B816FF65-CEEC-40F6-9ECB-DB83539DE4AD}"/>
    <dgm:cxn modelId="{C7905B6B-BCE9-435D-802A-78ABE09938CA}" type="presOf" srcId="{C4585CF6-0755-467A-B103-9BA3BAF770D0}" destId="{42E13E2B-CB04-4047-8243-8E2A3DC1C2D5}" srcOrd="0" destOrd="0" presId="urn:microsoft.com/office/officeart/2008/layout/PictureStrips"/>
    <dgm:cxn modelId="{1005D16F-EEF4-4D90-881F-D75FA340F0DD}" srcId="{97D176E3-742C-453B-A42D-5486AECF7264}" destId="{90B75C5F-AED3-453A-A1FA-85852F2C4B8A}" srcOrd="2" destOrd="0" parTransId="{5BFF38AC-63C6-40DC-9AFE-03FA5485EF85}" sibTransId="{0455CFA3-A2B7-4E5D-BE45-447FE85777BF}"/>
    <dgm:cxn modelId="{A159E88B-9B17-4989-96A8-05AC114DE898}" type="presOf" srcId="{97D176E3-742C-453B-A42D-5486AECF7264}" destId="{29698A1D-55AB-4D89-876B-61579F9FA984}" srcOrd="0" destOrd="0" presId="urn:microsoft.com/office/officeart/2008/layout/PictureStrips"/>
    <dgm:cxn modelId="{4A22A68D-D63D-4319-B774-A70697C91764}" type="presOf" srcId="{90B75C5F-AED3-453A-A1FA-85852F2C4B8A}" destId="{0B3E5C92-0AA6-4900-983D-5683CC59F217}" srcOrd="0" destOrd="0" presId="urn:microsoft.com/office/officeart/2008/layout/PictureStrips"/>
    <dgm:cxn modelId="{8A645393-3495-4BED-90C4-C813D3A282C1}" type="presOf" srcId="{71AF299E-8BC5-46A9-A469-6BE867F38B63}" destId="{39071573-D19C-4E2B-900D-861CEBD93359}" srcOrd="0" destOrd="0" presId="urn:microsoft.com/office/officeart/2008/layout/PictureStrips"/>
    <dgm:cxn modelId="{374A33CB-77B8-4589-813C-F5ABBF31FCDA}" type="presOf" srcId="{76FFF924-589A-4DAD-8178-0B3022A40BE4}" destId="{FBA71D79-1C8C-4DA9-B678-F6B43A336780}" srcOrd="0" destOrd="0" presId="urn:microsoft.com/office/officeart/2008/layout/PictureStrips"/>
    <dgm:cxn modelId="{586A0AE4-D3C6-4F9D-9211-4FAE9AA884D0}" srcId="{97D176E3-742C-453B-A42D-5486AECF7264}" destId="{71AF299E-8BC5-46A9-A469-6BE867F38B63}" srcOrd="3" destOrd="0" parTransId="{B9A605F6-EA87-4EFB-B79A-68976602F65A}" sibTransId="{3C5EC301-A079-43E6-AB96-A6B49301BDC2}"/>
    <dgm:cxn modelId="{6EE7C876-F336-4CB5-9588-7E2ED4BFE639}" type="presParOf" srcId="{29698A1D-55AB-4D89-876B-61579F9FA984}" destId="{68A87172-D252-4F10-AB4C-2E999848F098}" srcOrd="0" destOrd="0" presId="urn:microsoft.com/office/officeart/2008/layout/PictureStrips"/>
    <dgm:cxn modelId="{EF9FC6E6-330D-4B56-8621-DDD44A44CE4B}" type="presParOf" srcId="{68A87172-D252-4F10-AB4C-2E999848F098}" destId="{FBA71D79-1C8C-4DA9-B678-F6B43A336780}" srcOrd="0" destOrd="0" presId="urn:microsoft.com/office/officeart/2008/layout/PictureStrips"/>
    <dgm:cxn modelId="{B706F18A-A5CA-445D-9355-EF9F87648BF9}" type="presParOf" srcId="{68A87172-D252-4F10-AB4C-2E999848F098}" destId="{34275FFE-4D8E-454B-BA64-56712B0DC24D}" srcOrd="1" destOrd="0" presId="urn:microsoft.com/office/officeart/2008/layout/PictureStrips"/>
    <dgm:cxn modelId="{FBFFF6D7-92A1-4F3D-ABCE-84F2ABF2D0F0}" type="presParOf" srcId="{29698A1D-55AB-4D89-876B-61579F9FA984}" destId="{28B4A322-3E81-4E9D-8BF5-888543018AE1}" srcOrd="1" destOrd="0" presId="urn:microsoft.com/office/officeart/2008/layout/PictureStrips"/>
    <dgm:cxn modelId="{4CC05806-2A8A-4E88-BB36-AC1027146EB3}" type="presParOf" srcId="{29698A1D-55AB-4D89-876B-61579F9FA984}" destId="{3898DBB9-7DB2-45BB-BF40-AC4BE0529E91}" srcOrd="2" destOrd="0" presId="urn:microsoft.com/office/officeart/2008/layout/PictureStrips"/>
    <dgm:cxn modelId="{FCD008FF-5813-4AFB-8347-A0AB744E767F}" type="presParOf" srcId="{3898DBB9-7DB2-45BB-BF40-AC4BE0529E91}" destId="{42E13E2B-CB04-4047-8243-8E2A3DC1C2D5}" srcOrd="0" destOrd="0" presId="urn:microsoft.com/office/officeart/2008/layout/PictureStrips"/>
    <dgm:cxn modelId="{3BB39C4D-5F5C-4278-8DD2-B1B6414D2F95}" type="presParOf" srcId="{3898DBB9-7DB2-45BB-BF40-AC4BE0529E91}" destId="{B0EC6006-6A6B-4D20-AFAD-32BF4373901C}" srcOrd="1" destOrd="0" presId="urn:microsoft.com/office/officeart/2008/layout/PictureStrips"/>
    <dgm:cxn modelId="{7085CCEE-4092-48DE-B4EE-F1DFEF83710A}" type="presParOf" srcId="{29698A1D-55AB-4D89-876B-61579F9FA984}" destId="{C1FAF7E5-84F1-4314-AE10-5433598C1FD4}" srcOrd="3" destOrd="0" presId="urn:microsoft.com/office/officeart/2008/layout/PictureStrips"/>
    <dgm:cxn modelId="{6C19FD15-3656-4E36-81C7-7765B9F2B608}" type="presParOf" srcId="{29698A1D-55AB-4D89-876B-61579F9FA984}" destId="{113283CF-686E-487D-A7DF-E06BAC385EF7}" srcOrd="4" destOrd="0" presId="urn:microsoft.com/office/officeart/2008/layout/PictureStrips"/>
    <dgm:cxn modelId="{0494FC08-3EDA-4EF3-B8DB-03C43C010D2C}" type="presParOf" srcId="{113283CF-686E-487D-A7DF-E06BAC385EF7}" destId="{0B3E5C92-0AA6-4900-983D-5683CC59F217}" srcOrd="0" destOrd="0" presId="urn:microsoft.com/office/officeart/2008/layout/PictureStrips"/>
    <dgm:cxn modelId="{993A2E92-F9F6-4077-974C-E177B9F9767E}" type="presParOf" srcId="{113283CF-686E-487D-A7DF-E06BAC385EF7}" destId="{1DE68052-06A6-41FA-B7C9-03A22D1E2B68}" srcOrd="1" destOrd="0" presId="urn:microsoft.com/office/officeart/2008/layout/PictureStrips"/>
    <dgm:cxn modelId="{6F5DC289-4FFB-4078-9605-782C08DDD752}" type="presParOf" srcId="{29698A1D-55AB-4D89-876B-61579F9FA984}" destId="{7ABEBB54-279F-4B02-BF32-AE38DE7F119B}" srcOrd="5" destOrd="0" presId="urn:microsoft.com/office/officeart/2008/layout/PictureStrips"/>
    <dgm:cxn modelId="{6B3F0F0A-9385-44DF-9E6E-8D94F253891A}" type="presParOf" srcId="{29698A1D-55AB-4D89-876B-61579F9FA984}" destId="{565142A7-C00E-4989-BDF8-0E88C51511F1}" srcOrd="6" destOrd="0" presId="urn:microsoft.com/office/officeart/2008/layout/PictureStrips"/>
    <dgm:cxn modelId="{4F6E6ABB-5460-4933-A992-42B101435975}" type="presParOf" srcId="{565142A7-C00E-4989-BDF8-0E88C51511F1}" destId="{39071573-D19C-4E2B-900D-861CEBD93359}" srcOrd="0" destOrd="0" presId="urn:microsoft.com/office/officeart/2008/layout/PictureStrips"/>
    <dgm:cxn modelId="{080EB12B-C69B-46D4-980C-5A43B7C871F1}" type="presParOf" srcId="{565142A7-C00E-4989-BDF8-0E88C51511F1}" destId="{F14A8678-5F09-46D2-AE1A-371ADA6B947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EEF9A3-31F1-49A8-A5DC-DEC76BC2967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98BA775-9A98-42EA-8D1B-1B3DE36567DA}">
      <dgm:prSet phldrT="[Text]" phldr="0"/>
      <dgm:spPr>
        <a:solidFill>
          <a:srgbClr val="544B76"/>
        </a:solidFill>
      </dgm:spPr>
      <dgm:t>
        <a:bodyPr/>
        <a:lstStyle/>
        <a:p>
          <a:r>
            <a:rPr lang="en-GB" dirty="0"/>
            <a:t>Risks are dynamic and evolving</a:t>
          </a:r>
        </a:p>
      </dgm:t>
    </dgm:pt>
    <dgm:pt modelId="{2CA0B689-E7D6-4F25-89EB-E2FB26759F25}" type="parTrans" cxnId="{3C669A4E-C75E-4BB7-9180-F7710CC9D45D}">
      <dgm:prSet/>
      <dgm:spPr/>
      <dgm:t>
        <a:bodyPr/>
        <a:lstStyle/>
        <a:p>
          <a:endParaRPr lang="en-GB"/>
        </a:p>
      </dgm:t>
    </dgm:pt>
    <dgm:pt modelId="{287018AC-29F6-470D-AFE8-69A7063A69DB}" type="sibTrans" cxnId="{3C669A4E-C75E-4BB7-9180-F7710CC9D45D}">
      <dgm:prSet/>
      <dgm:spPr>
        <a:ln>
          <a:solidFill>
            <a:srgbClr val="544B76"/>
          </a:solidFill>
        </a:ln>
      </dgm:spPr>
      <dgm:t>
        <a:bodyPr/>
        <a:lstStyle/>
        <a:p>
          <a:endParaRPr lang="en-GB"/>
        </a:p>
      </dgm:t>
    </dgm:pt>
    <dgm:pt modelId="{63AD8446-A9A0-4AC7-B064-911306193AB1}">
      <dgm:prSet phldrT="[Text]" phldr="0"/>
      <dgm:spPr>
        <a:solidFill>
          <a:srgbClr val="544B76"/>
        </a:solidFill>
      </dgm:spPr>
      <dgm:t>
        <a:bodyPr/>
        <a:lstStyle/>
        <a:p>
          <a:r>
            <a:rPr lang="en-GB" dirty="0"/>
            <a:t>Have a strong understanding of your exposure</a:t>
          </a:r>
        </a:p>
      </dgm:t>
    </dgm:pt>
    <dgm:pt modelId="{B32084FF-58C9-45AC-844C-F56FFFB05AFD}" type="parTrans" cxnId="{E26BD4A2-FACF-4627-B167-A52ED6BE83FE}">
      <dgm:prSet/>
      <dgm:spPr/>
      <dgm:t>
        <a:bodyPr/>
        <a:lstStyle/>
        <a:p>
          <a:endParaRPr lang="en-GB"/>
        </a:p>
      </dgm:t>
    </dgm:pt>
    <dgm:pt modelId="{EEB9ED07-EA6D-448D-B9E3-51980F65623F}" type="sibTrans" cxnId="{E26BD4A2-FACF-4627-B167-A52ED6BE83FE}">
      <dgm:prSet/>
      <dgm:spPr/>
      <dgm:t>
        <a:bodyPr/>
        <a:lstStyle/>
        <a:p>
          <a:endParaRPr lang="en-GB"/>
        </a:p>
      </dgm:t>
    </dgm:pt>
    <dgm:pt modelId="{B30821FC-985A-40E2-A7F3-0DDC89251C8B}">
      <dgm:prSet phldrT="[Text]" phldr="0"/>
      <dgm:spPr>
        <a:solidFill>
          <a:srgbClr val="544B76"/>
        </a:solidFill>
      </dgm:spPr>
      <dgm:t>
        <a:bodyPr/>
        <a:lstStyle/>
        <a:p>
          <a:r>
            <a:rPr lang="en-GB" dirty="0"/>
            <a:t>Controls need to be tested not just documented</a:t>
          </a:r>
        </a:p>
      </dgm:t>
    </dgm:pt>
    <dgm:pt modelId="{82FE22BF-3466-4BDC-885C-BE55B0BE0CAA}" type="parTrans" cxnId="{A0A2BCDF-CDA3-4BBF-BF4A-A28F7C8AD830}">
      <dgm:prSet/>
      <dgm:spPr/>
      <dgm:t>
        <a:bodyPr/>
        <a:lstStyle/>
        <a:p>
          <a:endParaRPr lang="en-GB"/>
        </a:p>
      </dgm:t>
    </dgm:pt>
    <dgm:pt modelId="{FF76F51E-8D48-4699-913E-42D2063B78A9}" type="sibTrans" cxnId="{A0A2BCDF-CDA3-4BBF-BF4A-A28F7C8AD830}">
      <dgm:prSet/>
      <dgm:spPr/>
      <dgm:t>
        <a:bodyPr/>
        <a:lstStyle/>
        <a:p>
          <a:endParaRPr lang="en-GB"/>
        </a:p>
      </dgm:t>
    </dgm:pt>
    <dgm:pt modelId="{37C02C5E-EC0F-4060-B3B2-3EFE4A877841}" type="pres">
      <dgm:prSet presAssocID="{BFEEF9A3-31F1-49A8-A5DC-DEC76BC29679}" presName="Name0" presStyleCnt="0">
        <dgm:presLayoutVars>
          <dgm:chMax val="7"/>
          <dgm:chPref val="7"/>
          <dgm:dir/>
        </dgm:presLayoutVars>
      </dgm:prSet>
      <dgm:spPr/>
    </dgm:pt>
    <dgm:pt modelId="{92D13AAD-6907-4387-AC6C-E8C9E56E771B}" type="pres">
      <dgm:prSet presAssocID="{BFEEF9A3-31F1-49A8-A5DC-DEC76BC29679}" presName="Name1" presStyleCnt="0"/>
      <dgm:spPr/>
    </dgm:pt>
    <dgm:pt modelId="{67B385CA-C74F-4F9D-BA42-F41DA0EFDB7B}" type="pres">
      <dgm:prSet presAssocID="{BFEEF9A3-31F1-49A8-A5DC-DEC76BC29679}" presName="cycle" presStyleCnt="0"/>
      <dgm:spPr/>
    </dgm:pt>
    <dgm:pt modelId="{EEC0975A-7E42-4275-A7F6-F68F473D60EC}" type="pres">
      <dgm:prSet presAssocID="{BFEEF9A3-31F1-49A8-A5DC-DEC76BC29679}" presName="srcNode" presStyleLbl="node1" presStyleIdx="0" presStyleCnt="3"/>
      <dgm:spPr/>
    </dgm:pt>
    <dgm:pt modelId="{79F38CA0-950B-4B85-B5B5-A74558CD585B}" type="pres">
      <dgm:prSet presAssocID="{BFEEF9A3-31F1-49A8-A5DC-DEC76BC29679}" presName="conn" presStyleLbl="parChTrans1D2" presStyleIdx="0" presStyleCnt="1"/>
      <dgm:spPr/>
    </dgm:pt>
    <dgm:pt modelId="{9D49983C-63AD-4514-A5B3-82843804A863}" type="pres">
      <dgm:prSet presAssocID="{BFEEF9A3-31F1-49A8-A5DC-DEC76BC29679}" presName="extraNode" presStyleLbl="node1" presStyleIdx="0" presStyleCnt="3"/>
      <dgm:spPr/>
    </dgm:pt>
    <dgm:pt modelId="{D33D6106-2DF8-48C2-985B-BB6566802E19}" type="pres">
      <dgm:prSet presAssocID="{BFEEF9A3-31F1-49A8-A5DC-DEC76BC29679}" presName="dstNode" presStyleLbl="node1" presStyleIdx="0" presStyleCnt="3"/>
      <dgm:spPr/>
    </dgm:pt>
    <dgm:pt modelId="{C6533A12-60AF-46BE-87A1-F8B13F9FD13C}" type="pres">
      <dgm:prSet presAssocID="{F98BA775-9A98-42EA-8D1B-1B3DE36567DA}" presName="text_1" presStyleLbl="node1" presStyleIdx="0" presStyleCnt="3">
        <dgm:presLayoutVars>
          <dgm:bulletEnabled val="1"/>
        </dgm:presLayoutVars>
      </dgm:prSet>
      <dgm:spPr/>
    </dgm:pt>
    <dgm:pt modelId="{E8EA3EDC-EF87-495B-BD0F-C52C12162721}" type="pres">
      <dgm:prSet presAssocID="{F98BA775-9A98-42EA-8D1B-1B3DE36567DA}" presName="accent_1" presStyleCnt="0"/>
      <dgm:spPr/>
    </dgm:pt>
    <dgm:pt modelId="{54B5311C-B4A3-4F9E-AEBB-DC3E05985022}" type="pres">
      <dgm:prSet presAssocID="{F98BA775-9A98-42EA-8D1B-1B3DE36567DA}" presName="accentRepeatNode" presStyleLbl="solidFgAcc1" presStyleIdx="0" presStyleCnt="3"/>
      <dgm:spPr>
        <a:ln>
          <a:solidFill>
            <a:srgbClr val="544B76"/>
          </a:solidFill>
        </a:ln>
      </dgm:spPr>
    </dgm:pt>
    <dgm:pt modelId="{AB48E999-7355-4844-A1BD-F54E5430FD9C}" type="pres">
      <dgm:prSet presAssocID="{63AD8446-A9A0-4AC7-B064-911306193AB1}" presName="text_2" presStyleLbl="node1" presStyleIdx="1" presStyleCnt="3">
        <dgm:presLayoutVars>
          <dgm:bulletEnabled val="1"/>
        </dgm:presLayoutVars>
      </dgm:prSet>
      <dgm:spPr/>
    </dgm:pt>
    <dgm:pt modelId="{B1C1501D-BC96-45E9-970B-5123274A1B80}" type="pres">
      <dgm:prSet presAssocID="{63AD8446-A9A0-4AC7-B064-911306193AB1}" presName="accent_2" presStyleCnt="0"/>
      <dgm:spPr/>
    </dgm:pt>
    <dgm:pt modelId="{A1C71979-0DE1-42DC-96BA-7ADDB1A216CD}" type="pres">
      <dgm:prSet presAssocID="{63AD8446-A9A0-4AC7-B064-911306193AB1}" presName="accentRepeatNode" presStyleLbl="solidFgAcc1" presStyleIdx="1" presStyleCnt="3"/>
      <dgm:spPr>
        <a:ln>
          <a:solidFill>
            <a:srgbClr val="544B76"/>
          </a:solidFill>
        </a:ln>
      </dgm:spPr>
    </dgm:pt>
    <dgm:pt modelId="{B3308456-798F-4A07-ABD5-751F07CAF187}" type="pres">
      <dgm:prSet presAssocID="{B30821FC-985A-40E2-A7F3-0DDC89251C8B}" presName="text_3" presStyleLbl="node1" presStyleIdx="2" presStyleCnt="3">
        <dgm:presLayoutVars>
          <dgm:bulletEnabled val="1"/>
        </dgm:presLayoutVars>
      </dgm:prSet>
      <dgm:spPr/>
    </dgm:pt>
    <dgm:pt modelId="{B78DBD35-0856-4CC3-9F95-6B058F1AFA2F}" type="pres">
      <dgm:prSet presAssocID="{B30821FC-985A-40E2-A7F3-0DDC89251C8B}" presName="accent_3" presStyleCnt="0"/>
      <dgm:spPr/>
    </dgm:pt>
    <dgm:pt modelId="{089FFFB2-CCBA-4751-9318-2053BC933802}" type="pres">
      <dgm:prSet presAssocID="{B30821FC-985A-40E2-A7F3-0DDC89251C8B}" presName="accentRepeatNode" presStyleLbl="solidFgAcc1" presStyleIdx="2" presStyleCnt="3"/>
      <dgm:spPr>
        <a:ln>
          <a:solidFill>
            <a:srgbClr val="544B76"/>
          </a:solidFill>
        </a:ln>
      </dgm:spPr>
    </dgm:pt>
  </dgm:ptLst>
  <dgm:cxnLst>
    <dgm:cxn modelId="{C448CC25-B904-46F4-A10C-E299BA60C1CD}" type="presOf" srcId="{287018AC-29F6-470D-AFE8-69A7063A69DB}" destId="{79F38CA0-950B-4B85-B5B5-A74558CD585B}" srcOrd="0" destOrd="0" presId="urn:microsoft.com/office/officeart/2008/layout/VerticalCurvedList"/>
    <dgm:cxn modelId="{9761672E-FDAF-4980-96EA-F7765775859C}" type="presOf" srcId="{B30821FC-985A-40E2-A7F3-0DDC89251C8B}" destId="{B3308456-798F-4A07-ABD5-751F07CAF187}" srcOrd="0" destOrd="0" presId="urn:microsoft.com/office/officeart/2008/layout/VerticalCurvedList"/>
    <dgm:cxn modelId="{3C669A4E-C75E-4BB7-9180-F7710CC9D45D}" srcId="{BFEEF9A3-31F1-49A8-A5DC-DEC76BC29679}" destId="{F98BA775-9A98-42EA-8D1B-1B3DE36567DA}" srcOrd="0" destOrd="0" parTransId="{2CA0B689-E7D6-4F25-89EB-E2FB26759F25}" sibTransId="{287018AC-29F6-470D-AFE8-69A7063A69DB}"/>
    <dgm:cxn modelId="{E26BD4A2-FACF-4627-B167-A52ED6BE83FE}" srcId="{BFEEF9A3-31F1-49A8-A5DC-DEC76BC29679}" destId="{63AD8446-A9A0-4AC7-B064-911306193AB1}" srcOrd="1" destOrd="0" parTransId="{B32084FF-58C9-45AC-844C-F56FFFB05AFD}" sibTransId="{EEB9ED07-EA6D-448D-B9E3-51980F65623F}"/>
    <dgm:cxn modelId="{BAE39DB4-FFAE-4CCA-AD70-8E2459B63B0D}" type="presOf" srcId="{BFEEF9A3-31F1-49A8-A5DC-DEC76BC29679}" destId="{37C02C5E-EC0F-4060-B3B2-3EFE4A877841}" srcOrd="0" destOrd="0" presId="urn:microsoft.com/office/officeart/2008/layout/VerticalCurvedList"/>
    <dgm:cxn modelId="{201759C2-194B-4F69-9020-9108C8EA4ABD}" type="presOf" srcId="{63AD8446-A9A0-4AC7-B064-911306193AB1}" destId="{AB48E999-7355-4844-A1BD-F54E5430FD9C}" srcOrd="0" destOrd="0" presId="urn:microsoft.com/office/officeart/2008/layout/VerticalCurvedList"/>
    <dgm:cxn modelId="{A0A2BCDF-CDA3-4BBF-BF4A-A28F7C8AD830}" srcId="{BFEEF9A3-31F1-49A8-A5DC-DEC76BC29679}" destId="{B30821FC-985A-40E2-A7F3-0DDC89251C8B}" srcOrd="2" destOrd="0" parTransId="{82FE22BF-3466-4BDC-885C-BE55B0BE0CAA}" sibTransId="{FF76F51E-8D48-4699-913E-42D2063B78A9}"/>
    <dgm:cxn modelId="{C87E86E7-699D-495B-8764-F9B2E3998F6A}" type="presOf" srcId="{F98BA775-9A98-42EA-8D1B-1B3DE36567DA}" destId="{C6533A12-60AF-46BE-87A1-F8B13F9FD13C}" srcOrd="0" destOrd="0" presId="urn:microsoft.com/office/officeart/2008/layout/VerticalCurvedList"/>
    <dgm:cxn modelId="{DBC13CFD-D562-459C-ABAC-AB77AD031FD0}" type="presParOf" srcId="{37C02C5E-EC0F-4060-B3B2-3EFE4A877841}" destId="{92D13AAD-6907-4387-AC6C-E8C9E56E771B}" srcOrd="0" destOrd="0" presId="urn:microsoft.com/office/officeart/2008/layout/VerticalCurvedList"/>
    <dgm:cxn modelId="{DC1223B6-B22C-4743-9B57-0C2EC065DCE9}" type="presParOf" srcId="{92D13AAD-6907-4387-AC6C-E8C9E56E771B}" destId="{67B385CA-C74F-4F9D-BA42-F41DA0EFDB7B}" srcOrd="0" destOrd="0" presId="urn:microsoft.com/office/officeart/2008/layout/VerticalCurvedList"/>
    <dgm:cxn modelId="{8857B9C7-CCAF-4284-8C53-A249489DA0C5}" type="presParOf" srcId="{67B385CA-C74F-4F9D-BA42-F41DA0EFDB7B}" destId="{EEC0975A-7E42-4275-A7F6-F68F473D60EC}" srcOrd="0" destOrd="0" presId="urn:microsoft.com/office/officeart/2008/layout/VerticalCurvedList"/>
    <dgm:cxn modelId="{4898C71A-38B9-4CB5-B5A5-90C03599DC1E}" type="presParOf" srcId="{67B385CA-C74F-4F9D-BA42-F41DA0EFDB7B}" destId="{79F38CA0-950B-4B85-B5B5-A74558CD585B}" srcOrd="1" destOrd="0" presId="urn:microsoft.com/office/officeart/2008/layout/VerticalCurvedList"/>
    <dgm:cxn modelId="{013710A4-3449-41B2-9EDC-2EAB470EA083}" type="presParOf" srcId="{67B385CA-C74F-4F9D-BA42-F41DA0EFDB7B}" destId="{9D49983C-63AD-4514-A5B3-82843804A863}" srcOrd="2" destOrd="0" presId="urn:microsoft.com/office/officeart/2008/layout/VerticalCurvedList"/>
    <dgm:cxn modelId="{31C4059B-966A-4D29-BCA3-6434A7D974E1}" type="presParOf" srcId="{67B385CA-C74F-4F9D-BA42-F41DA0EFDB7B}" destId="{D33D6106-2DF8-48C2-985B-BB6566802E19}" srcOrd="3" destOrd="0" presId="urn:microsoft.com/office/officeart/2008/layout/VerticalCurvedList"/>
    <dgm:cxn modelId="{1D589272-B65A-4ABD-9EE7-1FBB523723AC}" type="presParOf" srcId="{92D13AAD-6907-4387-AC6C-E8C9E56E771B}" destId="{C6533A12-60AF-46BE-87A1-F8B13F9FD13C}" srcOrd="1" destOrd="0" presId="urn:microsoft.com/office/officeart/2008/layout/VerticalCurvedList"/>
    <dgm:cxn modelId="{019E8635-8D65-4E60-A08F-48878534C233}" type="presParOf" srcId="{92D13AAD-6907-4387-AC6C-E8C9E56E771B}" destId="{E8EA3EDC-EF87-495B-BD0F-C52C12162721}" srcOrd="2" destOrd="0" presId="urn:microsoft.com/office/officeart/2008/layout/VerticalCurvedList"/>
    <dgm:cxn modelId="{47218F29-BF39-4DF6-B638-FF46ED75008A}" type="presParOf" srcId="{E8EA3EDC-EF87-495B-BD0F-C52C12162721}" destId="{54B5311C-B4A3-4F9E-AEBB-DC3E05985022}" srcOrd="0" destOrd="0" presId="urn:microsoft.com/office/officeart/2008/layout/VerticalCurvedList"/>
    <dgm:cxn modelId="{0C0A5D67-5F09-4AF3-9551-7BBEE42DF0D8}" type="presParOf" srcId="{92D13AAD-6907-4387-AC6C-E8C9E56E771B}" destId="{AB48E999-7355-4844-A1BD-F54E5430FD9C}" srcOrd="3" destOrd="0" presId="urn:microsoft.com/office/officeart/2008/layout/VerticalCurvedList"/>
    <dgm:cxn modelId="{08982A64-9B44-4D99-9670-3436236714D4}" type="presParOf" srcId="{92D13AAD-6907-4387-AC6C-E8C9E56E771B}" destId="{B1C1501D-BC96-45E9-970B-5123274A1B80}" srcOrd="4" destOrd="0" presId="urn:microsoft.com/office/officeart/2008/layout/VerticalCurvedList"/>
    <dgm:cxn modelId="{F515BBED-405A-4C76-84E1-0E9A333F3A02}" type="presParOf" srcId="{B1C1501D-BC96-45E9-970B-5123274A1B80}" destId="{A1C71979-0DE1-42DC-96BA-7ADDB1A216CD}" srcOrd="0" destOrd="0" presId="urn:microsoft.com/office/officeart/2008/layout/VerticalCurvedList"/>
    <dgm:cxn modelId="{A135491A-4517-4B00-BE92-3AA07AE9DEBF}" type="presParOf" srcId="{92D13AAD-6907-4387-AC6C-E8C9E56E771B}" destId="{B3308456-798F-4A07-ABD5-751F07CAF187}" srcOrd="5" destOrd="0" presId="urn:microsoft.com/office/officeart/2008/layout/VerticalCurvedList"/>
    <dgm:cxn modelId="{77834807-4689-464A-B037-093D015E92B8}" type="presParOf" srcId="{92D13AAD-6907-4387-AC6C-E8C9E56E771B}" destId="{B78DBD35-0856-4CC3-9F95-6B058F1AFA2F}" srcOrd="6" destOrd="0" presId="urn:microsoft.com/office/officeart/2008/layout/VerticalCurvedList"/>
    <dgm:cxn modelId="{FBCBB953-3F64-4511-945E-70CFB8068A37}" type="presParOf" srcId="{B78DBD35-0856-4CC3-9F95-6B058F1AFA2F}" destId="{089FFFB2-CCBA-4751-9318-2053BC9338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26A5BAC-4BC3-4765-BF76-49D2C4332FF7}"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GB"/>
        </a:p>
      </dgm:t>
    </dgm:pt>
    <dgm:pt modelId="{53D77544-9CA0-4235-8A5D-D3350124AD6A}">
      <dgm:prSet custT="1"/>
      <dgm:spPr/>
      <dgm:t>
        <a:bodyPr/>
        <a:lstStyle/>
        <a:p>
          <a:pPr>
            <a:spcAft>
              <a:spcPts val="0"/>
            </a:spcAft>
          </a:pP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Sanctions Risk </a:t>
          </a:r>
        </a:p>
        <a:p>
          <a:pPr>
            <a:spcAft>
              <a:spcPts val="0"/>
            </a:spcAft>
          </a:pP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Assessment tool</a:t>
          </a:r>
        </a:p>
      </dgm:t>
    </dgm:pt>
    <dgm:pt modelId="{FE5673C6-956A-4F63-9E6B-1C4738EE7462}" type="parTrans" cxnId="{221E67DF-8BB5-4653-A6DD-BC4DD62BC82B}">
      <dgm:prSet/>
      <dgm:spPr/>
      <dgm:t>
        <a:bodyPr/>
        <a:lstStyle/>
        <a:p>
          <a:endParaRPr lang="en-GB"/>
        </a:p>
      </dgm:t>
    </dgm:pt>
    <dgm:pt modelId="{18A2BA31-BC62-4A1E-891B-EB4ED729B193}" type="sibTrans" cxnId="{221E67DF-8BB5-4653-A6DD-BC4DD62BC82B}">
      <dgm:prSet/>
      <dgm:spPr/>
      <dgm:t>
        <a:bodyPr/>
        <a:lstStyle/>
        <a:p>
          <a:endParaRPr lang="en-GB"/>
        </a:p>
      </dgm:t>
    </dgm:pt>
    <dgm:pt modelId="{92A1A305-0615-4097-82D4-78CEE8CDCBA6}">
      <dgm:prSet custT="1"/>
      <dgm:spPr/>
      <dgm:t>
        <a:bodyPr/>
        <a:lstStyle/>
        <a:p>
          <a:pPr algn="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Licencing </a:t>
          </a:r>
          <a:b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Information</a:t>
          </a:r>
          <a:endParaRPr lang="en-GB" sz="3200" b="1" u="none" dirty="0">
            <a:solidFill>
              <a:srgbClr val="2B769A"/>
            </a:solidFill>
            <a:latin typeface="Tahoma" panose="020B0604030504040204" pitchFamily="34" charset="0"/>
            <a:ea typeface="Tahoma" panose="020B0604030504040204" pitchFamily="34" charset="0"/>
            <a:cs typeface="Tahoma" panose="020B0604030504040204" pitchFamily="34" charset="0"/>
          </a:endParaRPr>
        </a:p>
      </dgm:t>
    </dgm:pt>
    <dgm:pt modelId="{7001ABDC-41E8-4700-961B-5E9FCFDBFDD5}" type="parTrans" cxnId="{05553ADF-06CF-455A-8B65-B27532CDCC33}">
      <dgm:prSet/>
      <dgm:spPr/>
      <dgm:t>
        <a:bodyPr/>
        <a:lstStyle/>
        <a:p>
          <a:endParaRPr lang="en-GB"/>
        </a:p>
      </dgm:t>
    </dgm:pt>
    <dgm:pt modelId="{64E3796A-B3B8-4C0A-980A-CC43D86345F0}" type="sibTrans" cxnId="{05553ADF-06CF-455A-8B65-B27532CDCC33}">
      <dgm:prSet/>
      <dgm:spPr/>
      <dgm:t>
        <a:bodyPr/>
        <a:lstStyle/>
        <a:p>
          <a:endParaRPr lang="en-GB"/>
        </a:p>
      </dgm:t>
    </dgm:pt>
    <dgm:pt modelId="{C4AA573C-7EC6-497F-80F3-F5E4DFFBAB5A}">
      <dgm:prSet custT="1"/>
      <dgm:spPr/>
      <dgm:t>
        <a:bodyPr/>
        <a:lstStyle/>
        <a:p>
          <a:pPr algn="l">
            <a:tabLst>
              <a:tab pos="2687638" algn="l"/>
            </a:tabLst>
          </a:pPr>
          <a:r>
            <a:rPr lang="en-GB" sz="3200" b="1" dirty="0">
              <a:latin typeface="Tahoma" panose="020B0604030504040204" pitchFamily="34" charset="0"/>
              <a:ea typeface="Tahoma" panose="020B0604030504040204" pitchFamily="34" charset="0"/>
              <a:cs typeface="Tahoma" panose="020B0604030504040204" pitchFamily="34" charset="0"/>
            </a:rPr>
            <a:t>	R</a:t>
          </a:r>
          <a:r>
            <a:rPr lang="en-GB" sz="3200" b="1" u="none" dirty="0">
              <a:latin typeface="Tahoma" panose="020B0604030504040204" pitchFamily="34" charset="0"/>
              <a:ea typeface="Tahoma" panose="020B0604030504040204" pitchFamily="34" charset="0"/>
              <a:cs typeface="Tahoma" panose="020B0604030504040204" pitchFamily="34" charset="0"/>
            </a:rPr>
            <a:t>eporting </a:t>
          </a:r>
          <a:br>
            <a:rPr lang="en-GB" sz="3200" b="1" u="none" dirty="0">
              <a:latin typeface="Tahoma" panose="020B0604030504040204" pitchFamily="34" charset="0"/>
              <a:ea typeface="Tahoma" panose="020B0604030504040204" pitchFamily="34" charset="0"/>
              <a:cs typeface="Tahoma" panose="020B0604030504040204" pitchFamily="34" charset="0"/>
            </a:rPr>
          </a:br>
          <a:r>
            <a:rPr lang="en-GB" sz="3200" b="1" u="none" dirty="0">
              <a:latin typeface="Tahoma" panose="020B0604030504040204" pitchFamily="34" charset="0"/>
              <a:ea typeface="Tahoma" panose="020B0604030504040204" pitchFamily="34" charset="0"/>
              <a:cs typeface="Tahoma" panose="020B0604030504040204" pitchFamily="34" charset="0"/>
            </a:rPr>
            <a:t>	Guidance</a:t>
          </a:r>
          <a:endParaRPr lang="en-GB" sz="3200" b="1" dirty="0">
            <a:solidFill>
              <a:srgbClr val="2B769A"/>
            </a:solidFill>
            <a:latin typeface="Tahoma" panose="020B0604030504040204" pitchFamily="34" charset="0"/>
            <a:ea typeface="Tahoma" panose="020B0604030504040204" pitchFamily="34" charset="0"/>
            <a:cs typeface="Tahoma" panose="020B0604030504040204" pitchFamily="34" charset="0"/>
          </a:endParaRPr>
        </a:p>
      </dgm:t>
    </dgm:pt>
    <dgm:pt modelId="{796D9086-330C-4867-A1D1-747725FABEDC}" type="parTrans" cxnId="{5527DEE1-3466-4CFB-A3D6-D2AA4C9E38AC}">
      <dgm:prSet/>
      <dgm:spPr/>
      <dgm:t>
        <a:bodyPr/>
        <a:lstStyle/>
        <a:p>
          <a:endParaRPr lang="en-GB"/>
        </a:p>
      </dgm:t>
    </dgm:pt>
    <dgm:pt modelId="{D65C3BE3-5CC2-4754-ADB8-21AD816F5062}" type="sibTrans" cxnId="{5527DEE1-3466-4CFB-A3D6-D2AA4C9E38AC}">
      <dgm:prSet/>
      <dgm:spPr/>
      <dgm:t>
        <a:bodyPr/>
        <a:lstStyle/>
        <a:p>
          <a:endParaRPr lang="en-GB"/>
        </a:p>
      </dgm:t>
    </dgm:pt>
    <dgm:pt modelId="{27770E44-ED44-4D08-869F-D5ECDA93FCBB}">
      <dgm:prSet phldrT="[Text]" custT="1"/>
      <dgm:spPr/>
      <dgm: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Sanctions Lists</a:t>
          </a:r>
          <a:endParaRPr lang="en-GB" sz="3200" b="1" u="none" dirty="0">
            <a:solidFill>
              <a:srgbClr val="2B769A"/>
            </a:solidFill>
            <a:latin typeface="Tahoma" panose="020B0604030504040204" pitchFamily="34" charset="0"/>
            <a:ea typeface="Tahoma" panose="020B0604030504040204" pitchFamily="34" charset="0"/>
            <a:cs typeface="Tahoma" panose="020B0604030504040204" pitchFamily="34" charset="0"/>
          </a:endParaRPr>
        </a:p>
      </dgm:t>
    </dgm:pt>
    <dgm:pt modelId="{F8862972-0CD1-484E-8A46-E415DF62B795}" type="parTrans" cxnId="{7A81F447-9AA6-40C4-9891-2B28EA00B77D}">
      <dgm:prSet/>
      <dgm:spPr/>
      <dgm:t>
        <a:bodyPr/>
        <a:lstStyle/>
        <a:p>
          <a:endParaRPr lang="en-GB"/>
        </a:p>
      </dgm:t>
    </dgm:pt>
    <dgm:pt modelId="{E6505344-3283-40F2-8290-67913044B535}" type="sibTrans" cxnId="{7A81F447-9AA6-40C4-9891-2B28EA00B77D}">
      <dgm:prSet/>
      <dgm:spPr/>
      <dgm:t>
        <a:bodyPr/>
        <a:lstStyle/>
        <a:p>
          <a:endParaRPr lang="en-GB"/>
        </a:p>
      </dgm:t>
    </dgm:pt>
    <dgm:pt modelId="{3BDA2732-3EA2-4778-BD6D-4796C40A7A68}">
      <dgm:prSet custT="1"/>
      <dgm:spPr/>
      <dgm:t>
        <a:bodyPr/>
        <a:lstStyle/>
        <a:p>
          <a:pPr algn="ct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National Risk </a:t>
          </a:r>
          <a:b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GB" sz="3200" b="1" dirty="0">
              <a:solidFill>
                <a:schemeClr val="tx1"/>
              </a:solidFill>
              <a:latin typeface="Tahoma" panose="020B0604030504040204" pitchFamily="34" charset="0"/>
              <a:ea typeface="Tahoma" panose="020B0604030504040204" pitchFamily="34" charset="0"/>
              <a:cs typeface="Tahoma" panose="020B0604030504040204" pitchFamily="34" charset="0"/>
            </a:rPr>
            <a:t>Assessments</a:t>
          </a:r>
          <a:br>
            <a:rPr lang="en-GB" sz="28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GB"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9CA6C2A4-BC94-4357-847C-553CC6A9EBCE}" type="parTrans" cxnId="{7C2FAEF7-204B-4F9B-B253-1AA3613FD2A7}">
      <dgm:prSet/>
      <dgm:spPr/>
      <dgm:t>
        <a:bodyPr/>
        <a:lstStyle/>
        <a:p>
          <a:endParaRPr lang="en-GB"/>
        </a:p>
      </dgm:t>
    </dgm:pt>
    <dgm:pt modelId="{89424E2A-1D89-46EB-84FC-E1638115F50B}" type="sibTrans" cxnId="{7C2FAEF7-204B-4F9B-B253-1AA3613FD2A7}">
      <dgm:prSet/>
      <dgm:spPr/>
      <dgm:t>
        <a:bodyPr/>
        <a:lstStyle/>
        <a:p>
          <a:endParaRPr lang="en-GB"/>
        </a:p>
      </dgm:t>
    </dgm:pt>
    <dgm:pt modelId="{B3BFCCCD-41C6-4AD3-A6C9-AFC9C9744355}" type="pres">
      <dgm:prSet presAssocID="{826A5BAC-4BC3-4765-BF76-49D2C4332FF7}" presName="vert0" presStyleCnt="0">
        <dgm:presLayoutVars>
          <dgm:dir/>
          <dgm:animOne val="branch"/>
          <dgm:animLvl val="lvl"/>
        </dgm:presLayoutVars>
      </dgm:prSet>
      <dgm:spPr/>
    </dgm:pt>
    <dgm:pt modelId="{4839EA7F-0F17-48CA-B357-BB650B29C707}" type="pres">
      <dgm:prSet presAssocID="{27770E44-ED44-4D08-869F-D5ECDA93FCBB}" presName="thickLine" presStyleLbl="alignNode1" presStyleIdx="0" presStyleCnt="5"/>
      <dgm:spPr/>
    </dgm:pt>
    <dgm:pt modelId="{526F4803-AE90-4616-86F6-6295B6DC70D3}" type="pres">
      <dgm:prSet presAssocID="{27770E44-ED44-4D08-869F-D5ECDA93FCBB}" presName="horz1" presStyleCnt="0"/>
      <dgm:spPr/>
    </dgm:pt>
    <dgm:pt modelId="{A95E979E-2E91-41A3-B09C-CEA415587252}" type="pres">
      <dgm:prSet presAssocID="{27770E44-ED44-4D08-869F-D5ECDA93FCBB}" presName="tx1" presStyleLbl="revTx" presStyleIdx="0" presStyleCnt="5"/>
      <dgm:spPr/>
    </dgm:pt>
    <dgm:pt modelId="{1174ECE1-1E31-4A92-8E2F-3EE458031A45}" type="pres">
      <dgm:prSet presAssocID="{27770E44-ED44-4D08-869F-D5ECDA93FCBB}" presName="vert1" presStyleCnt="0"/>
      <dgm:spPr/>
    </dgm:pt>
    <dgm:pt modelId="{4000445A-AD24-4543-960D-2BD02A4E62E3}" type="pres">
      <dgm:prSet presAssocID="{C4AA573C-7EC6-497F-80F3-F5E4DFFBAB5A}" presName="thickLine" presStyleLbl="alignNode1" presStyleIdx="1" presStyleCnt="5"/>
      <dgm:spPr/>
    </dgm:pt>
    <dgm:pt modelId="{B28A5219-C04C-4A7C-BE17-9D890BFB2C4E}" type="pres">
      <dgm:prSet presAssocID="{C4AA573C-7EC6-497F-80F3-F5E4DFFBAB5A}" presName="horz1" presStyleCnt="0"/>
      <dgm:spPr/>
    </dgm:pt>
    <dgm:pt modelId="{FAD2EAF8-9180-4BE8-8550-E3194245D18B}" type="pres">
      <dgm:prSet presAssocID="{C4AA573C-7EC6-497F-80F3-F5E4DFFBAB5A}" presName="tx1" presStyleLbl="revTx" presStyleIdx="1" presStyleCnt="5"/>
      <dgm:spPr/>
    </dgm:pt>
    <dgm:pt modelId="{DD5562A5-8BFF-4EBD-98F3-91D7F353769B}" type="pres">
      <dgm:prSet presAssocID="{C4AA573C-7EC6-497F-80F3-F5E4DFFBAB5A}" presName="vert1" presStyleCnt="0"/>
      <dgm:spPr/>
    </dgm:pt>
    <dgm:pt modelId="{19A39269-A81C-42BA-8F55-29636DE6F3F6}" type="pres">
      <dgm:prSet presAssocID="{92A1A305-0615-4097-82D4-78CEE8CDCBA6}" presName="thickLine" presStyleLbl="alignNode1" presStyleIdx="2" presStyleCnt="5"/>
      <dgm:spPr/>
    </dgm:pt>
    <dgm:pt modelId="{82D6EB37-C9C7-4A12-AC61-68762E64EE7D}" type="pres">
      <dgm:prSet presAssocID="{92A1A305-0615-4097-82D4-78CEE8CDCBA6}" presName="horz1" presStyleCnt="0"/>
      <dgm:spPr/>
    </dgm:pt>
    <dgm:pt modelId="{771DC3F4-B054-4966-A0BA-7E9C3496AE4C}" type="pres">
      <dgm:prSet presAssocID="{92A1A305-0615-4097-82D4-78CEE8CDCBA6}" presName="tx1" presStyleLbl="revTx" presStyleIdx="2" presStyleCnt="5"/>
      <dgm:spPr/>
    </dgm:pt>
    <dgm:pt modelId="{AF3362FA-204C-4CE9-A85E-E330488DCC67}" type="pres">
      <dgm:prSet presAssocID="{92A1A305-0615-4097-82D4-78CEE8CDCBA6}" presName="vert1" presStyleCnt="0"/>
      <dgm:spPr/>
    </dgm:pt>
    <dgm:pt modelId="{C4A8BF78-3055-4D8F-AFBB-544C7DDFDBFF}" type="pres">
      <dgm:prSet presAssocID="{53D77544-9CA0-4235-8A5D-D3350124AD6A}" presName="thickLine" presStyleLbl="alignNode1" presStyleIdx="3" presStyleCnt="5"/>
      <dgm:spPr/>
    </dgm:pt>
    <dgm:pt modelId="{2EA90210-725B-4088-BBF7-6B62B1F82862}" type="pres">
      <dgm:prSet presAssocID="{53D77544-9CA0-4235-8A5D-D3350124AD6A}" presName="horz1" presStyleCnt="0"/>
      <dgm:spPr/>
    </dgm:pt>
    <dgm:pt modelId="{3C71BA1A-BBCC-46D2-B2C7-9A7CF871738A}" type="pres">
      <dgm:prSet presAssocID="{53D77544-9CA0-4235-8A5D-D3350124AD6A}" presName="tx1" presStyleLbl="revTx" presStyleIdx="3" presStyleCnt="5"/>
      <dgm:spPr/>
    </dgm:pt>
    <dgm:pt modelId="{257694F1-BD29-41F9-BAFE-F2E17F2919BE}" type="pres">
      <dgm:prSet presAssocID="{53D77544-9CA0-4235-8A5D-D3350124AD6A}" presName="vert1" presStyleCnt="0"/>
      <dgm:spPr/>
    </dgm:pt>
    <dgm:pt modelId="{A1489BF3-04C9-4B78-883C-D1AE7C96174A}" type="pres">
      <dgm:prSet presAssocID="{3BDA2732-3EA2-4778-BD6D-4796C40A7A68}" presName="thickLine" presStyleLbl="alignNode1" presStyleIdx="4" presStyleCnt="5"/>
      <dgm:spPr/>
    </dgm:pt>
    <dgm:pt modelId="{3A32BB1E-0059-4511-92C6-9441E179C6AE}" type="pres">
      <dgm:prSet presAssocID="{3BDA2732-3EA2-4778-BD6D-4796C40A7A68}" presName="horz1" presStyleCnt="0"/>
      <dgm:spPr/>
    </dgm:pt>
    <dgm:pt modelId="{08FF3B28-0F20-4CDE-A3AA-156EA11E09A1}" type="pres">
      <dgm:prSet presAssocID="{3BDA2732-3EA2-4778-BD6D-4796C40A7A68}" presName="tx1" presStyleLbl="revTx" presStyleIdx="4" presStyleCnt="5"/>
      <dgm:spPr/>
    </dgm:pt>
    <dgm:pt modelId="{EAFCE3AB-B63B-4FC5-9D2F-43B6C93D0C95}" type="pres">
      <dgm:prSet presAssocID="{3BDA2732-3EA2-4778-BD6D-4796C40A7A68}" presName="vert1" presStyleCnt="0"/>
      <dgm:spPr/>
    </dgm:pt>
  </dgm:ptLst>
  <dgm:cxnLst>
    <dgm:cxn modelId="{8BBD4303-BCB5-4295-855F-5066115897BB}" type="presOf" srcId="{826A5BAC-4BC3-4765-BF76-49D2C4332FF7}" destId="{B3BFCCCD-41C6-4AD3-A6C9-AFC9C9744355}" srcOrd="0" destOrd="0" presId="urn:microsoft.com/office/officeart/2008/layout/LinedList"/>
    <dgm:cxn modelId="{35C31A1F-42E2-468B-9DD4-13715CD16DE8}" type="presOf" srcId="{C4AA573C-7EC6-497F-80F3-F5E4DFFBAB5A}" destId="{FAD2EAF8-9180-4BE8-8550-E3194245D18B}" srcOrd="0" destOrd="0" presId="urn:microsoft.com/office/officeart/2008/layout/LinedList"/>
    <dgm:cxn modelId="{7A81F447-9AA6-40C4-9891-2B28EA00B77D}" srcId="{826A5BAC-4BC3-4765-BF76-49D2C4332FF7}" destId="{27770E44-ED44-4D08-869F-D5ECDA93FCBB}" srcOrd="0" destOrd="0" parTransId="{F8862972-0CD1-484E-8A46-E415DF62B795}" sibTransId="{E6505344-3283-40F2-8290-67913044B535}"/>
    <dgm:cxn modelId="{CD3BCA84-376E-47FF-B527-09BB7151AFED}" type="presOf" srcId="{27770E44-ED44-4D08-869F-D5ECDA93FCBB}" destId="{A95E979E-2E91-41A3-B09C-CEA415587252}" srcOrd="0" destOrd="0" presId="urn:microsoft.com/office/officeart/2008/layout/LinedList"/>
    <dgm:cxn modelId="{B3E410A0-E697-4443-B848-CB2774DA4C00}" type="presOf" srcId="{3BDA2732-3EA2-4778-BD6D-4796C40A7A68}" destId="{08FF3B28-0F20-4CDE-A3AA-156EA11E09A1}" srcOrd="0" destOrd="0" presId="urn:microsoft.com/office/officeart/2008/layout/LinedList"/>
    <dgm:cxn modelId="{D842D1C2-377A-4A0B-9490-0A00EC24CCA5}" type="presOf" srcId="{53D77544-9CA0-4235-8A5D-D3350124AD6A}" destId="{3C71BA1A-BBCC-46D2-B2C7-9A7CF871738A}" srcOrd="0" destOrd="0" presId="urn:microsoft.com/office/officeart/2008/layout/LinedList"/>
    <dgm:cxn modelId="{36763BC6-E8AD-4A93-A427-B544EA7EA871}" type="presOf" srcId="{92A1A305-0615-4097-82D4-78CEE8CDCBA6}" destId="{771DC3F4-B054-4966-A0BA-7E9C3496AE4C}" srcOrd="0" destOrd="0" presId="urn:microsoft.com/office/officeart/2008/layout/LinedList"/>
    <dgm:cxn modelId="{05553ADF-06CF-455A-8B65-B27532CDCC33}" srcId="{826A5BAC-4BC3-4765-BF76-49D2C4332FF7}" destId="{92A1A305-0615-4097-82D4-78CEE8CDCBA6}" srcOrd="2" destOrd="0" parTransId="{7001ABDC-41E8-4700-961B-5E9FCFDBFDD5}" sibTransId="{64E3796A-B3B8-4C0A-980A-CC43D86345F0}"/>
    <dgm:cxn modelId="{221E67DF-8BB5-4653-A6DD-BC4DD62BC82B}" srcId="{826A5BAC-4BC3-4765-BF76-49D2C4332FF7}" destId="{53D77544-9CA0-4235-8A5D-D3350124AD6A}" srcOrd="3" destOrd="0" parTransId="{FE5673C6-956A-4F63-9E6B-1C4738EE7462}" sibTransId="{18A2BA31-BC62-4A1E-891B-EB4ED729B193}"/>
    <dgm:cxn modelId="{5527DEE1-3466-4CFB-A3D6-D2AA4C9E38AC}" srcId="{826A5BAC-4BC3-4765-BF76-49D2C4332FF7}" destId="{C4AA573C-7EC6-497F-80F3-F5E4DFFBAB5A}" srcOrd="1" destOrd="0" parTransId="{796D9086-330C-4867-A1D1-747725FABEDC}" sibTransId="{D65C3BE3-5CC2-4754-ADB8-21AD816F5062}"/>
    <dgm:cxn modelId="{7C2FAEF7-204B-4F9B-B253-1AA3613FD2A7}" srcId="{826A5BAC-4BC3-4765-BF76-49D2C4332FF7}" destId="{3BDA2732-3EA2-4778-BD6D-4796C40A7A68}" srcOrd="4" destOrd="0" parTransId="{9CA6C2A4-BC94-4357-847C-553CC6A9EBCE}" sibTransId="{89424E2A-1D89-46EB-84FC-E1638115F50B}"/>
    <dgm:cxn modelId="{354BFEED-FC0C-4DEF-B5DE-9D1684A912B1}" type="presParOf" srcId="{B3BFCCCD-41C6-4AD3-A6C9-AFC9C9744355}" destId="{4839EA7F-0F17-48CA-B357-BB650B29C707}" srcOrd="0" destOrd="0" presId="urn:microsoft.com/office/officeart/2008/layout/LinedList"/>
    <dgm:cxn modelId="{2703A42E-CF4D-408A-B323-83DBA24F1DD1}" type="presParOf" srcId="{B3BFCCCD-41C6-4AD3-A6C9-AFC9C9744355}" destId="{526F4803-AE90-4616-86F6-6295B6DC70D3}" srcOrd="1" destOrd="0" presId="urn:microsoft.com/office/officeart/2008/layout/LinedList"/>
    <dgm:cxn modelId="{F50DE952-C856-45EA-A580-328EC225376C}" type="presParOf" srcId="{526F4803-AE90-4616-86F6-6295B6DC70D3}" destId="{A95E979E-2E91-41A3-B09C-CEA415587252}" srcOrd="0" destOrd="0" presId="urn:microsoft.com/office/officeart/2008/layout/LinedList"/>
    <dgm:cxn modelId="{7AF23714-0D36-4B3C-8FF6-58D31C89226A}" type="presParOf" srcId="{526F4803-AE90-4616-86F6-6295B6DC70D3}" destId="{1174ECE1-1E31-4A92-8E2F-3EE458031A45}" srcOrd="1" destOrd="0" presId="urn:microsoft.com/office/officeart/2008/layout/LinedList"/>
    <dgm:cxn modelId="{EA9F545D-C1E5-4FD1-BAC2-1120ED3664BA}" type="presParOf" srcId="{B3BFCCCD-41C6-4AD3-A6C9-AFC9C9744355}" destId="{4000445A-AD24-4543-960D-2BD02A4E62E3}" srcOrd="2" destOrd="0" presId="urn:microsoft.com/office/officeart/2008/layout/LinedList"/>
    <dgm:cxn modelId="{488F7740-DBFF-42EA-A27F-20679EA5FC1E}" type="presParOf" srcId="{B3BFCCCD-41C6-4AD3-A6C9-AFC9C9744355}" destId="{B28A5219-C04C-4A7C-BE17-9D890BFB2C4E}" srcOrd="3" destOrd="0" presId="urn:microsoft.com/office/officeart/2008/layout/LinedList"/>
    <dgm:cxn modelId="{79AA3472-C24B-489B-9866-E9B321DB90F1}" type="presParOf" srcId="{B28A5219-C04C-4A7C-BE17-9D890BFB2C4E}" destId="{FAD2EAF8-9180-4BE8-8550-E3194245D18B}" srcOrd="0" destOrd="0" presId="urn:microsoft.com/office/officeart/2008/layout/LinedList"/>
    <dgm:cxn modelId="{F4201FA7-9FBE-40D5-BB27-8E25D4D234A5}" type="presParOf" srcId="{B28A5219-C04C-4A7C-BE17-9D890BFB2C4E}" destId="{DD5562A5-8BFF-4EBD-98F3-91D7F353769B}" srcOrd="1" destOrd="0" presId="urn:microsoft.com/office/officeart/2008/layout/LinedList"/>
    <dgm:cxn modelId="{8716398E-F47A-4F4E-9399-43F13056BB91}" type="presParOf" srcId="{B3BFCCCD-41C6-4AD3-A6C9-AFC9C9744355}" destId="{19A39269-A81C-42BA-8F55-29636DE6F3F6}" srcOrd="4" destOrd="0" presId="urn:microsoft.com/office/officeart/2008/layout/LinedList"/>
    <dgm:cxn modelId="{5864E4AD-C397-49DB-952B-28B96BB09EEE}" type="presParOf" srcId="{B3BFCCCD-41C6-4AD3-A6C9-AFC9C9744355}" destId="{82D6EB37-C9C7-4A12-AC61-68762E64EE7D}" srcOrd="5" destOrd="0" presId="urn:microsoft.com/office/officeart/2008/layout/LinedList"/>
    <dgm:cxn modelId="{50B404F1-8E92-443D-A34B-68FE77E47D04}" type="presParOf" srcId="{82D6EB37-C9C7-4A12-AC61-68762E64EE7D}" destId="{771DC3F4-B054-4966-A0BA-7E9C3496AE4C}" srcOrd="0" destOrd="0" presId="urn:microsoft.com/office/officeart/2008/layout/LinedList"/>
    <dgm:cxn modelId="{111523EA-7A2F-495E-B749-94D160C5857B}" type="presParOf" srcId="{82D6EB37-C9C7-4A12-AC61-68762E64EE7D}" destId="{AF3362FA-204C-4CE9-A85E-E330488DCC67}" srcOrd="1" destOrd="0" presId="urn:microsoft.com/office/officeart/2008/layout/LinedList"/>
    <dgm:cxn modelId="{CB893968-7784-4C19-9501-2762BAE0413C}" type="presParOf" srcId="{B3BFCCCD-41C6-4AD3-A6C9-AFC9C9744355}" destId="{C4A8BF78-3055-4D8F-AFBB-544C7DDFDBFF}" srcOrd="6" destOrd="0" presId="urn:microsoft.com/office/officeart/2008/layout/LinedList"/>
    <dgm:cxn modelId="{8E73EE81-2CF5-4D36-8804-33D9538B1196}" type="presParOf" srcId="{B3BFCCCD-41C6-4AD3-A6C9-AFC9C9744355}" destId="{2EA90210-725B-4088-BBF7-6B62B1F82862}" srcOrd="7" destOrd="0" presId="urn:microsoft.com/office/officeart/2008/layout/LinedList"/>
    <dgm:cxn modelId="{6FD7BE2C-1C33-44D6-B3AF-0D0AD524BD6B}" type="presParOf" srcId="{2EA90210-725B-4088-BBF7-6B62B1F82862}" destId="{3C71BA1A-BBCC-46D2-B2C7-9A7CF871738A}" srcOrd="0" destOrd="0" presId="urn:microsoft.com/office/officeart/2008/layout/LinedList"/>
    <dgm:cxn modelId="{64050111-B4AD-44D9-A23B-CEEA2131666B}" type="presParOf" srcId="{2EA90210-725B-4088-BBF7-6B62B1F82862}" destId="{257694F1-BD29-41F9-BAFE-F2E17F2919BE}" srcOrd="1" destOrd="0" presId="urn:microsoft.com/office/officeart/2008/layout/LinedList"/>
    <dgm:cxn modelId="{8D845C71-F1E2-43E2-B34A-49A8D44A6BDD}" type="presParOf" srcId="{B3BFCCCD-41C6-4AD3-A6C9-AFC9C9744355}" destId="{A1489BF3-04C9-4B78-883C-D1AE7C96174A}" srcOrd="8" destOrd="0" presId="urn:microsoft.com/office/officeart/2008/layout/LinedList"/>
    <dgm:cxn modelId="{1F102E5D-7A28-41A0-87AC-56C91A7ADA03}" type="presParOf" srcId="{B3BFCCCD-41C6-4AD3-A6C9-AFC9C9744355}" destId="{3A32BB1E-0059-4511-92C6-9441E179C6AE}" srcOrd="9" destOrd="0" presId="urn:microsoft.com/office/officeart/2008/layout/LinedList"/>
    <dgm:cxn modelId="{1A5419C4-0365-438E-8CDE-EDD5431069F3}" type="presParOf" srcId="{3A32BB1E-0059-4511-92C6-9441E179C6AE}" destId="{08FF3B28-0F20-4CDE-A3AA-156EA11E09A1}" srcOrd="0" destOrd="0" presId="urn:microsoft.com/office/officeart/2008/layout/LinedList"/>
    <dgm:cxn modelId="{D13DD383-6559-4AF5-A160-BA18B9007E4D}" type="presParOf" srcId="{3A32BB1E-0059-4511-92C6-9441E179C6AE}" destId="{EAFCE3AB-B63B-4FC5-9D2F-43B6C93D0C95}" srcOrd="1" destOrd="0" presId="urn:microsoft.com/office/officeart/2008/layout/Lin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B9820E-433B-49E1-BBDE-9C9A46DF1C54}"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GB"/>
        </a:p>
      </dgm:t>
    </dgm:pt>
    <dgm:pt modelId="{6FD1640F-96AD-4411-B0DE-0240E6D20147}" type="pres">
      <dgm:prSet presAssocID="{F1B9820E-433B-49E1-BBDE-9C9A46DF1C54}" presName="Name0" presStyleCnt="0">
        <dgm:presLayoutVars>
          <dgm:dir/>
          <dgm:resizeHandles val="exact"/>
        </dgm:presLayoutVars>
      </dgm:prSet>
      <dgm:spPr/>
    </dgm:pt>
  </dgm:ptLst>
  <dgm:cxnLst>
    <dgm:cxn modelId="{4D08C098-6726-4080-B846-DA435752BB1B}" type="presOf" srcId="{F1B9820E-433B-49E1-BBDE-9C9A46DF1C54}" destId="{6FD1640F-96AD-4411-B0DE-0240E6D20147}" srcOrd="0"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6731BF0-872B-4036-8348-D833BF4A78C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02CA02EC-D12D-4FD1-861E-BCCCD1B3C180}">
      <dgm:prSet phldrT="[Text]"/>
      <dgm:spPr>
        <a:solidFill>
          <a:srgbClr val="3A6365"/>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Sanctions@gov.im</a:t>
          </a:r>
        </a:p>
      </dgm:t>
    </dgm:pt>
    <dgm:pt modelId="{9E4E93FB-38C4-4F3A-8FEA-D32ACF7E9E52}" type="parTrans" cxnId="{08F663DB-AB3D-4C51-96B5-6B1EF807FD76}">
      <dgm:prSet/>
      <dgm:spPr/>
      <dgm:t>
        <a:bodyPr/>
        <a:lstStyle/>
        <a:p>
          <a:endParaRPr lang="en-GB"/>
        </a:p>
      </dgm:t>
    </dgm:pt>
    <dgm:pt modelId="{FA31A7C4-4AB8-497A-A037-699C17EA128E}" type="sibTrans" cxnId="{08F663DB-AB3D-4C51-96B5-6B1EF807FD76}">
      <dgm:prSet/>
      <dgm:spPr>
        <a:ln>
          <a:solidFill>
            <a:srgbClr val="3A6365"/>
          </a:solidFill>
        </a:ln>
      </dgm:spPr>
      <dgm:t>
        <a:bodyPr/>
        <a:lstStyle/>
        <a:p>
          <a:endParaRPr lang="en-GB"/>
        </a:p>
      </dgm:t>
    </dgm:pt>
    <dgm:pt modelId="{97BCEC98-1CC9-4BA8-8FE3-0533506D7FF4}">
      <dgm:prSet phldrT="[Text]"/>
      <dgm:spPr>
        <a:solidFill>
          <a:srgbClr val="7D1538"/>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01624 648109</a:t>
          </a:r>
        </a:p>
      </dgm:t>
    </dgm:pt>
    <dgm:pt modelId="{41FD0C65-A378-4BF1-AF99-23E532597A27}" type="parTrans" cxnId="{B3A732C9-51D2-4769-9CD0-DFE5FCAE7AC6}">
      <dgm:prSet/>
      <dgm:spPr/>
      <dgm:t>
        <a:bodyPr/>
        <a:lstStyle/>
        <a:p>
          <a:endParaRPr lang="en-GB"/>
        </a:p>
      </dgm:t>
    </dgm:pt>
    <dgm:pt modelId="{054F1E54-FCBD-44D9-A055-D827C9457F7A}" type="sibTrans" cxnId="{B3A732C9-51D2-4769-9CD0-DFE5FCAE7AC6}">
      <dgm:prSet/>
      <dgm:spPr/>
      <dgm:t>
        <a:bodyPr/>
        <a:lstStyle/>
        <a:p>
          <a:endParaRPr lang="en-GB"/>
        </a:p>
      </dgm:t>
    </dgm:pt>
    <dgm:pt modelId="{C326828B-B0CF-47F9-8C2C-18A447FAED87}" type="pres">
      <dgm:prSet presAssocID="{F6731BF0-872B-4036-8348-D833BF4A78C4}" presName="Name0" presStyleCnt="0">
        <dgm:presLayoutVars>
          <dgm:chMax val="7"/>
          <dgm:chPref val="7"/>
          <dgm:dir/>
        </dgm:presLayoutVars>
      </dgm:prSet>
      <dgm:spPr/>
    </dgm:pt>
    <dgm:pt modelId="{BAE2373C-9064-4B9D-AEAA-00EC1540AAA8}" type="pres">
      <dgm:prSet presAssocID="{F6731BF0-872B-4036-8348-D833BF4A78C4}" presName="Name1" presStyleCnt="0"/>
      <dgm:spPr/>
    </dgm:pt>
    <dgm:pt modelId="{F4759351-46C0-4D95-8C0A-314DF54587A1}" type="pres">
      <dgm:prSet presAssocID="{F6731BF0-872B-4036-8348-D833BF4A78C4}" presName="cycle" presStyleCnt="0"/>
      <dgm:spPr/>
    </dgm:pt>
    <dgm:pt modelId="{1E1F1373-E3C2-437B-8032-88ECDB14EABE}" type="pres">
      <dgm:prSet presAssocID="{F6731BF0-872B-4036-8348-D833BF4A78C4}" presName="srcNode" presStyleLbl="node1" presStyleIdx="0" presStyleCnt="2"/>
      <dgm:spPr/>
    </dgm:pt>
    <dgm:pt modelId="{1AB890B5-3650-44B2-93BB-1A4ACE874582}" type="pres">
      <dgm:prSet presAssocID="{F6731BF0-872B-4036-8348-D833BF4A78C4}" presName="conn" presStyleLbl="parChTrans1D2" presStyleIdx="0" presStyleCnt="1"/>
      <dgm:spPr/>
    </dgm:pt>
    <dgm:pt modelId="{5E5C6101-234E-42E8-8C25-BB7BCAA90F8A}" type="pres">
      <dgm:prSet presAssocID="{F6731BF0-872B-4036-8348-D833BF4A78C4}" presName="extraNode" presStyleLbl="node1" presStyleIdx="0" presStyleCnt="2"/>
      <dgm:spPr/>
    </dgm:pt>
    <dgm:pt modelId="{E1BAEF23-B093-47BD-9ED5-DA7CC968C8EA}" type="pres">
      <dgm:prSet presAssocID="{F6731BF0-872B-4036-8348-D833BF4A78C4}" presName="dstNode" presStyleLbl="node1" presStyleIdx="0" presStyleCnt="2"/>
      <dgm:spPr/>
    </dgm:pt>
    <dgm:pt modelId="{3B12ACA8-134C-4C18-9ADE-B53B78970371}" type="pres">
      <dgm:prSet presAssocID="{02CA02EC-D12D-4FD1-861E-BCCCD1B3C180}" presName="text_1" presStyleLbl="node1" presStyleIdx="0" presStyleCnt="2">
        <dgm:presLayoutVars>
          <dgm:bulletEnabled val="1"/>
        </dgm:presLayoutVars>
      </dgm:prSet>
      <dgm:spPr/>
    </dgm:pt>
    <dgm:pt modelId="{88CD62FF-2B7A-41A9-979C-5D43F33CFAFB}" type="pres">
      <dgm:prSet presAssocID="{02CA02EC-D12D-4FD1-861E-BCCCD1B3C180}" presName="accent_1" presStyleCnt="0"/>
      <dgm:spPr/>
    </dgm:pt>
    <dgm:pt modelId="{6A4C9B04-1A7D-4BA9-869B-314429862C8C}" type="pres">
      <dgm:prSet presAssocID="{02CA02EC-D12D-4FD1-861E-BCCCD1B3C180}" presName="accentRepeatNode" presStyleLbl="solidFgAcc1" presStyleIdx="0" presStyleCnt="2"/>
      <dgm:spPr>
        <a:ln>
          <a:solidFill>
            <a:srgbClr val="3A6365"/>
          </a:solidFill>
        </a:ln>
      </dgm:spPr>
    </dgm:pt>
    <dgm:pt modelId="{33AA2FDE-D064-4564-9CBA-707132FE3EEE}" type="pres">
      <dgm:prSet presAssocID="{97BCEC98-1CC9-4BA8-8FE3-0533506D7FF4}" presName="text_2" presStyleLbl="node1" presStyleIdx="1" presStyleCnt="2">
        <dgm:presLayoutVars>
          <dgm:bulletEnabled val="1"/>
        </dgm:presLayoutVars>
      </dgm:prSet>
      <dgm:spPr/>
    </dgm:pt>
    <dgm:pt modelId="{2BE1CADE-044F-4273-87E8-F3FFE6E70582}" type="pres">
      <dgm:prSet presAssocID="{97BCEC98-1CC9-4BA8-8FE3-0533506D7FF4}" presName="accent_2" presStyleCnt="0"/>
      <dgm:spPr/>
    </dgm:pt>
    <dgm:pt modelId="{CD87D2DF-4DB8-486B-B563-70BC0A555C82}" type="pres">
      <dgm:prSet presAssocID="{97BCEC98-1CC9-4BA8-8FE3-0533506D7FF4}" presName="accentRepeatNode" presStyleLbl="solidFgAcc1" presStyleIdx="1" presStyleCnt="2"/>
      <dgm:spPr>
        <a:ln>
          <a:solidFill>
            <a:srgbClr val="7D1538"/>
          </a:solidFill>
        </a:ln>
      </dgm:spPr>
    </dgm:pt>
  </dgm:ptLst>
  <dgm:cxnLst>
    <dgm:cxn modelId="{1FC7C532-4588-485B-81E2-D0640C5DC492}" type="presOf" srcId="{FA31A7C4-4AB8-497A-A037-699C17EA128E}" destId="{1AB890B5-3650-44B2-93BB-1A4ACE874582}" srcOrd="0" destOrd="0" presId="urn:microsoft.com/office/officeart/2008/layout/VerticalCurvedList"/>
    <dgm:cxn modelId="{808B2A4F-F567-4D66-B16C-EF8D3009FB69}" type="presOf" srcId="{02CA02EC-D12D-4FD1-861E-BCCCD1B3C180}" destId="{3B12ACA8-134C-4C18-9ADE-B53B78970371}" srcOrd="0" destOrd="0" presId="urn:microsoft.com/office/officeart/2008/layout/VerticalCurvedList"/>
    <dgm:cxn modelId="{ECDDE589-D23A-488A-A63D-53A91E141BB1}" type="presOf" srcId="{97BCEC98-1CC9-4BA8-8FE3-0533506D7FF4}" destId="{33AA2FDE-D064-4564-9CBA-707132FE3EEE}" srcOrd="0" destOrd="0" presId="urn:microsoft.com/office/officeart/2008/layout/VerticalCurvedList"/>
    <dgm:cxn modelId="{B3A732C9-51D2-4769-9CD0-DFE5FCAE7AC6}" srcId="{F6731BF0-872B-4036-8348-D833BF4A78C4}" destId="{97BCEC98-1CC9-4BA8-8FE3-0533506D7FF4}" srcOrd="1" destOrd="0" parTransId="{41FD0C65-A378-4BF1-AF99-23E532597A27}" sibTransId="{054F1E54-FCBD-44D9-A055-D827C9457F7A}"/>
    <dgm:cxn modelId="{08F663DB-AB3D-4C51-96B5-6B1EF807FD76}" srcId="{F6731BF0-872B-4036-8348-D833BF4A78C4}" destId="{02CA02EC-D12D-4FD1-861E-BCCCD1B3C180}" srcOrd="0" destOrd="0" parTransId="{9E4E93FB-38C4-4F3A-8FEA-D32ACF7E9E52}" sibTransId="{FA31A7C4-4AB8-497A-A037-699C17EA128E}"/>
    <dgm:cxn modelId="{DF93E7E7-81D3-4F11-AD4A-5B3417E26260}" type="presOf" srcId="{F6731BF0-872B-4036-8348-D833BF4A78C4}" destId="{C326828B-B0CF-47F9-8C2C-18A447FAED87}" srcOrd="0" destOrd="0" presId="urn:microsoft.com/office/officeart/2008/layout/VerticalCurvedList"/>
    <dgm:cxn modelId="{17C44031-67B6-4EBE-965C-A560309E0BEE}" type="presParOf" srcId="{C326828B-B0CF-47F9-8C2C-18A447FAED87}" destId="{BAE2373C-9064-4B9D-AEAA-00EC1540AAA8}" srcOrd="0" destOrd="0" presId="urn:microsoft.com/office/officeart/2008/layout/VerticalCurvedList"/>
    <dgm:cxn modelId="{187B0149-8C62-4627-A753-7CB747B91AD6}" type="presParOf" srcId="{BAE2373C-9064-4B9D-AEAA-00EC1540AAA8}" destId="{F4759351-46C0-4D95-8C0A-314DF54587A1}" srcOrd="0" destOrd="0" presId="urn:microsoft.com/office/officeart/2008/layout/VerticalCurvedList"/>
    <dgm:cxn modelId="{72A500AB-77E4-444A-AD9A-B3FD4D3AE859}" type="presParOf" srcId="{F4759351-46C0-4D95-8C0A-314DF54587A1}" destId="{1E1F1373-E3C2-437B-8032-88ECDB14EABE}" srcOrd="0" destOrd="0" presId="urn:microsoft.com/office/officeart/2008/layout/VerticalCurvedList"/>
    <dgm:cxn modelId="{5FD00CA9-662F-4618-A748-B0D32FE6D4A2}" type="presParOf" srcId="{F4759351-46C0-4D95-8C0A-314DF54587A1}" destId="{1AB890B5-3650-44B2-93BB-1A4ACE874582}" srcOrd="1" destOrd="0" presId="urn:microsoft.com/office/officeart/2008/layout/VerticalCurvedList"/>
    <dgm:cxn modelId="{DA8A3EFA-C553-4500-BBAD-4A5F687BE5BC}" type="presParOf" srcId="{F4759351-46C0-4D95-8C0A-314DF54587A1}" destId="{5E5C6101-234E-42E8-8C25-BB7BCAA90F8A}" srcOrd="2" destOrd="0" presId="urn:microsoft.com/office/officeart/2008/layout/VerticalCurvedList"/>
    <dgm:cxn modelId="{C411CA60-FBD4-4912-9522-3C6AD7F1CE86}" type="presParOf" srcId="{F4759351-46C0-4D95-8C0A-314DF54587A1}" destId="{E1BAEF23-B093-47BD-9ED5-DA7CC968C8EA}" srcOrd="3" destOrd="0" presId="urn:microsoft.com/office/officeart/2008/layout/VerticalCurvedList"/>
    <dgm:cxn modelId="{8FF2DB0F-9D84-4504-9B6E-BAF855962179}" type="presParOf" srcId="{BAE2373C-9064-4B9D-AEAA-00EC1540AAA8}" destId="{3B12ACA8-134C-4C18-9ADE-B53B78970371}" srcOrd="1" destOrd="0" presId="urn:microsoft.com/office/officeart/2008/layout/VerticalCurvedList"/>
    <dgm:cxn modelId="{60842F50-3994-424D-A1F9-D50C67115B3F}" type="presParOf" srcId="{BAE2373C-9064-4B9D-AEAA-00EC1540AAA8}" destId="{88CD62FF-2B7A-41A9-979C-5D43F33CFAFB}" srcOrd="2" destOrd="0" presId="urn:microsoft.com/office/officeart/2008/layout/VerticalCurvedList"/>
    <dgm:cxn modelId="{E5E54136-F684-4143-871F-3A01F7AF47CE}" type="presParOf" srcId="{88CD62FF-2B7A-41A9-979C-5D43F33CFAFB}" destId="{6A4C9B04-1A7D-4BA9-869B-314429862C8C}" srcOrd="0" destOrd="0" presId="urn:microsoft.com/office/officeart/2008/layout/VerticalCurvedList"/>
    <dgm:cxn modelId="{2673BECC-87BC-4C6F-9816-F682F53908B2}" type="presParOf" srcId="{BAE2373C-9064-4B9D-AEAA-00EC1540AAA8}" destId="{33AA2FDE-D064-4564-9CBA-707132FE3EEE}" srcOrd="3" destOrd="0" presId="urn:microsoft.com/office/officeart/2008/layout/VerticalCurvedList"/>
    <dgm:cxn modelId="{07F8F32C-C991-4C4A-9453-633F2CE14263}" type="presParOf" srcId="{BAE2373C-9064-4B9D-AEAA-00EC1540AAA8}" destId="{2BE1CADE-044F-4273-87E8-F3FFE6E70582}" srcOrd="4" destOrd="0" presId="urn:microsoft.com/office/officeart/2008/layout/VerticalCurvedList"/>
    <dgm:cxn modelId="{0E4C5359-9B2D-4AB6-B56A-4D6E68B9368E}" type="presParOf" srcId="{2BE1CADE-044F-4273-87E8-F3FFE6E70582}" destId="{CD87D2DF-4DB8-486B-B563-70BC0A555C8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038E62B-E606-4DE2-B53F-089D9DE33BC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A2B1779E-0958-401D-95DC-68F9BB40D092}">
      <dgm:prSet phldrT="[Text]" phldr="0" custT="1"/>
      <dgm:spPr>
        <a:solidFill>
          <a:schemeClr val="accent2"/>
        </a:solidFill>
      </dgm:spPr>
      <dgm:t>
        <a:bodyPr/>
        <a:lstStyle/>
        <a:p>
          <a:r>
            <a:rPr lang="en-GB" sz="1800" dirty="0">
              <a:latin typeface="Gill Sans MT" panose="020B0502020104020203" pitchFamily="34" charset="0"/>
            </a:rPr>
            <a:t>Real Examples</a:t>
          </a:r>
        </a:p>
      </dgm:t>
    </dgm:pt>
    <dgm:pt modelId="{79B9F3E7-A5CD-49A6-845E-D42DC8C8F831}" type="parTrans" cxnId="{164107EA-3DDD-49B3-A92D-9AE17D1F40EA}">
      <dgm:prSet/>
      <dgm:spPr/>
      <dgm:t>
        <a:bodyPr/>
        <a:lstStyle/>
        <a:p>
          <a:endParaRPr lang="en-GB" sz="1800">
            <a:latin typeface="Gill Sans MT" panose="020B0502020104020203" pitchFamily="34" charset="0"/>
          </a:endParaRPr>
        </a:p>
      </dgm:t>
    </dgm:pt>
    <dgm:pt modelId="{1320CB18-1D92-44E0-A422-95A3B4A6BF0F}" type="sibTrans" cxnId="{164107EA-3DDD-49B3-A92D-9AE17D1F40EA}">
      <dgm:prSet custT="1"/>
      <dgm:spPr>
        <a:solidFill>
          <a:schemeClr val="accent1"/>
        </a:solidFill>
      </dgm:spPr>
      <dgm:t>
        <a:bodyPr/>
        <a:lstStyle/>
        <a:p>
          <a:r>
            <a:rPr lang="en-GB" sz="1800" dirty="0">
              <a:latin typeface="Gill Sans MT" panose="020B0502020104020203" pitchFamily="34" charset="0"/>
            </a:rPr>
            <a:t>Handling of Complexity</a:t>
          </a:r>
        </a:p>
      </dgm:t>
    </dgm:pt>
    <dgm:pt modelId="{1CD02557-DA71-4C02-B6B3-E89538FBB9F3}">
      <dgm:prSet phldrT="[Text]" phldr="0" custT="1"/>
      <dgm:spPr>
        <a:solidFill>
          <a:schemeClr val="accent3"/>
        </a:solidFill>
      </dgm:spPr>
      <dgm:t>
        <a:bodyPr/>
        <a:lstStyle/>
        <a:p>
          <a:r>
            <a:rPr lang="en-GB" sz="1800" dirty="0">
              <a:latin typeface="Gill Sans MT" panose="020B0502020104020203" pitchFamily="34" charset="0"/>
            </a:rPr>
            <a:t>Understanding of Risk</a:t>
          </a:r>
        </a:p>
      </dgm:t>
    </dgm:pt>
    <dgm:pt modelId="{CEBDB801-ABFA-4CAD-A238-EBFDE4ADE488}" type="parTrans" cxnId="{784BA5B5-2EDF-4702-99B7-EA6813599585}">
      <dgm:prSet/>
      <dgm:spPr/>
      <dgm:t>
        <a:bodyPr/>
        <a:lstStyle/>
        <a:p>
          <a:endParaRPr lang="en-GB" sz="1800">
            <a:latin typeface="Gill Sans MT" panose="020B0502020104020203" pitchFamily="34" charset="0"/>
          </a:endParaRPr>
        </a:p>
      </dgm:t>
    </dgm:pt>
    <dgm:pt modelId="{16E39F97-3AC5-48E7-A427-D62AD7B03012}" type="sibTrans" cxnId="{784BA5B5-2EDF-4702-99B7-EA6813599585}">
      <dgm:prSet custT="1"/>
      <dgm:spPr>
        <a:solidFill>
          <a:schemeClr val="accent4"/>
        </a:solidFill>
      </dgm:spPr>
      <dgm:t>
        <a:bodyPr/>
        <a:lstStyle/>
        <a:p>
          <a:r>
            <a:rPr lang="en-GB" sz="1800" dirty="0">
              <a:latin typeface="Gill Sans MT" panose="020B0502020104020203" pitchFamily="34" charset="0"/>
            </a:rPr>
            <a:t>Supervision and Partnership</a:t>
          </a:r>
        </a:p>
      </dgm:t>
    </dgm:pt>
    <dgm:pt modelId="{26BE5D46-4213-421A-9734-23C214B28AAA}">
      <dgm:prSet phldrT="[Text]" phldr="0" custT="1"/>
      <dgm:spPr>
        <a:solidFill>
          <a:schemeClr val="accent3">
            <a:lumMod val="60000"/>
            <a:lumOff val="40000"/>
          </a:schemeClr>
        </a:solidFill>
      </dgm:spPr>
      <dgm:t>
        <a:bodyPr/>
        <a:lstStyle/>
        <a:p>
          <a:pPr marL="0" indent="0" defTabSz="719138">
            <a:tabLst>
              <a:tab pos="1171575" algn="l"/>
            </a:tabLst>
          </a:pPr>
          <a:r>
            <a:rPr lang="en-GB" sz="1800" kern="1100" baseline="0" dirty="0">
              <a:latin typeface="Gill Sans MT" panose="020B0502020104020203" pitchFamily="34" charset="0"/>
            </a:rPr>
            <a:t>Proportionate Approaches</a:t>
          </a:r>
        </a:p>
      </dgm:t>
    </dgm:pt>
    <dgm:pt modelId="{5777F8F1-5FE4-4F3B-B196-E69901433EB7}" type="parTrans" cxnId="{D09DD9D5-EEC1-44A5-BF31-0E139A164E01}">
      <dgm:prSet/>
      <dgm:spPr/>
      <dgm:t>
        <a:bodyPr/>
        <a:lstStyle/>
        <a:p>
          <a:endParaRPr lang="en-GB" sz="1800">
            <a:latin typeface="Gill Sans MT" panose="020B0502020104020203" pitchFamily="34" charset="0"/>
          </a:endParaRPr>
        </a:p>
      </dgm:t>
    </dgm:pt>
    <dgm:pt modelId="{21C3C298-7D80-44D2-A384-535D498E8299}" type="sibTrans" cxnId="{D09DD9D5-EEC1-44A5-BF31-0E139A164E01}">
      <dgm:prSet custT="1"/>
      <dgm:spPr>
        <a:solidFill>
          <a:schemeClr val="tx2"/>
        </a:solidFill>
      </dgm:spPr>
      <dgm:t>
        <a:bodyPr/>
        <a:lstStyle/>
        <a:p>
          <a:r>
            <a:rPr lang="en-GB" sz="1800" dirty="0">
              <a:latin typeface="Gill Sans MT" panose="020B0502020104020203" pitchFamily="34" charset="0"/>
            </a:rPr>
            <a:t>Consistent National Picture</a:t>
          </a:r>
        </a:p>
      </dgm:t>
    </dgm:pt>
    <dgm:pt modelId="{7D5BE693-1044-48AA-B37C-BA7E071ECE56}" type="pres">
      <dgm:prSet presAssocID="{A038E62B-E606-4DE2-B53F-089D9DE33BC4}" presName="Name0" presStyleCnt="0">
        <dgm:presLayoutVars>
          <dgm:chMax/>
          <dgm:chPref/>
          <dgm:dir/>
          <dgm:animLvl val="lvl"/>
        </dgm:presLayoutVars>
      </dgm:prSet>
      <dgm:spPr/>
    </dgm:pt>
    <dgm:pt modelId="{3CD56977-2E29-4F78-A5D5-4C399D6A16F4}" type="pres">
      <dgm:prSet presAssocID="{A2B1779E-0958-401D-95DC-68F9BB40D092}" presName="composite" presStyleCnt="0"/>
      <dgm:spPr/>
    </dgm:pt>
    <dgm:pt modelId="{9BCE860C-C647-472F-9CCF-E73410C6DA30}" type="pres">
      <dgm:prSet presAssocID="{A2B1779E-0958-401D-95DC-68F9BB40D092}" presName="Parent1" presStyleLbl="node1" presStyleIdx="0" presStyleCnt="6">
        <dgm:presLayoutVars>
          <dgm:chMax val="1"/>
          <dgm:chPref val="1"/>
          <dgm:bulletEnabled val="1"/>
        </dgm:presLayoutVars>
      </dgm:prSet>
      <dgm:spPr/>
    </dgm:pt>
    <dgm:pt modelId="{EA5B0C65-A11F-40D9-B56E-CF86DE95F3F1}" type="pres">
      <dgm:prSet presAssocID="{A2B1779E-0958-401D-95DC-68F9BB40D092}" presName="Childtext1" presStyleLbl="revTx" presStyleIdx="0" presStyleCnt="3">
        <dgm:presLayoutVars>
          <dgm:chMax val="0"/>
          <dgm:chPref val="0"/>
          <dgm:bulletEnabled val="1"/>
        </dgm:presLayoutVars>
      </dgm:prSet>
      <dgm:spPr/>
    </dgm:pt>
    <dgm:pt modelId="{1DEB39E7-F197-45BB-B225-C8000ABAFCAC}" type="pres">
      <dgm:prSet presAssocID="{A2B1779E-0958-401D-95DC-68F9BB40D092}" presName="BalanceSpacing" presStyleCnt="0"/>
      <dgm:spPr/>
    </dgm:pt>
    <dgm:pt modelId="{31138DF5-D839-4CD5-97D0-36BE05C59836}" type="pres">
      <dgm:prSet presAssocID="{A2B1779E-0958-401D-95DC-68F9BB40D092}" presName="BalanceSpacing1" presStyleCnt="0"/>
      <dgm:spPr/>
    </dgm:pt>
    <dgm:pt modelId="{0B7EC28E-CA3C-4233-B20C-69839ABE4E84}" type="pres">
      <dgm:prSet presAssocID="{1320CB18-1D92-44E0-A422-95A3B4A6BF0F}" presName="Accent1Text" presStyleLbl="node1" presStyleIdx="1" presStyleCnt="6"/>
      <dgm:spPr/>
    </dgm:pt>
    <dgm:pt modelId="{63DE763C-9141-4F32-8EEC-DAC3ED68837A}" type="pres">
      <dgm:prSet presAssocID="{1320CB18-1D92-44E0-A422-95A3B4A6BF0F}" presName="spaceBetweenRectangles" presStyleCnt="0"/>
      <dgm:spPr/>
    </dgm:pt>
    <dgm:pt modelId="{CCF2DD1E-6F2B-4AC1-9D8B-B84405CA2E35}" type="pres">
      <dgm:prSet presAssocID="{1CD02557-DA71-4C02-B6B3-E89538FBB9F3}" presName="composite" presStyleCnt="0"/>
      <dgm:spPr/>
    </dgm:pt>
    <dgm:pt modelId="{C33381A1-64A9-403F-8DDC-25FF01B6A70F}" type="pres">
      <dgm:prSet presAssocID="{1CD02557-DA71-4C02-B6B3-E89538FBB9F3}" presName="Parent1" presStyleLbl="node1" presStyleIdx="2" presStyleCnt="6" custScaleX="104376">
        <dgm:presLayoutVars>
          <dgm:chMax val="1"/>
          <dgm:chPref val="1"/>
          <dgm:bulletEnabled val="1"/>
        </dgm:presLayoutVars>
      </dgm:prSet>
      <dgm:spPr/>
    </dgm:pt>
    <dgm:pt modelId="{6EEB8451-1F60-4C4E-998C-67090FE99CCD}" type="pres">
      <dgm:prSet presAssocID="{1CD02557-DA71-4C02-B6B3-E89538FBB9F3}" presName="Childtext1" presStyleLbl="revTx" presStyleIdx="1" presStyleCnt="3">
        <dgm:presLayoutVars>
          <dgm:chMax val="0"/>
          <dgm:chPref val="0"/>
          <dgm:bulletEnabled val="1"/>
        </dgm:presLayoutVars>
      </dgm:prSet>
      <dgm:spPr/>
    </dgm:pt>
    <dgm:pt modelId="{FA0D8020-857E-4B4B-B78F-2F3F4992172E}" type="pres">
      <dgm:prSet presAssocID="{1CD02557-DA71-4C02-B6B3-E89538FBB9F3}" presName="BalanceSpacing" presStyleCnt="0"/>
      <dgm:spPr/>
    </dgm:pt>
    <dgm:pt modelId="{15573D1C-9CA6-4474-A220-394B0B5EC770}" type="pres">
      <dgm:prSet presAssocID="{1CD02557-DA71-4C02-B6B3-E89538FBB9F3}" presName="BalanceSpacing1" presStyleCnt="0"/>
      <dgm:spPr/>
    </dgm:pt>
    <dgm:pt modelId="{72332558-9959-4B6A-8314-50ABA959C887}" type="pres">
      <dgm:prSet presAssocID="{16E39F97-3AC5-48E7-A427-D62AD7B03012}" presName="Accent1Text" presStyleLbl="node1" presStyleIdx="3" presStyleCnt="6"/>
      <dgm:spPr/>
    </dgm:pt>
    <dgm:pt modelId="{4EE1BBFB-F0F1-4FB4-B7B4-108CD7CA16DE}" type="pres">
      <dgm:prSet presAssocID="{16E39F97-3AC5-48E7-A427-D62AD7B03012}" presName="spaceBetweenRectangles" presStyleCnt="0"/>
      <dgm:spPr/>
    </dgm:pt>
    <dgm:pt modelId="{CFF6D0E9-F756-4A41-829A-51B791BA06FC}" type="pres">
      <dgm:prSet presAssocID="{26BE5D46-4213-421A-9734-23C214B28AAA}" presName="composite" presStyleCnt="0"/>
      <dgm:spPr/>
    </dgm:pt>
    <dgm:pt modelId="{3C08CEE2-9418-4DC2-8E88-3331840FC76E}" type="pres">
      <dgm:prSet presAssocID="{26BE5D46-4213-421A-9734-23C214B28AAA}" presName="Parent1" presStyleLbl="node1" presStyleIdx="4" presStyleCnt="6" custScaleX="113065" custLinFactNeighborX="4176">
        <dgm:presLayoutVars>
          <dgm:chMax val="1"/>
          <dgm:chPref val="1"/>
          <dgm:bulletEnabled val="1"/>
        </dgm:presLayoutVars>
      </dgm:prSet>
      <dgm:spPr/>
    </dgm:pt>
    <dgm:pt modelId="{7EA1AC85-4021-45B5-B0E4-E0C6F023C172}" type="pres">
      <dgm:prSet presAssocID="{26BE5D46-4213-421A-9734-23C214B28AAA}" presName="Childtext1" presStyleLbl="revTx" presStyleIdx="2" presStyleCnt="3">
        <dgm:presLayoutVars>
          <dgm:chMax val="0"/>
          <dgm:chPref val="0"/>
          <dgm:bulletEnabled val="1"/>
        </dgm:presLayoutVars>
      </dgm:prSet>
      <dgm:spPr/>
    </dgm:pt>
    <dgm:pt modelId="{6B051688-8098-4782-9E55-4488FC90E385}" type="pres">
      <dgm:prSet presAssocID="{26BE5D46-4213-421A-9734-23C214B28AAA}" presName="BalanceSpacing" presStyleCnt="0"/>
      <dgm:spPr/>
    </dgm:pt>
    <dgm:pt modelId="{CED125C2-531D-4FC4-B5C1-0F183AD014BC}" type="pres">
      <dgm:prSet presAssocID="{26BE5D46-4213-421A-9734-23C214B28AAA}" presName="BalanceSpacing1" presStyleCnt="0"/>
      <dgm:spPr/>
    </dgm:pt>
    <dgm:pt modelId="{23D44217-26ED-486A-9450-7EB3C32BBAE2}" type="pres">
      <dgm:prSet presAssocID="{21C3C298-7D80-44D2-A384-535D498E8299}" presName="Accent1Text" presStyleLbl="node1" presStyleIdx="5" presStyleCnt="6"/>
      <dgm:spPr/>
    </dgm:pt>
  </dgm:ptLst>
  <dgm:cxnLst>
    <dgm:cxn modelId="{481A5C68-4770-4757-A080-7B76EEC0B4AC}" type="presOf" srcId="{A038E62B-E606-4DE2-B53F-089D9DE33BC4}" destId="{7D5BE693-1044-48AA-B37C-BA7E071ECE56}" srcOrd="0" destOrd="0" presId="urn:microsoft.com/office/officeart/2008/layout/AlternatingHexagons"/>
    <dgm:cxn modelId="{D4192B4F-068E-4D3E-BC1C-D7F2F26BF4F0}" type="presOf" srcId="{1320CB18-1D92-44E0-A422-95A3B4A6BF0F}" destId="{0B7EC28E-CA3C-4233-B20C-69839ABE4E84}" srcOrd="0" destOrd="0" presId="urn:microsoft.com/office/officeart/2008/layout/AlternatingHexagons"/>
    <dgm:cxn modelId="{74A66483-37DD-4CBA-A6A6-0EFBB5BA4560}" type="presOf" srcId="{A2B1779E-0958-401D-95DC-68F9BB40D092}" destId="{9BCE860C-C647-472F-9CCF-E73410C6DA30}" srcOrd="0" destOrd="0" presId="urn:microsoft.com/office/officeart/2008/layout/AlternatingHexagons"/>
    <dgm:cxn modelId="{784BA5B5-2EDF-4702-99B7-EA6813599585}" srcId="{A038E62B-E606-4DE2-B53F-089D9DE33BC4}" destId="{1CD02557-DA71-4C02-B6B3-E89538FBB9F3}" srcOrd="1" destOrd="0" parTransId="{CEBDB801-ABFA-4CAD-A238-EBFDE4ADE488}" sibTransId="{16E39F97-3AC5-48E7-A427-D62AD7B03012}"/>
    <dgm:cxn modelId="{A661ACB6-6193-48B1-8885-9F740D6CD845}" type="presOf" srcId="{21C3C298-7D80-44D2-A384-535D498E8299}" destId="{23D44217-26ED-486A-9450-7EB3C32BBAE2}" srcOrd="0" destOrd="0" presId="urn:microsoft.com/office/officeart/2008/layout/AlternatingHexagons"/>
    <dgm:cxn modelId="{7ACD63B7-4B04-4CA8-9546-1A76FC165592}" type="presOf" srcId="{16E39F97-3AC5-48E7-A427-D62AD7B03012}" destId="{72332558-9959-4B6A-8314-50ABA959C887}" srcOrd="0" destOrd="0" presId="urn:microsoft.com/office/officeart/2008/layout/AlternatingHexagons"/>
    <dgm:cxn modelId="{B4015FC3-FE96-4314-A747-13DA3F3FAA4D}" type="presOf" srcId="{1CD02557-DA71-4C02-B6B3-E89538FBB9F3}" destId="{C33381A1-64A9-403F-8DDC-25FF01B6A70F}" srcOrd="0" destOrd="0" presId="urn:microsoft.com/office/officeart/2008/layout/AlternatingHexagons"/>
    <dgm:cxn modelId="{8DD991C5-5DC1-43FF-B21F-8D969D35694E}" type="presOf" srcId="{26BE5D46-4213-421A-9734-23C214B28AAA}" destId="{3C08CEE2-9418-4DC2-8E88-3331840FC76E}" srcOrd="0" destOrd="0" presId="urn:microsoft.com/office/officeart/2008/layout/AlternatingHexagons"/>
    <dgm:cxn modelId="{D09DD9D5-EEC1-44A5-BF31-0E139A164E01}" srcId="{A038E62B-E606-4DE2-B53F-089D9DE33BC4}" destId="{26BE5D46-4213-421A-9734-23C214B28AAA}" srcOrd="2" destOrd="0" parTransId="{5777F8F1-5FE4-4F3B-B196-E69901433EB7}" sibTransId="{21C3C298-7D80-44D2-A384-535D498E8299}"/>
    <dgm:cxn modelId="{164107EA-3DDD-49B3-A92D-9AE17D1F40EA}" srcId="{A038E62B-E606-4DE2-B53F-089D9DE33BC4}" destId="{A2B1779E-0958-401D-95DC-68F9BB40D092}" srcOrd="0" destOrd="0" parTransId="{79B9F3E7-A5CD-49A6-845E-D42DC8C8F831}" sibTransId="{1320CB18-1D92-44E0-A422-95A3B4A6BF0F}"/>
    <dgm:cxn modelId="{2E8BE78F-4A02-4B02-8C4F-3FF4CF1A3507}" type="presParOf" srcId="{7D5BE693-1044-48AA-B37C-BA7E071ECE56}" destId="{3CD56977-2E29-4F78-A5D5-4C399D6A16F4}" srcOrd="0" destOrd="0" presId="urn:microsoft.com/office/officeart/2008/layout/AlternatingHexagons"/>
    <dgm:cxn modelId="{0BA5D36E-808C-4069-89C4-B597A7F833AB}" type="presParOf" srcId="{3CD56977-2E29-4F78-A5D5-4C399D6A16F4}" destId="{9BCE860C-C647-472F-9CCF-E73410C6DA30}" srcOrd="0" destOrd="0" presId="urn:microsoft.com/office/officeart/2008/layout/AlternatingHexagons"/>
    <dgm:cxn modelId="{55293E8A-26F4-4820-91B0-5A5C94B5E1CF}" type="presParOf" srcId="{3CD56977-2E29-4F78-A5D5-4C399D6A16F4}" destId="{EA5B0C65-A11F-40D9-B56E-CF86DE95F3F1}" srcOrd="1" destOrd="0" presId="urn:microsoft.com/office/officeart/2008/layout/AlternatingHexagons"/>
    <dgm:cxn modelId="{9BC47D70-0F2D-4C28-B094-5DF0CAF7DC09}" type="presParOf" srcId="{3CD56977-2E29-4F78-A5D5-4C399D6A16F4}" destId="{1DEB39E7-F197-45BB-B225-C8000ABAFCAC}" srcOrd="2" destOrd="0" presId="urn:microsoft.com/office/officeart/2008/layout/AlternatingHexagons"/>
    <dgm:cxn modelId="{BC1C1ED3-8755-43CB-A27B-64F15383124B}" type="presParOf" srcId="{3CD56977-2E29-4F78-A5D5-4C399D6A16F4}" destId="{31138DF5-D839-4CD5-97D0-36BE05C59836}" srcOrd="3" destOrd="0" presId="urn:microsoft.com/office/officeart/2008/layout/AlternatingHexagons"/>
    <dgm:cxn modelId="{0027213F-1AC1-47D5-BEF0-C583D796B553}" type="presParOf" srcId="{3CD56977-2E29-4F78-A5D5-4C399D6A16F4}" destId="{0B7EC28E-CA3C-4233-B20C-69839ABE4E84}" srcOrd="4" destOrd="0" presId="urn:microsoft.com/office/officeart/2008/layout/AlternatingHexagons"/>
    <dgm:cxn modelId="{B69349F5-2D9F-4AD2-9C63-0DF673367D6B}" type="presParOf" srcId="{7D5BE693-1044-48AA-B37C-BA7E071ECE56}" destId="{63DE763C-9141-4F32-8EEC-DAC3ED68837A}" srcOrd="1" destOrd="0" presId="urn:microsoft.com/office/officeart/2008/layout/AlternatingHexagons"/>
    <dgm:cxn modelId="{C91A08B7-59D4-46BF-B6EE-76535DD9791D}" type="presParOf" srcId="{7D5BE693-1044-48AA-B37C-BA7E071ECE56}" destId="{CCF2DD1E-6F2B-4AC1-9D8B-B84405CA2E35}" srcOrd="2" destOrd="0" presId="urn:microsoft.com/office/officeart/2008/layout/AlternatingHexagons"/>
    <dgm:cxn modelId="{A0FB2489-8ABC-4534-9733-27445069ED12}" type="presParOf" srcId="{CCF2DD1E-6F2B-4AC1-9D8B-B84405CA2E35}" destId="{C33381A1-64A9-403F-8DDC-25FF01B6A70F}" srcOrd="0" destOrd="0" presId="urn:microsoft.com/office/officeart/2008/layout/AlternatingHexagons"/>
    <dgm:cxn modelId="{CEF10C30-096C-432D-9558-59094F0583CA}" type="presParOf" srcId="{CCF2DD1E-6F2B-4AC1-9D8B-B84405CA2E35}" destId="{6EEB8451-1F60-4C4E-998C-67090FE99CCD}" srcOrd="1" destOrd="0" presId="urn:microsoft.com/office/officeart/2008/layout/AlternatingHexagons"/>
    <dgm:cxn modelId="{44560E52-32B3-442B-8F9F-2AE66B162E9E}" type="presParOf" srcId="{CCF2DD1E-6F2B-4AC1-9D8B-B84405CA2E35}" destId="{FA0D8020-857E-4B4B-B78F-2F3F4992172E}" srcOrd="2" destOrd="0" presId="urn:microsoft.com/office/officeart/2008/layout/AlternatingHexagons"/>
    <dgm:cxn modelId="{DCD5E3BB-DD93-42BC-858D-8096C92ABE70}" type="presParOf" srcId="{CCF2DD1E-6F2B-4AC1-9D8B-B84405CA2E35}" destId="{15573D1C-9CA6-4474-A220-394B0B5EC770}" srcOrd="3" destOrd="0" presId="urn:microsoft.com/office/officeart/2008/layout/AlternatingHexagons"/>
    <dgm:cxn modelId="{BD756609-1A02-48A8-94D0-5D7FDE74DC08}" type="presParOf" srcId="{CCF2DD1E-6F2B-4AC1-9D8B-B84405CA2E35}" destId="{72332558-9959-4B6A-8314-50ABA959C887}" srcOrd="4" destOrd="0" presId="urn:microsoft.com/office/officeart/2008/layout/AlternatingHexagons"/>
    <dgm:cxn modelId="{7D982F96-ABE6-4836-845E-305A8EE352CC}" type="presParOf" srcId="{7D5BE693-1044-48AA-B37C-BA7E071ECE56}" destId="{4EE1BBFB-F0F1-4FB4-B7B4-108CD7CA16DE}" srcOrd="3" destOrd="0" presId="urn:microsoft.com/office/officeart/2008/layout/AlternatingHexagons"/>
    <dgm:cxn modelId="{68A782BD-67C5-4E32-AC02-C78CF4B40586}" type="presParOf" srcId="{7D5BE693-1044-48AA-B37C-BA7E071ECE56}" destId="{CFF6D0E9-F756-4A41-829A-51B791BA06FC}" srcOrd="4" destOrd="0" presId="urn:microsoft.com/office/officeart/2008/layout/AlternatingHexagons"/>
    <dgm:cxn modelId="{EDA6629D-D0AC-4902-A919-8A194166204E}" type="presParOf" srcId="{CFF6D0E9-F756-4A41-829A-51B791BA06FC}" destId="{3C08CEE2-9418-4DC2-8E88-3331840FC76E}" srcOrd="0" destOrd="0" presId="urn:microsoft.com/office/officeart/2008/layout/AlternatingHexagons"/>
    <dgm:cxn modelId="{85A9A948-CA58-474A-9BFE-9DB6E91A6B8F}" type="presParOf" srcId="{CFF6D0E9-F756-4A41-829A-51B791BA06FC}" destId="{7EA1AC85-4021-45B5-B0E4-E0C6F023C172}" srcOrd="1" destOrd="0" presId="urn:microsoft.com/office/officeart/2008/layout/AlternatingHexagons"/>
    <dgm:cxn modelId="{86559CEC-8F47-44A9-A1C4-4D26E873F77F}" type="presParOf" srcId="{CFF6D0E9-F756-4A41-829A-51B791BA06FC}" destId="{6B051688-8098-4782-9E55-4488FC90E385}" srcOrd="2" destOrd="0" presId="urn:microsoft.com/office/officeart/2008/layout/AlternatingHexagons"/>
    <dgm:cxn modelId="{42C72FCA-1F9B-44B2-B145-D646F3869A77}" type="presParOf" srcId="{CFF6D0E9-F756-4A41-829A-51B791BA06FC}" destId="{CED125C2-531D-4FC4-B5C1-0F183AD014BC}" srcOrd="3" destOrd="0" presId="urn:microsoft.com/office/officeart/2008/layout/AlternatingHexagons"/>
    <dgm:cxn modelId="{2B8616D4-863C-494C-A240-7E87E07B2DC9}" type="presParOf" srcId="{CFF6D0E9-F756-4A41-829A-51B791BA06FC}" destId="{23D44217-26ED-486A-9450-7EB3C32BBAE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1E27F7-4C3E-4D1A-B7C8-546CA7F8A8D4}" type="doc">
      <dgm:prSet loTypeId="urn:microsoft.com/office/officeart/2008/layout/BendingPictureCaption" loCatId="picture" qsTypeId="urn:microsoft.com/office/officeart/2005/8/quickstyle/simple3" qsCatId="simple" csTypeId="urn:microsoft.com/office/officeart/2005/8/colors/accent3_5" csCatId="accent3" phldr="1"/>
      <dgm:spPr/>
      <dgm:t>
        <a:bodyPr/>
        <a:lstStyle/>
        <a:p>
          <a:endParaRPr lang="en-US"/>
        </a:p>
      </dgm:t>
    </dgm:pt>
    <dgm:pt modelId="{4513D9FE-26AD-4260-B7F1-266ECD11039E}">
      <dgm:prSet/>
      <dgm:spPr/>
      <dgm:t>
        <a:bodyPr/>
        <a:lstStyle/>
        <a:p>
          <a:pPr rtl="0"/>
          <a:r>
            <a:rPr lang="en-GB"/>
            <a:t>Legislation</a:t>
          </a:r>
        </a:p>
      </dgm:t>
    </dgm:pt>
    <dgm:pt modelId="{7FF7EDBD-0C32-4D0B-A413-B09F0BFF2150}" type="parTrans" cxnId="{EA2F4913-BCB7-46C5-ACD8-77BD6683C529}">
      <dgm:prSet/>
      <dgm:spPr/>
      <dgm:t>
        <a:bodyPr/>
        <a:lstStyle/>
        <a:p>
          <a:endParaRPr lang="en-US"/>
        </a:p>
      </dgm:t>
    </dgm:pt>
    <dgm:pt modelId="{3BD19C85-5492-40FB-BA93-F35B8B9AE57A}" type="sibTrans" cxnId="{EA2F4913-BCB7-46C5-ACD8-77BD6683C529}">
      <dgm:prSet/>
      <dgm:spPr/>
      <dgm:t>
        <a:bodyPr/>
        <a:lstStyle/>
        <a:p>
          <a:endParaRPr lang="en-US"/>
        </a:p>
      </dgm:t>
    </dgm:pt>
    <dgm:pt modelId="{C6164C69-51F7-4442-AB0E-19A55C4A87CE}">
      <dgm:prSet/>
      <dgm:spPr/>
      <dgm:t>
        <a:bodyPr/>
        <a:lstStyle/>
        <a:p>
          <a:pPr rtl="0"/>
          <a:r>
            <a:rPr lang="en-GB"/>
            <a:t>Guidance</a:t>
          </a:r>
        </a:p>
      </dgm:t>
    </dgm:pt>
    <dgm:pt modelId="{E866F5FF-6F04-48FC-B8A4-E9188F1EE740}" type="parTrans" cxnId="{77900890-5D95-4A03-8DCA-67D6A8C0A1E8}">
      <dgm:prSet/>
      <dgm:spPr/>
      <dgm:t>
        <a:bodyPr/>
        <a:lstStyle/>
        <a:p>
          <a:endParaRPr lang="en-US"/>
        </a:p>
      </dgm:t>
    </dgm:pt>
    <dgm:pt modelId="{8E6FFAEF-54E0-4DF8-A6C2-2D57898B8BEB}" type="sibTrans" cxnId="{77900890-5D95-4A03-8DCA-67D6A8C0A1E8}">
      <dgm:prSet/>
      <dgm:spPr/>
      <dgm:t>
        <a:bodyPr/>
        <a:lstStyle/>
        <a:p>
          <a:endParaRPr lang="en-US"/>
        </a:p>
      </dgm:t>
    </dgm:pt>
    <dgm:pt modelId="{3FAD209B-53F7-45FC-B04B-96AFC7C74082}">
      <dgm:prSet/>
      <dgm:spPr/>
      <dgm:t>
        <a:bodyPr/>
        <a:lstStyle/>
        <a:p>
          <a:pPr rtl="0"/>
          <a:r>
            <a:rPr lang="en-GB"/>
            <a:t>Outreach</a:t>
          </a:r>
        </a:p>
      </dgm:t>
    </dgm:pt>
    <dgm:pt modelId="{DEC3FDB5-00D0-4EB3-9735-52FB0DFDB59A}" type="parTrans" cxnId="{534B0164-C9EA-4E61-B0E9-3C7D493981D5}">
      <dgm:prSet/>
      <dgm:spPr/>
      <dgm:t>
        <a:bodyPr/>
        <a:lstStyle/>
        <a:p>
          <a:endParaRPr lang="en-US"/>
        </a:p>
      </dgm:t>
    </dgm:pt>
    <dgm:pt modelId="{44079A47-C188-48E5-BC40-64A5B5CBED62}" type="sibTrans" cxnId="{534B0164-C9EA-4E61-B0E9-3C7D493981D5}">
      <dgm:prSet/>
      <dgm:spPr/>
      <dgm:t>
        <a:bodyPr/>
        <a:lstStyle/>
        <a:p>
          <a:endParaRPr lang="en-US"/>
        </a:p>
      </dgm:t>
    </dgm:pt>
    <dgm:pt modelId="{0C689993-25B1-4FF8-BF66-1584E3F87830}">
      <dgm:prSet/>
      <dgm:spPr/>
      <dgm:t>
        <a:bodyPr/>
        <a:lstStyle/>
        <a:p>
          <a:pPr rtl="0"/>
          <a:r>
            <a:rPr lang="en-GB" dirty="0"/>
            <a:t>Licences</a:t>
          </a:r>
        </a:p>
      </dgm:t>
    </dgm:pt>
    <dgm:pt modelId="{67FEF6D7-A407-4D50-B60C-6DF3821FB611}" type="parTrans" cxnId="{A2582A5D-7B53-44F8-99FA-16D3025D8DC1}">
      <dgm:prSet/>
      <dgm:spPr/>
      <dgm:t>
        <a:bodyPr/>
        <a:lstStyle/>
        <a:p>
          <a:endParaRPr lang="en-US"/>
        </a:p>
      </dgm:t>
    </dgm:pt>
    <dgm:pt modelId="{650ACCFE-F123-46E9-A806-1793312BE4E2}" type="sibTrans" cxnId="{A2582A5D-7B53-44F8-99FA-16D3025D8DC1}">
      <dgm:prSet/>
      <dgm:spPr/>
      <dgm:t>
        <a:bodyPr/>
        <a:lstStyle/>
        <a:p>
          <a:endParaRPr lang="en-US"/>
        </a:p>
      </dgm:t>
    </dgm:pt>
    <dgm:pt modelId="{25EC96AB-053B-4043-AE90-E386B8A27733}">
      <dgm:prSet/>
      <dgm:spPr/>
      <dgm:t>
        <a:bodyPr/>
        <a:lstStyle/>
        <a:p>
          <a:pPr rtl="0"/>
          <a:r>
            <a:rPr lang="en-GB" dirty="0"/>
            <a:t>Enforcement</a:t>
          </a:r>
        </a:p>
      </dgm:t>
    </dgm:pt>
    <dgm:pt modelId="{1B38972B-4EDD-4984-B64A-7739FBF36C4A}" type="parTrans" cxnId="{141AFBC9-6430-421B-90E9-841B010E85EA}">
      <dgm:prSet/>
      <dgm:spPr/>
      <dgm:t>
        <a:bodyPr/>
        <a:lstStyle/>
        <a:p>
          <a:endParaRPr lang="en-US"/>
        </a:p>
      </dgm:t>
    </dgm:pt>
    <dgm:pt modelId="{0F42B597-1152-40EA-87D9-1A079D480BCC}" type="sibTrans" cxnId="{141AFBC9-6430-421B-90E9-841B010E85EA}">
      <dgm:prSet/>
      <dgm:spPr/>
      <dgm:t>
        <a:bodyPr/>
        <a:lstStyle/>
        <a:p>
          <a:endParaRPr lang="en-US"/>
        </a:p>
      </dgm:t>
    </dgm:pt>
    <dgm:pt modelId="{DD3ECEC4-18B6-435E-B2E7-B11B189D85C8}" type="pres">
      <dgm:prSet presAssocID="{371E27F7-4C3E-4D1A-B7C8-546CA7F8A8D4}" presName="diagram" presStyleCnt="0">
        <dgm:presLayoutVars>
          <dgm:dir/>
        </dgm:presLayoutVars>
      </dgm:prSet>
      <dgm:spPr/>
    </dgm:pt>
    <dgm:pt modelId="{C4FBF6A1-A053-4F81-9A48-E3923B304B73}" type="pres">
      <dgm:prSet presAssocID="{4513D9FE-26AD-4260-B7F1-266ECD11039E}" presName="composite" presStyleCnt="0"/>
      <dgm:spPr/>
    </dgm:pt>
    <dgm:pt modelId="{C6290C5D-9BE8-44CE-AF9F-35F5A12C1BA2}" type="pres">
      <dgm:prSet presAssocID="{4513D9FE-26AD-4260-B7F1-266ECD11039E}" presName="Image" presStyleLbl="bgShp" presStyleIdx="0" presStyleCnt="5" custScaleX="131358" custScaleY="183978" custLinFactNeighborY="-79610"/>
      <dgm:spPr>
        <a:blipFill rotWithShape="1">
          <a:blip xmlns:r="http://schemas.openxmlformats.org/officeDocument/2006/relationships" r:embed="rId1"/>
          <a:stretch>
            <a:fillRect/>
          </a:stretch>
        </a:blipFill>
      </dgm:spPr>
    </dgm:pt>
    <dgm:pt modelId="{FF71BF87-D2A9-4FD5-8B0F-120EED5284FE}" type="pres">
      <dgm:prSet presAssocID="{4513D9FE-26AD-4260-B7F1-266ECD11039E}" presName="Parent" presStyleLbl="node0" presStyleIdx="0" presStyleCnt="5" custScaleX="209662" custScaleY="358007" custLinFactY="87328" custLinFactNeighborX="456" custLinFactNeighborY="100000">
        <dgm:presLayoutVars>
          <dgm:bulletEnabled val="1"/>
        </dgm:presLayoutVars>
      </dgm:prSet>
      <dgm:spPr/>
    </dgm:pt>
    <dgm:pt modelId="{09C728DB-234B-4FA0-8B9E-F5092E806507}" type="pres">
      <dgm:prSet presAssocID="{3BD19C85-5492-40FB-BA93-F35B8B9AE57A}" presName="sibTrans" presStyleCnt="0"/>
      <dgm:spPr/>
    </dgm:pt>
    <dgm:pt modelId="{28A7962A-FF4C-4B71-A516-F9991E88D31C}" type="pres">
      <dgm:prSet presAssocID="{C6164C69-51F7-4442-AB0E-19A55C4A87CE}" presName="composite" presStyleCnt="0"/>
      <dgm:spPr/>
    </dgm:pt>
    <dgm:pt modelId="{6660CFF7-4DDD-4D65-9455-CF1EAFE7350C}" type="pres">
      <dgm:prSet presAssocID="{C6164C69-51F7-4442-AB0E-19A55C4A87CE}" presName="Image" presStyleLbl="bgShp" presStyleIdx="1" presStyleCnt="5" custScaleX="131358" custScaleY="183978" custLinFactNeighborY="-79610"/>
      <dgm:spPr>
        <a:blipFill rotWithShape="1">
          <a:blip xmlns:r="http://schemas.openxmlformats.org/officeDocument/2006/relationships" r:embed="rId2"/>
          <a:stretch>
            <a:fillRect/>
          </a:stretch>
        </a:blipFill>
      </dgm:spPr>
    </dgm:pt>
    <dgm:pt modelId="{8FED7023-32E8-4D13-85B4-A16147B69DBE}" type="pres">
      <dgm:prSet presAssocID="{C6164C69-51F7-4442-AB0E-19A55C4A87CE}" presName="Parent" presStyleLbl="node0" presStyleIdx="1" presStyleCnt="5" custScaleX="209662" custScaleY="358007" custLinFactY="87328" custLinFactNeighborX="456" custLinFactNeighborY="100000">
        <dgm:presLayoutVars>
          <dgm:bulletEnabled val="1"/>
        </dgm:presLayoutVars>
      </dgm:prSet>
      <dgm:spPr/>
    </dgm:pt>
    <dgm:pt modelId="{24152BD5-DC0B-4AA4-9386-DAC90EBFB894}" type="pres">
      <dgm:prSet presAssocID="{8E6FFAEF-54E0-4DF8-A6C2-2D57898B8BEB}" presName="sibTrans" presStyleCnt="0"/>
      <dgm:spPr/>
    </dgm:pt>
    <dgm:pt modelId="{B77C287D-0728-494D-AA32-64C101320A2A}" type="pres">
      <dgm:prSet presAssocID="{3FAD209B-53F7-45FC-B04B-96AFC7C74082}" presName="composite" presStyleCnt="0"/>
      <dgm:spPr/>
    </dgm:pt>
    <dgm:pt modelId="{AB801532-4704-4621-96D4-DBB9029F488C}" type="pres">
      <dgm:prSet presAssocID="{3FAD209B-53F7-45FC-B04B-96AFC7C74082}" presName="Image" presStyleLbl="bgShp" presStyleIdx="2" presStyleCnt="5" custScaleX="131358" custScaleY="183978" custLinFactNeighborY="-79610"/>
      <dgm:spPr>
        <a:blipFill rotWithShape="1">
          <a:blip xmlns:r="http://schemas.openxmlformats.org/officeDocument/2006/relationships" r:embed="rId3"/>
          <a:stretch>
            <a:fillRect/>
          </a:stretch>
        </a:blipFill>
      </dgm:spPr>
    </dgm:pt>
    <dgm:pt modelId="{0DC833C8-B9C1-48D5-9E8B-F04FD88D010B}" type="pres">
      <dgm:prSet presAssocID="{3FAD209B-53F7-45FC-B04B-96AFC7C74082}" presName="Parent" presStyleLbl="node0" presStyleIdx="2" presStyleCnt="5" custScaleX="209662" custScaleY="358007" custLinFactY="87328" custLinFactNeighborX="456" custLinFactNeighborY="100000">
        <dgm:presLayoutVars>
          <dgm:bulletEnabled val="1"/>
        </dgm:presLayoutVars>
      </dgm:prSet>
      <dgm:spPr/>
    </dgm:pt>
    <dgm:pt modelId="{9CD609DD-BE5B-4141-ADAB-15DF891CA87B}" type="pres">
      <dgm:prSet presAssocID="{44079A47-C188-48E5-BC40-64A5B5CBED62}" presName="sibTrans" presStyleCnt="0"/>
      <dgm:spPr/>
    </dgm:pt>
    <dgm:pt modelId="{314D2B1E-42DB-4255-B9AF-02CED6F8B88D}" type="pres">
      <dgm:prSet presAssocID="{0C689993-25B1-4FF8-BF66-1584E3F87830}" presName="composite" presStyleCnt="0"/>
      <dgm:spPr/>
    </dgm:pt>
    <dgm:pt modelId="{7EF449F6-EF56-4F49-B575-179E8F0E8831}" type="pres">
      <dgm:prSet presAssocID="{0C689993-25B1-4FF8-BF66-1584E3F87830}" presName="Image" presStyleLbl="bgShp" presStyleIdx="3" presStyleCnt="5" custScaleX="131358" custScaleY="183978" custLinFactNeighborY="-79610"/>
      <dgm:spPr>
        <a:blipFill rotWithShape="1">
          <a:blip xmlns:r="http://schemas.openxmlformats.org/officeDocument/2006/relationships" r:embed="rId4"/>
          <a:stretch>
            <a:fillRect/>
          </a:stretch>
        </a:blipFill>
      </dgm:spPr>
    </dgm:pt>
    <dgm:pt modelId="{499E2A50-A32A-4B84-A48E-11414044B76F}" type="pres">
      <dgm:prSet presAssocID="{0C689993-25B1-4FF8-BF66-1584E3F87830}" presName="Parent" presStyleLbl="node0" presStyleIdx="3" presStyleCnt="5" custScaleX="209662" custScaleY="358007" custLinFactY="87328" custLinFactNeighborX="456" custLinFactNeighborY="100000">
        <dgm:presLayoutVars>
          <dgm:bulletEnabled val="1"/>
        </dgm:presLayoutVars>
      </dgm:prSet>
      <dgm:spPr/>
    </dgm:pt>
    <dgm:pt modelId="{29D99D6E-D9D0-4DE6-AB89-8DF65BE9A9EA}" type="pres">
      <dgm:prSet presAssocID="{650ACCFE-F123-46E9-A806-1793312BE4E2}" presName="sibTrans" presStyleCnt="0"/>
      <dgm:spPr/>
    </dgm:pt>
    <dgm:pt modelId="{ACBC23D2-53D5-412D-8571-A527153F339A}" type="pres">
      <dgm:prSet presAssocID="{25EC96AB-053B-4043-AE90-E386B8A27733}" presName="composite" presStyleCnt="0"/>
      <dgm:spPr/>
    </dgm:pt>
    <dgm:pt modelId="{9D550956-9B2E-44A4-B5EC-BECF97E62B82}" type="pres">
      <dgm:prSet presAssocID="{25EC96AB-053B-4043-AE90-E386B8A27733}" presName="Image" presStyleLbl="bgShp" presStyleIdx="4" presStyleCnt="5" custScaleX="131358" custScaleY="183978" custLinFactNeighborY="-79610"/>
      <dgm:spPr>
        <a:blipFill rotWithShape="1">
          <a:blip xmlns:r="http://schemas.openxmlformats.org/officeDocument/2006/relationships" r:embed="rId5"/>
          <a:stretch>
            <a:fillRect/>
          </a:stretch>
        </a:blipFill>
      </dgm:spPr>
    </dgm:pt>
    <dgm:pt modelId="{B69DB350-6498-45C6-8876-2A817FBA70BB}" type="pres">
      <dgm:prSet presAssocID="{25EC96AB-053B-4043-AE90-E386B8A27733}" presName="Parent" presStyleLbl="node0" presStyleIdx="4" presStyleCnt="5" custScaleX="209662" custScaleY="358007" custLinFactY="87328" custLinFactNeighborX="456" custLinFactNeighborY="100000">
        <dgm:presLayoutVars>
          <dgm:bulletEnabled val="1"/>
        </dgm:presLayoutVars>
      </dgm:prSet>
      <dgm:spPr/>
    </dgm:pt>
  </dgm:ptLst>
  <dgm:cxnLst>
    <dgm:cxn modelId="{EA2F4913-BCB7-46C5-ACD8-77BD6683C529}" srcId="{371E27F7-4C3E-4D1A-B7C8-546CA7F8A8D4}" destId="{4513D9FE-26AD-4260-B7F1-266ECD11039E}" srcOrd="0" destOrd="0" parTransId="{7FF7EDBD-0C32-4D0B-A413-B09F0BFF2150}" sibTransId="{3BD19C85-5492-40FB-BA93-F35B8B9AE57A}"/>
    <dgm:cxn modelId="{770CB91E-69FD-42FB-84DE-DFF0626BEB56}" type="presOf" srcId="{3FAD209B-53F7-45FC-B04B-96AFC7C74082}" destId="{0DC833C8-B9C1-48D5-9E8B-F04FD88D010B}" srcOrd="0" destOrd="0" presId="urn:microsoft.com/office/officeart/2008/layout/BendingPictureCaption"/>
    <dgm:cxn modelId="{A2582A5D-7B53-44F8-99FA-16D3025D8DC1}" srcId="{371E27F7-4C3E-4D1A-B7C8-546CA7F8A8D4}" destId="{0C689993-25B1-4FF8-BF66-1584E3F87830}" srcOrd="3" destOrd="0" parTransId="{67FEF6D7-A407-4D50-B60C-6DF3821FB611}" sibTransId="{650ACCFE-F123-46E9-A806-1793312BE4E2}"/>
    <dgm:cxn modelId="{534B0164-C9EA-4E61-B0E9-3C7D493981D5}" srcId="{371E27F7-4C3E-4D1A-B7C8-546CA7F8A8D4}" destId="{3FAD209B-53F7-45FC-B04B-96AFC7C74082}" srcOrd="2" destOrd="0" parTransId="{DEC3FDB5-00D0-4EB3-9735-52FB0DFDB59A}" sibTransId="{44079A47-C188-48E5-BC40-64A5B5CBED62}"/>
    <dgm:cxn modelId="{39955B6E-CABC-41BD-B81D-514967C89BB4}" type="presOf" srcId="{C6164C69-51F7-4442-AB0E-19A55C4A87CE}" destId="{8FED7023-32E8-4D13-85B4-A16147B69DBE}" srcOrd="0" destOrd="0" presId="urn:microsoft.com/office/officeart/2008/layout/BendingPictureCaption"/>
    <dgm:cxn modelId="{79FEBC88-F847-44A7-A547-88948985E38C}" type="presOf" srcId="{0C689993-25B1-4FF8-BF66-1584E3F87830}" destId="{499E2A50-A32A-4B84-A48E-11414044B76F}" srcOrd="0" destOrd="0" presId="urn:microsoft.com/office/officeart/2008/layout/BendingPictureCaption"/>
    <dgm:cxn modelId="{77900890-5D95-4A03-8DCA-67D6A8C0A1E8}" srcId="{371E27F7-4C3E-4D1A-B7C8-546CA7F8A8D4}" destId="{C6164C69-51F7-4442-AB0E-19A55C4A87CE}" srcOrd="1" destOrd="0" parTransId="{E866F5FF-6F04-48FC-B8A4-E9188F1EE740}" sibTransId="{8E6FFAEF-54E0-4DF8-A6C2-2D57898B8BEB}"/>
    <dgm:cxn modelId="{76C30C96-022A-404B-9512-361F7D16EDAC}" type="presOf" srcId="{25EC96AB-053B-4043-AE90-E386B8A27733}" destId="{B69DB350-6498-45C6-8876-2A817FBA70BB}" srcOrd="0" destOrd="0" presId="urn:microsoft.com/office/officeart/2008/layout/BendingPictureCaption"/>
    <dgm:cxn modelId="{EEB9D799-9DCC-4FCB-9B90-2313B63A1D86}" type="presOf" srcId="{371E27F7-4C3E-4D1A-B7C8-546CA7F8A8D4}" destId="{DD3ECEC4-18B6-435E-B2E7-B11B189D85C8}" srcOrd="0" destOrd="0" presId="urn:microsoft.com/office/officeart/2008/layout/BendingPictureCaption"/>
    <dgm:cxn modelId="{141AFBC9-6430-421B-90E9-841B010E85EA}" srcId="{371E27F7-4C3E-4D1A-B7C8-546CA7F8A8D4}" destId="{25EC96AB-053B-4043-AE90-E386B8A27733}" srcOrd="4" destOrd="0" parTransId="{1B38972B-4EDD-4984-B64A-7739FBF36C4A}" sibTransId="{0F42B597-1152-40EA-87D9-1A079D480BCC}"/>
    <dgm:cxn modelId="{2FCDE3E3-C4A7-4EFE-A7AD-983FB17BDDA6}" type="presOf" srcId="{4513D9FE-26AD-4260-B7F1-266ECD11039E}" destId="{FF71BF87-D2A9-4FD5-8B0F-120EED5284FE}" srcOrd="0" destOrd="0" presId="urn:microsoft.com/office/officeart/2008/layout/BendingPictureCaption"/>
    <dgm:cxn modelId="{527C54AF-F1EF-45FC-B9BF-6B279B35C380}" type="presParOf" srcId="{DD3ECEC4-18B6-435E-B2E7-B11B189D85C8}" destId="{C4FBF6A1-A053-4F81-9A48-E3923B304B73}" srcOrd="0" destOrd="0" presId="urn:microsoft.com/office/officeart/2008/layout/BendingPictureCaption"/>
    <dgm:cxn modelId="{BB69AF86-E4E7-42CC-B1AD-28104BCBD9C7}" type="presParOf" srcId="{C4FBF6A1-A053-4F81-9A48-E3923B304B73}" destId="{C6290C5D-9BE8-44CE-AF9F-35F5A12C1BA2}" srcOrd="0" destOrd="0" presId="urn:microsoft.com/office/officeart/2008/layout/BendingPictureCaption"/>
    <dgm:cxn modelId="{741CDA71-E4AD-42D5-B1D2-CA360A6C40AE}" type="presParOf" srcId="{C4FBF6A1-A053-4F81-9A48-E3923B304B73}" destId="{FF71BF87-D2A9-4FD5-8B0F-120EED5284FE}" srcOrd="1" destOrd="0" presId="urn:microsoft.com/office/officeart/2008/layout/BendingPictureCaption"/>
    <dgm:cxn modelId="{3940EEBB-925C-43B7-9536-D096CEDA17A0}" type="presParOf" srcId="{DD3ECEC4-18B6-435E-B2E7-B11B189D85C8}" destId="{09C728DB-234B-4FA0-8B9E-F5092E806507}" srcOrd="1" destOrd="0" presId="urn:microsoft.com/office/officeart/2008/layout/BendingPictureCaption"/>
    <dgm:cxn modelId="{09AE1B0A-A732-490D-B11A-8FB33D2C0932}" type="presParOf" srcId="{DD3ECEC4-18B6-435E-B2E7-B11B189D85C8}" destId="{28A7962A-FF4C-4B71-A516-F9991E88D31C}" srcOrd="2" destOrd="0" presId="urn:microsoft.com/office/officeart/2008/layout/BendingPictureCaption"/>
    <dgm:cxn modelId="{BF8BD12B-8134-4548-AE47-5FA2591D637F}" type="presParOf" srcId="{28A7962A-FF4C-4B71-A516-F9991E88D31C}" destId="{6660CFF7-4DDD-4D65-9455-CF1EAFE7350C}" srcOrd="0" destOrd="0" presId="urn:microsoft.com/office/officeart/2008/layout/BendingPictureCaption"/>
    <dgm:cxn modelId="{12DBFFA3-D6A2-4BD9-A418-86BCD40DC3BE}" type="presParOf" srcId="{28A7962A-FF4C-4B71-A516-F9991E88D31C}" destId="{8FED7023-32E8-4D13-85B4-A16147B69DBE}" srcOrd="1" destOrd="0" presId="urn:microsoft.com/office/officeart/2008/layout/BendingPictureCaption"/>
    <dgm:cxn modelId="{2A0B9E1D-52EE-4904-AE44-18E08BF53F8A}" type="presParOf" srcId="{DD3ECEC4-18B6-435E-B2E7-B11B189D85C8}" destId="{24152BD5-DC0B-4AA4-9386-DAC90EBFB894}" srcOrd="3" destOrd="0" presId="urn:microsoft.com/office/officeart/2008/layout/BendingPictureCaption"/>
    <dgm:cxn modelId="{5AE97E7C-17DB-4E30-B90D-783AA2D97F43}" type="presParOf" srcId="{DD3ECEC4-18B6-435E-B2E7-B11B189D85C8}" destId="{B77C287D-0728-494D-AA32-64C101320A2A}" srcOrd="4" destOrd="0" presId="urn:microsoft.com/office/officeart/2008/layout/BendingPictureCaption"/>
    <dgm:cxn modelId="{19E9974A-0816-47AB-AAE3-CC7847BF15D5}" type="presParOf" srcId="{B77C287D-0728-494D-AA32-64C101320A2A}" destId="{AB801532-4704-4621-96D4-DBB9029F488C}" srcOrd="0" destOrd="0" presId="urn:microsoft.com/office/officeart/2008/layout/BendingPictureCaption"/>
    <dgm:cxn modelId="{C3BEF680-B357-4C51-B8BF-F04B4079258D}" type="presParOf" srcId="{B77C287D-0728-494D-AA32-64C101320A2A}" destId="{0DC833C8-B9C1-48D5-9E8B-F04FD88D010B}" srcOrd="1" destOrd="0" presId="urn:microsoft.com/office/officeart/2008/layout/BendingPictureCaption"/>
    <dgm:cxn modelId="{AB51EDCC-4554-4742-8461-0E1BE2DBABD2}" type="presParOf" srcId="{DD3ECEC4-18B6-435E-B2E7-B11B189D85C8}" destId="{9CD609DD-BE5B-4141-ADAB-15DF891CA87B}" srcOrd="5" destOrd="0" presId="urn:microsoft.com/office/officeart/2008/layout/BendingPictureCaption"/>
    <dgm:cxn modelId="{70121FE0-31E5-43BA-B494-378188AEA6CB}" type="presParOf" srcId="{DD3ECEC4-18B6-435E-B2E7-B11B189D85C8}" destId="{314D2B1E-42DB-4255-B9AF-02CED6F8B88D}" srcOrd="6" destOrd="0" presId="urn:microsoft.com/office/officeart/2008/layout/BendingPictureCaption"/>
    <dgm:cxn modelId="{D78BEC03-CD4E-4766-8F31-3431E354EB0C}" type="presParOf" srcId="{314D2B1E-42DB-4255-B9AF-02CED6F8B88D}" destId="{7EF449F6-EF56-4F49-B575-179E8F0E8831}" srcOrd="0" destOrd="0" presId="urn:microsoft.com/office/officeart/2008/layout/BendingPictureCaption"/>
    <dgm:cxn modelId="{BF8F4314-EFE9-42B8-8F14-7862E47D1DD7}" type="presParOf" srcId="{314D2B1E-42DB-4255-B9AF-02CED6F8B88D}" destId="{499E2A50-A32A-4B84-A48E-11414044B76F}" srcOrd="1" destOrd="0" presId="urn:microsoft.com/office/officeart/2008/layout/BendingPictureCaption"/>
    <dgm:cxn modelId="{78519697-4733-4E78-81AE-84A513143AB9}" type="presParOf" srcId="{DD3ECEC4-18B6-435E-B2E7-B11B189D85C8}" destId="{29D99D6E-D9D0-4DE6-AB89-8DF65BE9A9EA}" srcOrd="7" destOrd="0" presId="urn:microsoft.com/office/officeart/2008/layout/BendingPictureCaption"/>
    <dgm:cxn modelId="{B7CCCE6E-A7A1-47CD-AA34-8374679DB17C}" type="presParOf" srcId="{DD3ECEC4-18B6-435E-B2E7-B11B189D85C8}" destId="{ACBC23D2-53D5-412D-8571-A527153F339A}" srcOrd="8" destOrd="0" presId="urn:microsoft.com/office/officeart/2008/layout/BendingPictureCaption"/>
    <dgm:cxn modelId="{0BCA20EC-F8BD-42EB-B700-C1AA140D94B8}" type="presParOf" srcId="{ACBC23D2-53D5-412D-8571-A527153F339A}" destId="{9D550956-9B2E-44A4-B5EC-BECF97E62B82}" srcOrd="0" destOrd="0" presId="urn:microsoft.com/office/officeart/2008/layout/BendingPictureCaption"/>
    <dgm:cxn modelId="{512E0D62-9FBF-467A-B506-25FB415215E3}" type="presParOf" srcId="{ACBC23D2-53D5-412D-8571-A527153F339A}" destId="{B69DB350-6498-45C6-8876-2A817FBA70BB}" srcOrd="1" destOrd="0" presId="urn:microsoft.com/office/officeart/2008/layout/BendingPictureCapti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13CB2F-374A-474C-AF79-A91D2A291CE4}" type="doc">
      <dgm:prSet loTypeId="urn:diagrams.loki3.com/BracketList" loCatId="list" qsTypeId="urn:microsoft.com/office/officeart/2005/8/quickstyle/simple3" qsCatId="simple" csTypeId="urn:microsoft.com/office/officeart/2005/8/colors/accent1_2" csCatId="accent1" phldr="1"/>
      <dgm:spPr/>
      <dgm:t>
        <a:bodyPr/>
        <a:lstStyle/>
        <a:p>
          <a:endParaRPr lang="en-GB"/>
        </a:p>
      </dgm:t>
    </dgm:pt>
    <dgm:pt modelId="{19CCC666-3462-4FEE-85E2-E179783AA397}">
      <dgm:prSet phldrT="[Text]" custT="1"/>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Terrorism and Other Crime (Financial Restrictions) Act 2014 (“TOCFRA”)</a:t>
          </a:r>
        </a:p>
      </dgm:t>
    </dgm:pt>
    <dgm:pt modelId="{3F2769FF-74F1-4CB5-A249-FC265D9FF0BB}" type="parTrans" cxnId="{BCADCC73-670A-4C25-BBCB-6B327D78247B}">
      <dgm:prSet/>
      <dgm:spPr/>
      <dgm:t>
        <a:bodyPr/>
        <a:lstStyle/>
        <a:p>
          <a:endParaRPr lang="en-GB"/>
        </a:p>
      </dgm:t>
    </dgm:pt>
    <dgm:pt modelId="{8B218331-FEC1-4FFA-9A11-C758E30A367D}" type="sibTrans" cxnId="{BCADCC73-670A-4C25-BBCB-6B327D78247B}">
      <dgm:prSet/>
      <dgm:spPr/>
      <dgm:t>
        <a:bodyPr/>
        <a:lstStyle/>
        <a:p>
          <a:endParaRPr lang="en-GB"/>
        </a:p>
      </dgm:t>
    </dgm:pt>
    <dgm:pt modelId="{921AC8F0-665C-4EAB-84C3-B8C002D2C724}">
      <dgm:prSet phldrT="[Text]" custT="1"/>
      <dgm:spPr/>
      <dgm:t>
        <a:bodyPr/>
        <a:lstStyle/>
        <a:p>
          <a:pPr algn="ctr"/>
          <a:r>
            <a:rPr lang="en-GB" sz="2400" dirty="0">
              <a:latin typeface="Tahoma" panose="020B0604030504040204" pitchFamily="34" charset="0"/>
              <a:ea typeface="Tahoma" panose="020B0604030504040204" pitchFamily="34" charset="0"/>
              <a:cs typeface="Tahoma" panose="020B0604030504040204" pitchFamily="34" charset="0"/>
            </a:rPr>
            <a:t>Sanctions Act 2024 (together with Sanctions (Implementation of UK Sanctions) Regulations 2024)</a:t>
          </a:r>
        </a:p>
      </dgm:t>
    </dgm:pt>
    <dgm:pt modelId="{81CBA686-83E9-49F0-B655-901A12595696}" type="parTrans" cxnId="{51AC3E99-CD25-4582-8668-BC966F7C0EE7}">
      <dgm:prSet/>
      <dgm:spPr/>
      <dgm:t>
        <a:bodyPr/>
        <a:lstStyle/>
        <a:p>
          <a:endParaRPr lang="en-GB"/>
        </a:p>
      </dgm:t>
    </dgm:pt>
    <dgm:pt modelId="{7F936D5E-E52E-4015-A030-BB2FC56086B0}" type="sibTrans" cxnId="{51AC3E99-CD25-4582-8668-BC966F7C0EE7}">
      <dgm:prSet/>
      <dgm:spPr/>
      <dgm:t>
        <a:bodyPr/>
        <a:lstStyle/>
        <a:p>
          <a:endParaRPr lang="en-GB"/>
        </a:p>
      </dgm:t>
    </dgm:pt>
    <dgm:pt modelId="{3665B734-239C-405C-B222-4B74A2E5EBC9}">
      <dgm:prSet phldrT="[Text]" custT="1"/>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UN sanctions regimes for TF and PF (including ISIL, DPRK, Iran)</a:t>
          </a:r>
        </a:p>
      </dgm:t>
    </dgm:pt>
    <dgm:pt modelId="{A6BA5293-9DD0-471A-B2D8-3E03A47ACD93}" type="parTrans" cxnId="{578DBC1A-C556-47D6-878A-922669368CFC}">
      <dgm:prSet/>
      <dgm:spPr/>
      <dgm:t>
        <a:bodyPr/>
        <a:lstStyle/>
        <a:p>
          <a:endParaRPr lang="en-GB"/>
        </a:p>
      </dgm:t>
    </dgm:pt>
    <dgm:pt modelId="{D1A6359F-97ED-46F1-A8B0-66E04E4E6510}" type="sibTrans" cxnId="{578DBC1A-C556-47D6-878A-922669368CFC}">
      <dgm:prSet/>
      <dgm:spPr/>
      <dgm:t>
        <a:bodyPr/>
        <a:lstStyle/>
        <a:p>
          <a:endParaRPr lang="en-GB"/>
        </a:p>
      </dgm:t>
    </dgm:pt>
    <dgm:pt modelId="{2AD8BF6C-458B-4F2E-944E-9262C574A9ED}">
      <dgm:prSet phldrT="[Text]" custT="1"/>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Asset freeze on UN designated persons</a:t>
          </a:r>
        </a:p>
      </dgm:t>
    </dgm:pt>
    <dgm:pt modelId="{E575C5C4-9E42-45F7-921E-9D230DF70520}" type="parTrans" cxnId="{C6BF74AD-8522-4222-A20F-A6732C0337C5}">
      <dgm:prSet/>
      <dgm:spPr/>
      <dgm:t>
        <a:bodyPr/>
        <a:lstStyle/>
        <a:p>
          <a:endParaRPr lang="en-GB"/>
        </a:p>
      </dgm:t>
    </dgm:pt>
    <dgm:pt modelId="{A9FE0134-EA77-4C66-BFB6-367D46699786}" type="sibTrans" cxnId="{C6BF74AD-8522-4222-A20F-A6732C0337C5}">
      <dgm:prSet/>
      <dgm:spPr/>
      <dgm:t>
        <a:bodyPr/>
        <a:lstStyle/>
        <a:p>
          <a:endParaRPr lang="en-GB"/>
        </a:p>
      </dgm:t>
    </dgm:pt>
    <dgm:pt modelId="{291EC188-DBF9-4609-BAFB-E7FDA74DF276}">
      <dgm:prSet custT="1"/>
      <dgm:spPr/>
      <dgm:t>
        <a:bodyPr/>
        <a:lstStyle/>
        <a:p>
          <a:pPr algn="l"/>
          <a:r>
            <a:rPr lang="en-GB" sz="2400" dirty="0">
              <a:latin typeface="Tahoma" panose="020B0604030504040204" pitchFamily="34" charset="0"/>
              <a:ea typeface="Tahoma" panose="020B0604030504040204" pitchFamily="34" charset="0"/>
              <a:cs typeface="Tahoma" panose="020B0604030504040204" pitchFamily="34" charset="0"/>
            </a:rPr>
            <a:t>UK autonomous sanctions regimes and other UN regimes (e.g. Russia)</a:t>
          </a:r>
        </a:p>
      </dgm:t>
    </dgm:pt>
    <dgm:pt modelId="{613F55B7-BC7A-472D-9723-CF853D59695A}" type="parTrans" cxnId="{E71944F3-7614-4E49-8E87-F4961A8538DF}">
      <dgm:prSet/>
      <dgm:spPr/>
      <dgm:t>
        <a:bodyPr/>
        <a:lstStyle/>
        <a:p>
          <a:endParaRPr lang="en-GB"/>
        </a:p>
      </dgm:t>
    </dgm:pt>
    <dgm:pt modelId="{249F7B46-5B26-43F9-A854-FBFDED5D8CD9}" type="sibTrans" cxnId="{E71944F3-7614-4E49-8E87-F4961A8538DF}">
      <dgm:prSet/>
      <dgm:spPr/>
      <dgm:t>
        <a:bodyPr/>
        <a:lstStyle/>
        <a:p>
          <a:endParaRPr lang="en-GB"/>
        </a:p>
      </dgm:t>
    </dgm:pt>
    <dgm:pt modelId="{D7CAE97C-D2FB-48E8-9F03-5B452A80F5D2}">
      <dgm:prSet custT="1"/>
      <dgm:spPr/>
      <dgm:t>
        <a:bodyPr/>
        <a:lstStyle/>
        <a:p>
          <a:pPr algn="l"/>
          <a:r>
            <a:rPr lang="en-GB" sz="2400" dirty="0">
              <a:latin typeface="Tahoma" panose="020B0604030504040204" pitchFamily="34" charset="0"/>
              <a:ea typeface="Tahoma" panose="020B0604030504040204" pitchFamily="34" charset="0"/>
              <a:cs typeface="Tahoma" panose="020B0604030504040204" pitchFamily="34" charset="0"/>
            </a:rPr>
            <a:t>Asset freeze, travel bans, trade and transport sanctions</a:t>
          </a:r>
        </a:p>
      </dgm:t>
    </dgm:pt>
    <dgm:pt modelId="{AC50E155-407A-4CCC-BE96-EC86BBE62B8C}" type="parTrans" cxnId="{E0DDF212-CBF8-40B4-96A7-C1C451192146}">
      <dgm:prSet/>
      <dgm:spPr/>
      <dgm:t>
        <a:bodyPr/>
        <a:lstStyle/>
        <a:p>
          <a:endParaRPr lang="en-GB"/>
        </a:p>
      </dgm:t>
    </dgm:pt>
    <dgm:pt modelId="{E19E8A53-B843-4B76-8F20-36C79DF410AA}" type="sibTrans" cxnId="{E0DDF212-CBF8-40B4-96A7-C1C451192146}">
      <dgm:prSet/>
      <dgm:spPr/>
      <dgm:t>
        <a:bodyPr/>
        <a:lstStyle/>
        <a:p>
          <a:endParaRPr lang="en-GB"/>
        </a:p>
      </dgm:t>
    </dgm:pt>
    <dgm:pt modelId="{F70BC6CA-7F2C-42C8-87F2-091D1C911385}">
      <dgm:prSet phldrT="[Text]" custT="1"/>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UN Sanctions List updates apply immediately upon UN decision</a:t>
          </a:r>
        </a:p>
      </dgm:t>
    </dgm:pt>
    <dgm:pt modelId="{A42C3142-802C-4C51-995D-07110E41989B}" type="parTrans" cxnId="{D52D5366-E8B3-46D2-98D2-6DBBF2776A5F}">
      <dgm:prSet/>
      <dgm:spPr/>
      <dgm:t>
        <a:bodyPr/>
        <a:lstStyle/>
        <a:p>
          <a:endParaRPr lang="en-GB"/>
        </a:p>
      </dgm:t>
    </dgm:pt>
    <dgm:pt modelId="{8B5DA152-5521-4474-B491-7984C6A2126E}" type="sibTrans" cxnId="{D52D5366-E8B3-46D2-98D2-6DBBF2776A5F}">
      <dgm:prSet/>
      <dgm:spPr/>
      <dgm:t>
        <a:bodyPr/>
        <a:lstStyle/>
        <a:p>
          <a:endParaRPr lang="en-GB"/>
        </a:p>
      </dgm:t>
    </dgm:pt>
    <dgm:pt modelId="{BFB86747-9217-4C11-BDC1-179DE3C55BD7}" type="pres">
      <dgm:prSet presAssocID="{8713CB2F-374A-474C-AF79-A91D2A291CE4}" presName="Name0" presStyleCnt="0">
        <dgm:presLayoutVars>
          <dgm:dir/>
          <dgm:animLvl val="lvl"/>
          <dgm:resizeHandles val="exact"/>
        </dgm:presLayoutVars>
      </dgm:prSet>
      <dgm:spPr/>
    </dgm:pt>
    <dgm:pt modelId="{A92A9A2D-753B-4680-8998-88F9413E7405}" type="pres">
      <dgm:prSet presAssocID="{19CCC666-3462-4FEE-85E2-E179783AA397}" presName="linNode" presStyleCnt="0"/>
      <dgm:spPr/>
    </dgm:pt>
    <dgm:pt modelId="{A9BC97C0-6AF0-42F5-848A-B464BDF302FA}" type="pres">
      <dgm:prSet presAssocID="{19CCC666-3462-4FEE-85E2-E179783AA397}" presName="parTx" presStyleLbl="revTx" presStyleIdx="0" presStyleCnt="2">
        <dgm:presLayoutVars>
          <dgm:chMax val="1"/>
          <dgm:bulletEnabled val="1"/>
        </dgm:presLayoutVars>
      </dgm:prSet>
      <dgm:spPr/>
    </dgm:pt>
    <dgm:pt modelId="{4B481B2F-FBA7-4077-8B46-723B6ECD59E5}" type="pres">
      <dgm:prSet presAssocID="{19CCC666-3462-4FEE-85E2-E179783AA397}" presName="bracket" presStyleLbl="parChTrans1D1" presStyleIdx="0" presStyleCnt="2"/>
      <dgm:spPr/>
    </dgm:pt>
    <dgm:pt modelId="{10CCD2DB-CC9E-474C-8363-D607307EA0CF}" type="pres">
      <dgm:prSet presAssocID="{19CCC666-3462-4FEE-85E2-E179783AA397}" presName="spH" presStyleCnt="0"/>
      <dgm:spPr/>
    </dgm:pt>
    <dgm:pt modelId="{89BA05F4-6BC7-4E34-A866-DC7EA425266F}" type="pres">
      <dgm:prSet presAssocID="{19CCC666-3462-4FEE-85E2-E179783AA397}" presName="desTx" presStyleLbl="node1" presStyleIdx="0" presStyleCnt="2">
        <dgm:presLayoutVars>
          <dgm:bulletEnabled val="1"/>
        </dgm:presLayoutVars>
      </dgm:prSet>
      <dgm:spPr/>
    </dgm:pt>
    <dgm:pt modelId="{3466C140-AB87-405B-BC36-D8D3CAF72257}" type="pres">
      <dgm:prSet presAssocID="{8B218331-FEC1-4FFA-9A11-C758E30A367D}" presName="spV" presStyleCnt="0"/>
      <dgm:spPr/>
    </dgm:pt>
    <dgm:pt modelId="{A59FE5A0-5A9A-47BF-AEE5-B53E23B1FC5D}" type="pres">
      <dgm:prSet presAssocID="{921AC8F0-665C-4EAB-84C3-B8C002D2C724}" presName="linNode" presStyleCnt="0"/>
      <dgm:spPr/>
    </dgm:pt>
    <dgm:pt modelId="{D175941A-8DAB-48BB-9096-37E585B525BB}" type="pres">
      <dgm:prSet presAssocID="{921AC8F0-665C-4EAB-84C3-B8C002D2C724}" presName="parTx" presStyleLbl="revTx" presStyleIdx="1" presStyleCnt="2">
        <dgm:presLayoutVars>
          <dgm:chMax val="1"/>
          <dgm:bulletEnabled val="1"/>
        </dgm:presLayoutVars>
      </dgm:prSet>
      <dgm:spPr/>
    </dgm:pt>
    <dgm:pt modelId="{1680E169-4698-4526-8A44-E27B9F40F386}" type="pres">
      <dgm:prSet presAssocID="{921AC8F0-665C-4EAB-84C3-B8C002D2C724}" presName="bracket" presStyleLbl="parChTrans1D1" presStyleIdx="1" presStyleCnt="2"/>
      <dgm:spPr/>
    </dgm:pt>
    <dgm:pt modelId="{72E46D22-B0FD-4A91-AEAD-AD2DC1EC5CEC}" type="pres">
      <dgm:prSet presAssocID="{921AC8F0-665C-4EAB-84C3-B8C002D2C724}" presName="spH" presStyleCnt="0"/>
      <dgm:spPr/>
    </dgm:pt>
    <dgm:pt modelId="{330C3B63-2964-4653-BA5F-D2F8C3BB6FAB}" type="pres">
      <dgm:prSet presAssocID="{921AC8F0-665C-4EAB-84C3-B8C002D2C724}" presName="desTx" presStyleLbl="node1" presStyleIdx="1" presStyleCnt="2">
        <dgm:presLayoutVars>
          <dgm:bulletEnabled val="1"/>
        </dgm:presLayoutVars>
      </dgm:prSet>
      <dgm:spPr/>
    </dgm:pt>
  </dgm:ptLst>
  <dgm:cxnLst>
    <dgm:cxn modelId="{B86AC90D-8EFF-4459-B039-886ACB8EE62F}" type="presOf" srcId="{291EC188-DBF9-4609-BAFB-E7FDA74DF276}" destId="{330C3B63-2964-4653-BA5F-D2F8C3BB6FAB}" srcOrd="0" destOrd="0" presId="urn:diagrams.loki3.com/BracketList"/>
    <dgm:cxn modelId="{E0DDF212-CBF8-40B4-96A7-C1C451192146}" srcId="{921AC8F0-665C-4EAB-84C3-B8C002D2C724}" destId="{D7CAE97C-D2FB-48E8-9F03-5B452A80F5D2}" srcOrd="1" destOrd="0" parTransId="{AC50E155-407A-4CCC-BE96-EC86BBE62B8C}" sibTransId="{E19E8A53-B843-4B76-8F20-36C79DF410AA}"/>
    <dgm:cxn modelId="{578DBC1A-C556-47D6-878A-922669368CFC}" srcId="{19CCC666-3462-4FEE-85E2-E179783AA397}" destId="{3665B734-239C-405C-B222-4B74A2E5EBC9}" srcOrd="0" destOrd="0" parTransId="{A6BA5293-9DD0-471A-B2D8-3E03A47ACD93}" sibTransId="{D1A6359F-97ED-46F1-A8B0-66E04E4E6510}"/>
    <dgm:cxn modelId="{02292C25-CD0F-4CA1-87B0-22328757563E}" type="presOf" srcId="{921AC8F0-665C-4EAB-84C3-B8C002D2C724}" destId="{D175941A-8DAB-48BB-9096-37E585B525BB}" srcOrd="0" destOrd="0" presId="urn:diagrams.loki3.com/BracketList"/>
    <dgm:cxn modelId="{697EE228-0B08-49DC-BDD1-BA090A773C28}" type="presOf" srcId="{2AD8BF6C-458B-4F2E-944E-9262C574A9ED}" destId="{89BA05F4-6BC7-4E34-A866-DC7EA425266F}" srcOrd="0" destOrd="1" presId="urn:diagrams.loki3.com/BracketList"/>
    <dgm:cxn modelId="{A4648E45-CE02-4B1F-93EB-84D55C00412A}" type="presOf" srcId="{F70BC6CA-7F2C-42C8-87F2-091D1C911385}" destId="{89BA05F4-6BC7-4E34-A866-DC7EA425266F}" srcOrd="0" destOrd="2" presId="urn:diagrams.loki3.com/BracketList"/>
    <dgm:cxn modelId="{D52D5366-E8B3-46D2-98D2-6DBBF2776A5F}" srcId="{19CCC666-3462-4FEE-85E2-E179783AA397}" destId="{F70BC6CA-7F2C-42C8-87F2-091D1C911385}" srcOrd="2" destOrd="0" parTransId="{A42C3142-802C-4C51-995D-07110E41989B}" sibTransId="{8B5DA152-5521-4474-B491-7984C6A2126E}"/>
    <dgm:cxn modelId="{D82D2852-5E96-484B-A673-E842507C9CBA}" type="presOf" srcId="{3665B734-239C-405C-B222-4B74A2E5EBC9}" destId="{89BA05F4-6BC7-4E34-A866-DC7EA425266F}" srcOrd="0" destOrd="0" presId="urn:diagrams.loki3.com/BracketList"/>
    <dgm:cxn modelId="{BCADCC73-670A-4C25-BBCB-6B327D78247B}" srcId="{8713CB2F-374A-474C-AF79-A91D2A291CE4}" destId="{19CCC666-3462-4FEE-85E2-E179783AA397}" srcOrd="0" destOrd="0" parTransId="{3F2769FF-74F1-4CB5-A249-FC265D9FF0BB}" sibTransId="{8B218331-FEC1-4FFA-9A11-C758E30A367D}"/>
    <dgm:cxn modelId="{03996489-005C-4990-9AD6-E32B6222057E}" type="presOf" srcId="{8713CB2F-374A-474C-AF79-A91D2A291CE4}" destId="{BFB86747-9217-4C11-BDC1-179DE3C55BD7}" srcOrd="0" destOrd="0" presId="urn:diagrams.loki3.com/BracketList"/>
    <dgm:cxn modelId="{6A2D6F93-659C-4529-8757-C30E456DED29}" type="presOf" srcId="{D7CAE97C-D2FB-48E8-9F03-5B452A80F5D2}" destId="{330C3B63-2964-4653-BA5F-D2F8C3BB6FAB}" srcOrd="0" destOrd="1" presId="urn:diagrams.loki3.com/BracketList"/>
    <dgm:cxn modelId="{51AC3E99-CD25-4582-8668-BC966F7C0EE7}" srcId="{8713CB2F-374A-474C-AF79-A91D2A291CE4}" destId="{921AC8F0-665C-4EAB-84C3-B8C002D2C724}" srcOrd="1" destOrd="0" parTransId="{81CBA686-83E9-49F0-B655-901A12595696}" sibTransId="{7F936D5E-E52E-4015-A030-BB2FC56086B0}"/>
    <dgm:cxn modelId="{C6BF74AD-8522-4222-A20F-A6732C0337C5}" srcId="{19CCC666-3462-4FEE-85E2-E179783AA397}" destId="{2AD8BF6C-458B-4F2E-944E-9262C574A9ED}" srcOrd="1" destOrd="0" parTransId="{E575C5C4-9E42-45F7-921E-9D230DF70520}" sibTransId="{A9FE0134-EA77-4C66-BFB6-367D46699786}"/>
    <dgm:cxn modelId="{55B845F1-50A2-4AD8-ADC4-3A1BA8A55673}" type="presOf" srcId="{19CCC666-3462-4FEE-85E2-E179783AA397}" destId="{A9BC97C0-6AF0-42F5-848A-B464BDF302FA}" srcOrd="0" destOrd="0" presId="urn:diagrams.loki3.com/BracketList"/>
    <dgm:cxn modelId="{E71944F3-7614-4E49-8E87-F4961A8538DF}" srcId="{921AC8F0-665C-4EAB-84C3-B8C002D2C724}" destId="{291EC188-DBF9-4609-BAFB-E7FDA74DF276}" srcOrd="0" destOrd="0" parTransId="{613F55B7-BC7A-472D-9723-CF853D59695A}" sibTransId="{249F7B46-5B26-43F9-A854-FBFDED5D8CD9}"/>
    <dgm:cxn modelId="{478D5DC1-A695-4E0C-99FD-C2CD721DF22C}" type="presParOf" srcId="{BFB86747-9217-4C11-BDC1-179DE3C55BD7}" destId="{A92A9A2D-753B-4680-8998-88F9413E7405}" srcOrd="0" destOrd="0" presId="urn:diagrams.loki3.com/BracketList"/>
    <dgm:cxn modelId="{DE0ACE5A-4DB6-4112-B8B5-738A4FEE4795}" type="presParOf" srcId="{A92A9A2D-753B-4680-8998-88F9413E7405}" destId="{A9BC97C0-6AF0-42F5-848A-B464BDF302FA}" srcOrd="0" destOrd="0" presId="urn:diagrams.loki3.com/BracketList"/>
    <dgm:cxn modelId="{6375CF74-8E56-4116-B6FB-D9452EED41D1}" type="presParOf" srcId="{A92A9A2D-753B-4680-8998-88F9413E7405}" destId="{4B481B2F-FBA7-4077-8B46-723B6ECD59E5}" srcOrd="1" destOrd="0" presId="urn:diagrams.loki3.com/BracketList"/>
    <dgm:cxn modelId="{CEB98D04-D10F-4D14-B814-6A60532E7758}" type="presParOf" srcId="{A92A9A2D-753B-4680-8998-88F9413E7405}" destId="{10CCD2DB-CC9E-474C-8363-D607307EA0CF}" srcOrd="2" destOrd="0" presId="urn:diagrams.loki3.com/BracketList"/>
    <dgm:cxn modelId="{F9AABC23-7C2B-4E03-A823-40829229286A}" type="presParOf" srcId="{A92A9A2D-753B-4680-8998-88F9413E7405}" destId="{89BA05F4-6BC7-4E34-A866-DC7EA425266F}" srcOrd="3" destOrd="0" presId="urn:diagrams.loki3.com/BracketList"/>
    <dgm:cxn modelId="{9E8500DA-C825-4348-9747-058AD5CB845A}" type="presParOf" srcId="{BFB86747-9217-4C11-BDC1-179DE3C55BD7}" destId="{3466C140-AB87-405B-BC36-D8D3CAF72257}" srcOrd="1" destOrd="0" presId="urn:diagrams.loki3.com/BracketList"/>
    <dgm:cxn modelId="{AD82CF85-914C-4428-94C3-4FC11A18AB55}" type="presParOf" srcId="{BFB86747-9217-4C11-BDC1-179DE3C55BD7}" destId="{A59FE5A0-5A9A-47BF-AEE5-B53E23B1FC5D}" srcOrd="2" destOrd="0" presId="urn:diagrams.loki3.com/BracketList"/>
    <dgm:cxn modelId="{7F0C2893-A7D7-4E73-B55E-A66526FD2E37}" type="presParOf" srcId="{A59FE5A0-5A9A-47BF-AEE5-B53E23B1FC5D}" destId="{D175941A-8DAB-48BB-9096-37E585B525BB}" srcOrd="0" destOrd="0" presId="urn:diagrams.loki3.com/BracketList"/>
    <dgm:cxn modelId="{1466A749-29DA-4DF3-AC77-5E33B5074B92}" type="presParOf" srcId="{A59FE5A0-5A9A-47BF-AEE5-B53E23B1FC5D}" destId="{1680E169-4698-4526-8A44-E27B9F40F386}" srcOrd="1" destOrd="0" presId="urn:diagrams.loki3.com/BracketList"/>
    <dgm:cxn modelId="{146700CC-B053-4FA2-9235-FADEC93D9519}" type="presParOf" srcId="{A59FE5A0-5A9A-47BF-AEE5-B53E23B1FC5D}" destId="{72E46D22-B0FD-4A91-AEAD-AD2DC1EC5CEC}" srcOrd="2" destOrd="0" presId="urn:diagrams.loki3.com/BracketList"/>
    <dgm:cxn modelId="{DA7DBE96-09A9-4E20-AB12-812EFC5DB6CC}" type="presParOf" srcId="{A59FE5A0-5A9A-47BF-AEE5-B53E23B1FC5D}" destId="{330C3B63-2964-4653-BA5F-D2F8C3BB6FA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13CB2F-374A-474C-AF79-A91D2A291CE4}"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GB"/>
        </a:p>
      </dgm:t>
    </dgm:pt>
    <dgm:pt modelId="{19CCC666-3462-4FEE-85E2-E179783AA397}">
      <dgm:prSet phldrT="[Text]" custT="1"/>
      <dgm:spPr/>
      <dgm:t>
        <a:bodyPr/>
        <a:lstStyle/>
        <a:p>
          <a:r>
            <a:rPr lang="en-GB" sz="2400" dirty="0">
              <a:latin typeface="Tahoma" panose="020B0604030504040204" pitchFamily="34" charset="0"/>
              <a:ea typeface="Tahoma" panose="020B0604030504040204" pitchFamily="34" charset="0"/>
              <a:cs typeface="Tahoma" panose="020B0604030504040204" pitchFamily="34" charset="0"/>
            </a:rPr>
            <a:t>UN Sanctions List</a:t>
          </a:r>
        </a:p>
      </dgm:t>
    </dgm:pt>
    <dgm:pt modelId="{3F2769FF-74F1-4CB5-A249-FC265D9FF0BB}" type="parTrans" cxnId="{BCADCC73-670A-4C25-BBCB-6B327D78247B}">
      <dgm:prSet/>
      <dgm:spPr/>
      <dgm:t>
        <a:bodyPr/>
        <a:lstStyle/>
        <a:p>
          <a:endParaRPr lang="en-GB"/>
        </a:p>
      </dgm:t>
    </dgm:pt>
    <dgm:pt modelId="{8B218331-FEC1-4FFA-9A11-C758E30A367D}" type="sibTrans" cxnId="{BCADCC73-670A-4C25-BBCB-6B327D78247B}">
      <dgm:prSet/>
      <dgm:spPr/>
      <dgm:t>
        <a:bodyPr/>
        <a:lstStyle/>
        <a:p>
          <a:endParaRPr lang="en-GB"/>
        </a:p>
      </dgm:t>
    </dgm:pt>
    <dgm:pt modelId="{921AC8F0-665C-4EAB-84C3-B8C002D2C724}">
      <dgm:prSet phldrT="[Text]" custT="1"/>
      <dgm:spPr/>
      <dgm:t>
        <a:bodyPr/>
        <a:lstStyle/>
        <a:p>
          <a:pPr algn="ctr"/>
          <a:r>
            <a:rPr lang="en-GB" sz="2400" dirty="0">
              <a:latin typeface="Tahoma" panose="020B0604030504040204" pitchFamily="34" charset="0"/>
              <a:ea typeface="Tahoma" panose="020B0604030504040204" pitchFamily="34" charset="0"/>
              <a:cs typeface="Tahoma" panose="020B0604030504040204" pitchFamily="34" charset="0"/>
            </a:rPr>
            <a:t>UK Sanctions List</a:t>
          </a:r>
        </a:p>
      </dgm:t>
    </dgm:pt>
    <dgm:pt modelId="{81CBA686-83E9-49F0-B655-901A12595696}" type="parTrans" cxnId="{51AC3E99-CD25-4582-8668-BC966F7C0EE7}">
      <dgm:prSet/>
      <dgm:spPr/>
      <dgm:t>
        <a:bodyPr/>
        <a:lstStyle/>
        <a:p>
          <a:endParaRPr lang="en-GB"/>
        </a:p>
      </dgm:t>
    </dgm:pt>
    <dgm:pt modelId="{7F936D5E-E52E-4015-A030-BB2FC56086B0}" type="sibTrans" cxnId="{51AC3E99-CD25-4582-8668-BC966F7C0EE7}">
      <dgm:prSet/>
      <dgm:spPr/>
      <dgm:t>
        <a:bodyPr/>
        <a:lstStyle/>
        <a:p>
          <a:endParaRPr lang="en-GB"/>
        </a:p>
      </dgm:t>
    </dgm:pt>
    <dgm:pt modelId="{3665B734-239C-405C-B222-4B74A2E5EBC9}">
      <dgm:prSet phldrT="[Text]" custT="1"/>
      <dgm:spPr/>
      <dgm:t>
        <a:bodyPr/>
        <a:lstStyle/>
        <a:p>
          <a:r>
            <a:rPr lang="en-GB" sz="2000" dirty="0">
              <a:latin typeface="Tahoma" panose="020B0604030504040204" pitchFamily="34" charset="0"/>
              <a:ea typeface="Tahoma" panose="020B0604030504040204" pitchFamily="34" charset="0"/>
              <a:cs typeface="Tahoma" panose="020B0604030504040204" pitchFamily="34" charset="0"/>
            </a:rPr>
            <a:t>TF and PF (i.e. ISIL, Taliban, DPRK, Iran)</a:t>
          </a:r>
        </a:p>
      </dgm:t>
    </dgm:pt>
    <dgm:pt modelId="{A6BA5293-9DD0-471A-B2D8-3E03A47ACD93}" type="parTrans" cxnId="{578DBC1A-C556-47D6-878A-922669368CFC}">
      <dgm:prSet/>
      <dgm:spPr/>
      <dgm:t>
        <a:bodyPr/>
        <a:lstStyle/>
        <a:p>
          <a:endParaRPr lang="en-GB"/>
        </a:p>
      </dgm:t>
    </dgm:pt>
    <dgm:pt modelId="{D1A6359F-97ED-46F1-A8B0-66E04E4E6510}" type="sibTrans" cxnId="{578DBC1A-C556-47D6-878A-922669368CFC}">
      <dgm:prSet/>
      <dgm:spPr/>
      <dgm:t>
        <a:bodyPr/>
        <a:lstStyle/>
        <a:p>
          <a:endParaRPr lang="en-GB"/>
        </a:p>
      </dgm:t>
    </dgm:pt>
    <dgm:pt modelId="{291EC188-DBF9-4609-BAFB-E7FDA74DF276}">
      <dgm:prSet custT="1"/>
      <dgm:spPr/>
      <dgm:t>
        <a:bodyPr/>
        <a:lstStyle/>
        <a:p>
          <a:pPr algn="l"/>
          <a:r>
            <a:rPr lang="en-GB" sz="2000" dirty="0">
              <a:latin typeface="Tahoma" panose="020B0604030504040204" pitchFamily="34" charset="0"/>
              <a:ea typeface="Tahoma" panose="020B0604030504040204" pitchFamily="34" charset="0"/>
              <a:cs typeface="Tahoma" panose="020B0604030504040204" pitchFamily="34" charset="0"/>
            </a:rPr>
            <a:t>UK autonomous sanctions regimes and other UN regimes (e.g. Russia, Cyber, Belarus)</a:t>
          </a:r>
        </a:p>
      </dgm:t>
    </dgm:pt>
    <dgm:pt modelId="{613F55B7-BC7A-472D-9723-CF853D59695A}" type="parTrans" cxnId="{E71944F3-7614-4E49-8E87-F4961A8538DF}">
      <dgm:prSet/>
      <dgm:spPr/>
      <dgm:t>
        <a:bodyPr/>
        <a:lstStyle/>
        <a:p>
          <a:endParaRPr lang="en-GB"/>
        </a:p>
      </dgm:t>
    </dgm:pt>
    <dgm:pt modelId="{249F7B46-5B26-43F9-A854-FBFDED5D8CD9}" type="sibTrans" cxnId="{E71944F3-7614-4E49-8E87-F4961A8538DF}">
      <dgm:prSet/>
      <dgm:spPr/>
      <dgm:t>
        <a:bodyPr/>
        <a:lstStyle/>
        <a:p>
          <a:endParaRPr lang="en-GB"/>
        </a:p>
      </dgm:t>
    </dgm:pt>
    <dgm:pt modelId="{F70BC6CA-7F2C-42C8-87F2-091D1C911385}">
      <dgm:prSet phldrT="[Text]" custT="1"/>
      <dgm:spPr/>
      <dgm:t>
        <a:bodyPr/>
        <a:lstStyle/>
        <a:p>
          <a:r>
            <a:rPr lang="en-GB" sz="2000" dirty="0">
              <a:latin typeface="Tahoma" panose="020B0604030504040204" pitchFamily="34" charset="0"/>
              <a:ea typeface="Tahoma" panose="020B0604030504040204" pitchFamily="34" charset="0"/>
              <a:cs typeface="Tahoma" panose="020B0604030504040204" pitchFamily="34" charset="0"/>
            </a:rPr>
            <a:t>Changes apply immediately upon UN decision</a:t>
          </a:r>
        </a:p>
      </dgm:t>
    </dgm:pt>
    <dgm:pt modelId="{A42C3142-802C-4C51-995D-07110E41989B}" type="parTrans" cxnId="{D52D5366-E8B3-46D2-98D2-6DBBF2776A5F}">
      <dgm:prSet/>
      <dgm:spPr/>
      <dgm:t>
        <a:bodyPr/>
        <a:lstStyle/>
        <a:p>
          <a:endParaRPr lang="en-GB"/>
        </a:p>
      </dgm:t>
    </dgm:pt>
    <dgm:pt modelId="{8B5DA152-5521-4474-B491-7984C6A2126E}" type="sibTrans" cxnId="{D52D5366-E8B3-46D2-98D2-6DBBF2776A5F}">
      <dgm:prSet/>
      <dgm:spPr/>
      <dgm:t>
        <a:bodyPr/>
        <a:lstStyle/>
        <a:p>
          <a:endParaRPr lang="en-GB"/>
        </a:p>
      </dgm:t>
    </dgm:pt>
    <dgm:pt modelId="{7032ACD7-F8D8-4C3D-BF23-9015A7DCCD85}">
      <dgm:prSet custT="1"/>
      <dgm:spPr/>
      <dgm:t>
        <a:bodyPr/>
        <a:lstStyle/>
        <a:p>
          <a:pPr algn="l"/>
          <a:r>
            <a:rPr lang="en-GB" sz="2000" dirty="0">
              <a:latin typeface="Tahoma" panose="020B0604030504040204" pitchFamily="34" charset="0"/>
              <a:ea typeface="Tahoma" panose="020B0604030504040204" pitchFamily="34" charset="0"/>
              <a:cs typeface="Tahoma" panose="020B0604030504040204" pitchFamily="34" charset="0"/>
            </a:rPr>
            <a:t>Updates apply immediately</a:t>
          </a:r>
        </a:p>
      </dgm:t>
    </dgm:pt>
    <dgm:pt modelId="{867042A7-7215-4CF0-B0C4-4CF3A82D0701}" type="parTrans" cxnId="{33C70450-E3BB-4E92-9F8A-BF67CBF6124E}">
      <dgm:prSet/>
      <dgm:spPr/>
      <dgm:t>
        <a:bodyPr/>
        <a:lstStyle/>
        <a:p>
          <a:endParaRPr lang="en-GB"/>
        </a:p>
      </dgm:t>
    </dgm:pt>
    <dgm:pt modelId="{B974D27F-3D25-46B6-9665-C02060E75D4D}" type="sibTrans" cxnId="{33C70450-E3BB-4E92-9F8A-BF67CBF6124E}">
      <dgm:prSet/>
      <dgm:spPr/>
      <dgm:t>
        <a:bodyPr/>
        <a:lstStyle/>
        <a:p>
          <a:endParaRPr lang="en-GB"/>
        </a:p>
      </dgm:t>
    </dgm:pt>
    <dgm:pt modelId="{087807E8-2DDF-4B5B-A135-4409FBB706F8}">
      <dgm:prSet custT="1"/>
      <dgm:spPr/>
      <dgm:t>
        <a:bodyPr/>
        <a:lstStyle/>
        <a:p>
          <a:pPr algn="l"/>
          <a:r>
            <a:rPr lang="en-GB" sz="2400">
              <a:latin typeface="Tahoma" panose="020B0604030504040204" pitchFamily="34" charset="0"/>
              <a:ea typeface="Tahoma" panose="020B0604030504040204" pitchFamily="34" charset="0"/>
              <a:cs typeface="Tahoma" panose="020B0604030504040204" pitchFamily="34" charset="0"/>
            </a:rPr>
            <a:t>Isle of Man Sanctions List</a:t>
          </a:r>
          <a:endParaRPr lang="en-GB" sz="2400" dirty="0">
            <a:latin typeface="Tahoma" panose="020B0604030504040204" pitchFamily="34" charset="0"/>
            <a:ea typeface="Tahoma" panose="020B0604030504040204" pitchFamily="34" charset="0"/>
            <a:cs typeface="Tahoma" panose="020B0604030504040204" pitchFamily="34" charset="0"/>
          </a:endParaRPr>
        </a:p>
      </dgm:t>
    </dgm:pt>
    <dgm:pt modelId="{0723AD32-41C3-4E0A-AFB9-8A6232E2F5C9}" type="parTrans" cxnId="{A6A49FD4-ECEB-4075-9168-7E332C1B7306}">
      <dgm:prSet/>
      <dgm:spPr/>
      <dgm:t>
        <a:bodyPr/>
        <a:lstStyle/>
        <a:p>
          <a:endParaRPr lang="en-GB"/>
        </a:p>
      </dgm:t>
    </dgm:pt>
    <dgm:pt modelId="{646307A2-F428-410E-87CB-0971492919F2}" type="sibTrans" cxnId="{A6A49FD4-ECEB-4075-9168-7E332C1B7306}">
      <dgm:prSet/>
      <dgm:spPr/>
      <dgm:t>
        <a:bodyPr/>
        <a:lstStyle/>
        <a:p>
          <a:endParaRPr lang="en-GB"/>
        </a:p>
      </dgm:t>
    </dgm:pt>
    <dgm:pt modelId="{161B7E4B-808E-4F65-9605-9359D1992EE1}">
      <dgm:prSet custT="1"/>
      <dgm:spPr/>
      <dgm:t>
        <a:bodyPr/>
        <a:lstStyle/>
        <a:p>
          <a:pPr algn="l"/>
          <a:r>
            <a:rPr lang="en-GB" sz="2000" dirty="0">
              <a:latin typeface="Tahoma" panose="020B0604030504040204" pitchFamily="34" charset="0"/>
              <a:ea typeface="Tahoma" panose="020B0604030504040204" pitchFamily="34" charset="0"/>
              <a:cs typeface="Tahoma" panose="020B0604030504040204" pitchFamily="34" charset="0"/>
            </a:rPr>
            <a:t>IOM designations relating to involvement in terrorist activity</a:t>
          </a:r>
        </a:p>
      </dgm:t>
    </dgm:pt>
    <dgm:pt modelId="{9031E9E8-4876-40EF-AC1B-CD52634CB3CC}" type="parTrans" cxnId="{13EAB2CB-F936-45C1-A46E-EAA1777A1531}">
      <dgm:prSet/>
      <dgm:spPr/>
      <dgm:t>
        <a:bodyPr/>
        <a:lstStyle/>
        <a:p>
          <a:endParaRPr lang="en-GB"/>
        </a:p>
      </dgm:t>
    </dgm:pt>
    <dgm:pt modelId="{00E4E16F-BFF5-41FE-96C8-28587A8B35E0}" type="sibTrans" cxnId="{13EAB2CB-F936-45C1-A46E-EAA1777A1531}">
      <dgm:prSet/>
      <dgm:spPr/>
      <dgm:t>
        <a:bodyPr/>
        <a:lstStyle/>
        <a:p>
          <a:endParaRPr lang="en-GB"/>
        </a:p>
      </dgm:t>
    </dgm:pt>
    <dgm:pt modelId="{E0BA1BE6-4AAE-4D3D-B33A-4DC2197D6F9D}">
      <dgm:prSet custT="1"/>
      <dgm:spPr/>
      <dgm:t>
        <a:bodyPr/>
        <a:lstStyle/>
        <a:p>
          <a:pPr algn="l"/>
          <a:r>
            <a:rPr lang="en-GB" sz="2000" dirty="0">
              <a:latin typeface="Tahoma" panose="020B0604030504040204" pitchFamily="34" charset="0"/>
              <a:ea typeface="Tahoma" panose="020B0604030504040204" pitchFamily="34" charset="0"/>
              <a:cs typeface="Tahoma" panose="020B0604030504040204" pitchFamily="34" charset="0"/>
            </a:rPr>
            <a:t>No-one currently designated on this list</a:t>
          </a:r>
        </a:p>
      </dgm:t>
    </dgm:pt>
    <dgm:pt modelId="{91232D29-62E6-44DF-8AA0-70F5E21013CA}" type="parTrans" cxnId="{E0A65D58-8727-43DB-AB32-887D879C77CA}">
      <dgm:prSet/>
      <dgm:spPr/>
      <dgm:t>
        <a:bodyPr/>
        <a:lstStyle/>
        <a:p>
          <a:endParaRPr lang="en-GB"/>
        </a:p>
      </dgm:t>
    </dgm:pt>
    <dgm:pt modelId="{2818F337-EAB1-4860-82A8-732B18793B78}" type="sibTrans" cxnId="{E0A65D58-8727-43DB-AB32-887D879C77CA}">
      <dgm:prSet/>
      <dgm:spPr/>
      <dgm:t>
        <a:bodyPr/>
        <a:lstStyle/>
        <a:p>
          <a:endParaRPr lang="en-GB"/>
        </a:p>
      </dgm:t>
    </dgm:pt>
    <dgm:pt modelId="{2B52F374-11D5-4733-831B-5A6E84979ADA}" type="pres">
      <dgm:prSet presAssocID="{8713CB2F-374A-474C-AF79-A91D2A291CE4}" presName="Name0" presStyleCnt="0">
        <dgm:presLayoutVars>
          <dgm:dir/>
          <dgm:animLvl val="lvl"/>
          <dgm:resizeHandles val="exact"/>
        </dgm:presLayoutVars>
      </dgm:prSet>
      <dgm:spPr/>
    </dgm:pt>
    <dgm:pt modelId="{159ED00D-8916-4DFC-B6B6-BC8827B7EC03}" type="pres">
      <dgm:prSet presAssocID="{19CCC666-3462-4FEE-85E2-E179783AA397}" presName="linNode" presStyleCnt="0"/>
      <dgm:spPr/>
    </dgm:pt>
    <dgm:pt modelId="{D296E822-5028-4E9B-AA53-C6DCF24C7DB4}" type="pres">
      <dgm:prSet presAssocID="{19CCC666-3462-4FEE-85E2-E179783AA397}" presName="parentText" presStyleLbl="node1" presStyleIdx="0" presStyleCnt="3">
        <dgm:presLayoutVars>
          <dgm:chMax val="1"/>
          <dgm:bulletEnabled val="1"/>
        </dgm:presLayoutVars>
      </dgm:prSet>
      <dgm:spPr/>
    </dgm:pt>
    <dgm:pt modelId="{C2B7F58B-8A62-44DC-BBF1-812B74235210}" type="pres">
      <dgm:prSet presAssocID="{19CCC666-3462-4FEE-85E2-E179783AA397}" presName="descendantText" presStyleLbl="alignAccFollowNode1" presStyleIdx="0" presStyleCnt="3" custScaleX="168146" custScaleY="98432">
        <dgm:presLayoutVars>
          <dgm:bulletEnabled val="1"/>
        </dgm:presLayoutVars>
      </dgm:prSet>
      <dgm:spPr/>
    </dgm:pt>
    <dgm:pt modelId="{9DAA1177-333B-44BD-AF09-D66C7F19F106}" type="pres">
      <dgm:prSet presAssocID="{8B218331-FEC1-4FFA-9A11-C758E30A367D}" presName="sp" presStyleCnt="0"/>
      <dgm:spPr/>
    </dgm:pt>
    <dgm:pt modelId="{291D5E87-E789-47C5-951D-67C924AF732B}" type="pres">
      <dgm:prSet presAssocID="{921AC8F0-665C-4EAB-84C3-B8C002D2C724}" presName="linNode" presStyleCnt="0"/>
      <dgm:spPr/>
    </dgm:pt>
    <dgm:pt modelId="{76B33DFA-EB34-4DED-BB8F-4C5012F66BEE}" type="pres">
      <dgm:prSet presAssocID="{921AC8F0-665C-4EAB-84C3-B8C002D2C724}" presName="parentText" presStyleLbl="node1" presStyleIdx="1" presStyleCnt="3">
        <dgm:presLayoutVars>
          <dgm:chMax val="1"/>
          <dgm:bulletEnabled val="1"/>
        </dgm:presLayoutVars>
      </dgm:prSet>
      <dgm:spPr/>
    </dgm:pt>
    <dgm:pt modelId="{0CD592C1-DE74-45C2-A33B-C3539714426A}" type="pres">
      <dgm:prSet presAssocID="{921AC8F0-665C-4EAB-84C3-B8C002D2C724}" presName="descendantText" presStyleLbl="alignAccFollowNode1" presStyleIdx="1" presStyleCnt="3" custScaleX="165044">
        <dgm:presLayoutVars>
          <dgm:bulletEnabled val="1"/>
        </dgm:presLayoutVars>
      </dgm:prSet>
      <dgm:spPr/>
    </dgm:pt>
    <dgm:pt modelId="{7767C7BD-027B-4366-BDB7-71FEACD09E10}" type="pres">
      <dgm:prSet presAssocID="{7F936D5E-E52E-4015-A030-BB2FC56086B0}" presName="sp" presStyleCnt="0"/>
      <dgm:spPr/>
    </dgm:pt>
    <dgm:pt modelId="{9DD34BDC-37A7-4677-834C-80618CB0F504}" type="pres">
      <dgm:prSet presAssocID="{087807E8-2DDF-4B5B-A135-4409FBB706F8}" presName="linNode" presStyleCnt="0"/>
      <dgm:spPr/>
    </dgm:pt>
    <dgm:pt modelId="{4E06309E-AEC4-4FDE-9A96-FFC9D57DF0B3}" type="pres">
      <dgm:prSet presAssocID="{087807E8-2DDF-4B5B-A135-4409FBB706F8}" presName="parentText" presStyleLbl="node1" presStyleIdx="2" presStyleCnt="3">
        <dgm:presLayoutVars>
          <dgm:chMax val="1"/>
          <dgm:bulletEnabled val="1"/>
        </dgm:presLayoutVars>
      </dgm:prSet>
      <dgm:spPr/>
    </dgm:pt>
    <dgm:pt modelId="{4E42FD1C-F82D-42BD-BF25-4C31CA876B86}" type="pres">
      <dgm:prSet presAssocID="{087807E8-2DDF-4B5B-A135-4409FBB706F8}" presName="descendantText" presStyleLbl="alignAccFollowNode1" presStyleIdx="2" presStyleCnt="3" custScaleX="162878">
        <dgm:presLayoutVars>
          <dgm:bulletEnabled val="1"/>
        </dgm:presLayoutVars>
      </dgm:prSet>
      <dgm:spPr/>
    </dgm:pt>
  </dgm:ptLst>
  <dgm:cxnLst>
    <dgm:cxn modelId="{0F0F190B-EF6C-48D3-B2D7-933B07795561}" type="presOf" srcId="{F70BC6CA-7F2C-42C8-87F2-091D1C911385}" destId="{C2B7F58B-8A62-44DC-BBF1-812B74235210}" srcOrd="0" destOrd="1" presId="urn:microsoft.com/office/officeart/2005/8/layout/vList5"/>
    <dgm:cxn modelId="{578DBC1A-C556-47D6-878A-922669368CFC}" srcId="{19CCC666-3462-4FEE-85E2-E179783AA397}" destId="{3665B734-239C-405C-B222-4B74A2E5EBC9}" srcOrd="0" destOrd="0" parTransId="{A6BA5293-9DD0-471A-B2D8-3E03A47ACD93}" sibTransId="{D1A6359F-97ED-46F1-A8B0-66E04E4E6510}"/>
    <dgm:cxn modelId="{302C5821-69EA-4C1D-9FAE-EA254AF86999}" type="presOf" srcId="{3665B734-239C-405C-B222-4B74A2E5EBC9}" destId="{C2B7F58B-8A62-44DC-BBF1-812B74235210}" srcOrd="0" destOrd="0" presId="urn:microsoft.com/office/officeart/2005/8/layout/vList5"/>
    <dgm:cxn modelId="{D52D5366-E8B3-46D2-98D2-6DBBF2776A5F}" srcId="{19CCC666-3462-4FEE-85E2-E179783AA397}" destId="{F70BC6CA-7F2C-42C8-87F2-091D1C911385}" srcOrd="1" destOrd="0" parTransId="{A42C3142-802C-4C51-995D-07110E41989B}" sibTransId="{8B5DA152-5521-4474-B491-7984C6A2126E}"/>
    <dgm:cxn modelId="{D0028E4D-1ADC-4DDA-8FE2-49492F1F0B46}" type="presOf" srcId="{087807E8-2DDF-4B5B-A135-4409FBB706F8}" destId="{4E06309E-AEC4-4FDE-9A96-FFC9D57DF0B3}" srcOrd="0" destOrd="0" presId="urn:microsoft.com/office/officeart/2005/8/layout/vList5"/>
    <dgm:cxn modelId="{33C70450-E3BB-4E92-9F8A-BF67CBF6124E}" srcId="{921AC8F0-665C-4EAB-84C3-B8C002D2C724}" destId="{7032ACD7-F8D8-4C3D-BF23-9015A7DCCD85}" srcOrd="1" destOrd="0" parTransId="{867042A7-7215-4CF0-B0C4-4CF3A82D0701}" sibTransId="{B974D27F-3D25-46B6-9665-C02060E75D4D}"/>
    <dgm:cxn modelId="{BCADCC73-670A-4C25-BBCB-6B327D78247B}" srcId="{8713CB2F-374A-474C-AF79-A91D2A291CE4}" destId="{19CCC666-3462-4FEE-85E2-E179783AA397}" srcOrd="0" destOrd="0" parTransId="{3F2769FF-74F1-4CB5-A249-FC265D9FF0BB}" sibTransId="{8B218331-FEC1-4FFA-9A11-C758E30A367D}"/>
    <dgm:cxn modelId="{E0A65D58-8727-43DB-AB32-887D879C77CA}" srcId="{087807E8-2DDF-4B5B-A135-4409FBB706F8}" destId="{E0BA1BE6-4AAE-4D3D-B33A-4DC2197D6F9D}" srcOrd="1" destOrd="0" parTransId="{91232D29-62E6-44DF-8AA0-70F5E21013CA}" sibTransId="{2818F337-EAB1-4860-82A8-732B18793B78}"/>
    <dgm:cxn modelId="{AF127E83-45A6-4565-AEB2-1A95E92DEB41}" type="presOf" srcId="{7032ACD7-F8D8-4C3D-BF23-9015A7DCCD85}" destId="{0CD592C1-DE74-45C2-A33B-C3539714426A}" srcOrd="0" destOrd="1" presId="urn:microsoft.com/office/officeart/2005/8/layout/vList5"/>
    <dgm:cxn modelId="{51AC3E99-CD25-4582-8668-BC966F7C0EE7}" srcId="{8713CB2F-374A-474C-AF79-A91D2A291CE4}" destId="{921AC8F0-665C-4EAB-84C3-B8C002D2C724}" srcOrd="1" destOrd="0" parTransId="{81CBA686-83E9-49F0-B655-901A12595696}" sibTransId="{7F936D5E-E52E-4015-A030-BB2FC56086B0}"/>
    <dgm:cxn modelId="{900E7B9B-4057-4DE1-8F6B-1157A116B1ED}" type="presOf" srcId="{E0BA1BE6-4AAE-4D3D-B33A-4DC2197D6F9D}" destId="{4E42FD1C-F82D-42BD-BF25-4C31CA876B86}" srcOrd="0" destOrd="1" presId="urn:microsoft.com/office/officeart/2005/8/layout/vList5"/>
    <dgm:cxn modelId="{A42832AE-3370-487F-A66C-F5CF58CB63B4}" type="presOf" srcId="{291EC188-DBF9-4609-BAFB-E7FDA74DF276}" destId="{0CD592C1-DE74-45C2-A33B-C3539714426A}" srcOrd="0" destOrd="0" presId="urn:microsoft.com/office/officeart/2005/8/layout/vList5"/>
    <dgm:cxn modelId="{E6EEBFC7-6D6B-4E87-BBC9-1EDB12F67CD4}" type="presOf" srcId="{8713CB2F-374A-474C-AF79-A91D2A291CE4}" destId="{2B52F374-11D5-4733-831B-5A6E84979ADA}" srcOrd="0" destOrd="0" presId="urn:microsoft.com/office/officeart/2005/8/layout/vList5"/>
    <dgm:cxn modelId="{13EAB2CB-F936-45C1-A46E-EAA1777A1531}" srcId="{087807E8-2DDF-4B5B-A135-4409FBB706F8}" destId="{161B7E4B-808E-4F65-9605-9359D1992EE1}" srcOrd="0" destOrd="0" parTransId="{9031E9E8-4876-40EF-AC1B-CD52634CB3CC}" sibTransId="{00E4E16F-BFF5-41FE-96C8-28587A8B35E0}"/>
    <dgm:cxn modelId="{80CB28CC-FDBC-4727-B63D-D0365A452153}" type="presOf" srcId="{161B7E4B-808E-4F65-9605-9359D1992EE1}" destId="{4E42FD1C-F82D-42BD-BF25-4C31CA876B86}" srcOrd="0" destOrd="0" presId="urn:microsoft.com/office/officeart/2005/8/layout/vList5"/>
    <dgm:cxn modelId="{9CC6B4D0-60D1-4819-B7C7-E4D9C9A55E1B}" type="presOf" srcId="{19CCC666-3462-4FEE-85E2-E179783AA397}" destId="{D296E822-5028-4E9B-AA53-C6DCF24C7DB4}" srcOrd="0" destOrd="0" presId="urn:microsoft.com/office/officeart/2005/8/layout/vList5"/>
    <dgm:cxn modelId="{A6A49FD4-ECEB-4075-9168-7E332C1B7306}" srcId="{8713CB2F-374A-474C-AF79-A91D2A291CE4}" destId="{087807E8-2DDF-4B5B-A135-4409FBB706F8}" srcOrd="2" destOrd="0" parTransId="{0723AD32-41C3-4E0A-AFB9-8A6232E2F5C9}" sibTransId="{646307A2-F428-410E-87CB-0971492919F2}"/>
    <dgm:cxn modelId="{926FA9E7-8F1A-4DBF-8003-F888BF62A190}" type="presOf" srcId="{921AC8F0-665C-4EAB-84C3-B8C002D2C724}" destId="{76B33DFA-EB34-4DED-BB8F-4C5012F66BEE}" srcOrd="0" destOrd="0" presId="urn:microsoft.com/office/officeart/2005/8/layout/vList5"/>
    <dgm:cxn modelId="{E71944F3-7614-4E49-8E87-F4961A8538DF}" srcId="{921AC8F0-665C-4EAB-84C3-B8C002D2C724}" destId="{291EC188-DBF9-4609-BAFB-E7FDA74DF276}" srcOrd="0" destOrd="0" parTransId="{613F55B7-BC7A-472D-9723-CF853D59695A}" sibTransId="{249F7B46-5B26-43F9-A854-FBFDED5D8CD9}"/>
    <dgm:cxn modelId="{0CDC5872-2D80-4E15-BB40-292A69E8186A}" type="presParOf" srcId="{2B52F374-11D5-4733-831B-5A6E84979ADA}" destId="{159ED00D-8916-4DFC-B6B6-BC8827B7EC03}" srcOrd="0" destOrd="0" presId="urn:microsoft.com/office/officeart/2005/8/layout/vList5"/>
    <dgm:cxn modelId="{270A1463-7CC2-4493-9ACD-4201C4C5ADA6}" type="presParOf" srcId="{159ED00D-8916-4DFC-B6B6-BC8827B7EC03}" destId="{D296E822-5028-4E9B-AA53-C6DCF24C7DB4}" srcOrd="0" destOrd="0" presId="urn:microsoft.com/office/officeart/2005/8/layout/vList5"/>
    <dgm:cxn modelId="{732B5D56-2F2A-42B0-88AC-0C2AEDF8BB7F}" type="presParOf" srcId="{159ED00D-8916-4DFC-B6B6-BC8827B7EC03}" destId="{C2B7F58B-8A62-44DC-BBF1-812B74235210}" srcOrd="1" destOrd="0" presId="urn:microsoft.com/office/officeart/2005/8/layout/vList5"/>
    <dgm:cxn modelId="{21C2EB6A-CCAA-483A-B351-10A8721417F4}" type="presParOf" srcId="{2B52F374-11D5-4733-831B-5A6E84979ADA}" destId="{9DAA1177-333B-44BD-AF09-D66C7F19F106}" srcOrd="1" destOrd="0" presId="urn:microsoft.com/office/officeart/2005/8/layout/vList5"/>
    <dgm:cxn modelId="{9992CDD8-C033-4FA7-A637-4BB798068630}" type="presParOf" srcId="{2B52F374-11D5-4733-831B-5A6E84979ADA}" destId="{291D5E87-E789-47C5-951D-67C924AF732B}" srcOrd="2" destOrd="0" presId="urn:microsoft.com/office/officeart/2005/8/layout/vList5"/>
    <dgm:cxn modelId="{15796620-6DDA-4DA7-9EF8-7A58F3D30FE3}" type="presParOf" srcId="{291D5E87-E789-47C5-951D-67C924AF732B}" destId="{76B33DFA-EB34-4DED-BB8F-4C5012F66BEE}" srcOrd="0" destOrd="0" presId="urn:microsoft.com/office/officeart/2005/8/layout/vList5"/>
    <dgm:cxn modelId="{AD6493E9-10FC-418A-B019-887E59F6BCE5}" type="presParOf" srcId="{291D5E87-E789-47C5-951D-67C924AF732B}" destId="{0CD592C1-DE74-45C2-A33B-C3539714426A}" srcOrd="1" destOrd="0" presId="urn:microsoft.com/office/officeart/2005/8/layout/vList5"/>
    <dgm:cxn modelId="{83D7FB40-173E-4401-A2ED-A12EAF7567AD}" type="presParOf" srcId="{2B52F374-11D5-4733-831B-5A6E84979ADA}" destId="{7767C7BD-027B-4366-BDB7-71FEACD09E10}" srcOrd="3" destOrd="0" presId="urn:microsoft.com/office/officeart/2005/8/layout/vList5"/>
    <dgm:cxn modelId="{3948F338-C162-4564-A309-0F3B4A70442C}" type="presParOf" srcId="{2B52F374-11D5-4733-831B-5A6E84979ADA}" destId="{9DD34BDC-37A7-4677-834C-80618CB0F504}" srcOrd="4" destOrd="0" presId="urn:microsoft.com/office/officeart/2005/8/layout/vList5"/>
    <dgm:cxn modelId="{942B55CC-C951-4A97-B662-390C1654F7C2}" type="presParOf" srcId="{9DD34BDC-37A7-4677-834C-80618CB0F504}" destId="{4E06309E-AEC4-4FDE-9A96-FFC9D57DF0B3}" srcOrd="0" destOrd="0" presId="urn:microsoft.com/office/officeart/2005/8/layout/vList5"/>
    <dgm:cxn modelId="{85CF2CA2-F3A9-4292-8561-A11F626638D0}" type="presParOf" srcId="{9DD34BDC-37A7-4677-834C-80618CB0F504}" destId="{4E42FD1C-F82D-42BD-BF25-4C31CA876B8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27CD7D-21D9-47AE-B114-195907D85ABE}"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EF33A8BA-02AA-45DD-A69C-4EB14A1481A5}">
      <dgm:prSet phldrT="[Text]" phldr="0" custT="1"/>
      <dgm:spPr>
        <a:noFill/>
      </dgm:spPr>
      <dgm:t>
        <a:bodyPr/>
        <a:lstStyle/>
        <a:p>
          <a:r>
            <a:rPr lang="en-GB" sz="2800" dirty="0">
              <a:latin typeface="Tahoma" panose="020B0604030504040204" pitchFamily="34" charset="0"/>
              <a:ea typeface="Tahoma" panose="020B0604030504040204" pitchFamily="34" charset="0"/>
              <a:cs typeface="Tahoma" panose="020B0604030504040204" pitchFamily="34" charset="0"/>
            </a:rPr>
            <a:t>Finance System Integrity</a:t>
          </a:r>
        </a:p>
      </dgm:t>
    </dgm:pt>
    <dgm:pt modelId="{9512BBF3-C1FF-4744-AF22-496AA8C6E8F1}" type="parTrans" cxnId="{22175783-93A0-4BB6-9245-A20DBCAEB828}">
      <dgm:prSet/>
      <dgm:spPr/>
      <dgm:t>
        <a:bodyPr/>
        <a:lstStyle/>
        <a:p>
          <a:endParaRPr lang="en-GB"/>
        </a:p>
      </dgm:t>
    </dgm:pt>
    <dgm:pt modelId="{F1D51964-6224-4DA9-97DF-3C395FD89678}" type="sibTrans" cxnId="{22175783-93A0-4BB6-9245-A20DBCAEB828}">
      <dgm:prSet/>
      <dgm:spPr>
        <a:blipFill>
          <a:blip xmlns:r="http://schemas.openxmlformats.org/officeDocument/2006/relationships">
            <a:extLst>
              <a:ext uri="{96DAC541-7B7A-43D3-8B79-37D633B846F1}">
                <asvg:svgBlip xmlns:asvg="http://schemas.microsoft.com/office/drawing/2016/SVG/main" r:embed="rId1"/>
              </a:ext>
            </a:extLst>
          </a:blip>
          <a:srcRect/>
          <a:stretch>
            <a:fillRect t="-7000" b="-7000"/>
          </a:stretch>
        </a:blipFill>
      </dgm:spPr>
      <dgm:t>
        <a:bodyPr/>
        <a:lstStyle/>
        <a:p>
          <a:endParaRPr lang="en-GB"/>
        </a:p>
      </dgm:t>
      <dgm:extLst>
        <a:ext uri="{E40237B7-FDA0-4F09-8148-C483321AD2D9}">
          <dgm14:cNvPr xmlns:dgm14="http://schemas.microsoft.com/office/drawing/2010/diagram" id="0" name="" descr="Bank with solid fill"/>
        </a:ext>
      </dgm:extLst>
    </dgm:pt>
    <dgm:pt modelId="{B1886BE8-356C-4672-8C44-10FE161E5E45}">
      <dgm:prSet phldrT="[Text]" phldr="0"/>
      <dgm:spPr>
        <a:solidFill>
          <a:srgbClr val="3A6365"/>
        </a:solidFill>
      </dgm:spPr>
      <dgm:t>
        <a:bodyPr/>
        <a:lstStyle/>
        <a:p>
          <a:r>
            <a:rPr lang="en-GB" dirty="0">
              <a:latin typeface="Tahoma" panose="020B0604030504040204" pitchFamily="34" charset="0"/>
              <a:ea typeface="Tahoma" panose="020B0604030504040204" pitchFamily="34" charset="0"/>
              <a:cs typeface="Tahoma" panose="020B0604030504040204" pitchFamily="34" charset="0"/>
            </a:rPr>
            <a:t>Industry plays a critical front-line role</a:t>
          </a:r>
        </a:p>
      </dgm:t>
    </dgm:pt>
    <dgm:pt modelId="{438C801A-AF4D-4369-9AC7-5E5FB5E98BCA}" type="parTrans" cxnId="{517D6D40-9D8F-4A87-A5C7-A0D17A8A9F6E}">
      <dgm:prSet/>
      <dgm:spPr/>
      <dgm:t>
        <a:bodyPr/>
        <a:lstStyle/>
        <a:p>
          <a:endParaRPr lang="en-GB"/>
        </a:p>
      </dgm:t>
    </dgm:pt>
    <dgm:pt modelId="{3C378B63-0AF0-47BD-94B7-15B4C3D0C015}" type="sibTrans" cxnId="{517D6D40-9D8F-4A87-A5C7-A0D17A8A9F6E}">
      <dgm:prSet/>
      <dgm:spPr>
        <a:solidFill>
          <a:srgbClr val="544B76"/>
        </a:solidFill>
      </dgm:spPr>
      <dgm:t>
        <a:bodyPr/>
        <a:lstStyle/>
        <a:p>
          <a:endParaRPr lang="en-GB"/>
        </a:p>
      </dgm:t>
    </dgm:pt>
    <dgm:pt modelId="{DE46CE54-AA58-4BB4-8C6F-7B52BAA5A2DA}">
      <dgm:prSet phldrT="[Text]" phldr="0" custT="1"/>
      <dgm:spPr>
        <a:noFill/>
      </dgm:spPr>
      <dgm:t>
        <a:bodyPr/>
        <a:lstStyle/>
        <a:p>
          <a:r>
            <a:rPr lang="en-GB" sz="2800" dirty="0">
              <a:latin typeface="Tahoma" panose="020B0604030504040204" pitchFamily="34" charset="0"/>
              <a:ea typeface="Tahoma" panose="020B0604030504040204" pitchFamily="34" charset="0"/>
              <a:cs typeface="Tahoma" panose="020B0604030504040204" pitchFamily="34" charset="0"/>
            </a:rPr>
            <a:t>Peace &amp; Security</a:t>
          </a:r>
        </a:p>
      </dgm:t>
    </dgm:pt>
    <dgm:pt modelId="{976AF1D6-4B9E-40D3-B93E-5EC5FB2118FD}" type="parTrans" cxnId="{291EA2C0-9974-408A-A4AA-153C07EBD1DC}">
      <dgm:prSet/>
      <dgm:spPr/>
      <dgm:t>
        <a:bodyPr/>
        <a:lstStyle/>
        <a:p>
          <a:endParaRPr lang="en-GB"/>
        </a:p>
      </dgm:t>
    </dgm:pt>
    <dgm:pt modelId="{5D1574BC-EB50-4952-A197-47C46B2220AB}" type="sibTrans" cxnId="{291EA2C0-9974-408A-A4AA-153C07EBD1DC}">
      <dgm:prSet/>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t>
        <a:bodyPr/>
        <a:lstStyle/>
        <a:p>
          <a:endParaRPr lang="en-GB"/>
        </a:p>
      </dgm:t>
      <dgm:extLst>
        <a:ext uri="{E40237B7-FDA0-4F09-8148-C483321AD2D9}">
          <dgm14:cNvPr xmlns:dgm14="http://schemas.microsoft.com/office/drawing/2010/diagram" id="0" name="" descr="Earth globe: Africa and Europe with solid fill"/>
        </a:ext>
      </dgm:extLst>
    </dgm:pt>
    <dgm:pt modelId="{73ABFED2-7162-4841-931C-5B477AEB52CC}">
      <dgm:prSet phldrT="[Text]" phldr="0" custT="1"/>
      <dgm:spPr>
        <a:noFill/>
      </dgm:spPr>
      <dgm:t>
        <a:bodyPr/>
        <a:lstStyle/>
        <a:p>
          <a:r>
            <a:rPr lang="en-GB" sz="2800" dirty="0">
              <a:latin typeface="Tahoma" panose="020B0604030504040204" pitchFamily="34" charset="0"/>
              <a:ea typeface="Tahoma" panose="020B0604030504040204" pitchFamily="34" charset="0"/>
              <a:cs typeface="Tahoma" panose="020B0604030504040204" pitchFamily="34" charset="0"/>
            </a:rPr>
            <a:t>Prevention of Terrorist &amp; Proliferation Financing</a:t>
          </a:r>
        </a:p>
      </dgm:t>
    </dgm:pt>
    <dgm:pt modelId="{6C37CF9E-A7E9-4BBB-8A72-1AE499C81C1A}" type="sibTrans" cxnId="{3A99AD37-74D9-4314-9EDE-56EF0B48C9FC}">
      <dgm:prSet/>
      <dgm:spPr>
        <a:blipFill>
          <a:blip xmlns:r="http://schemas.openxmlformats.org/officeDocument/2006/relationships">
            <a:extLst>
              <a:ext uri="{96DAC541-7B7A-43D3-8B79-37D633B846F1}">
                <asvg:svgBlip xmlns:asvg="http://schemas.microsoft.com/office/drawing/2016/SVG/main" r:embed="rId3"/>
              </a:ext>
            </a:extLst>
          </a:blip>
          <a:srcRect/>
          <a:stretch>
            <a:fillRect t="-3000" b="-3000"/>
          </a:stretch>
        </a:blipFill>
      </dgm:spPr>
      <dgm:t>
        <a:bodyPr/>
        <a:lstStyle/>
        <a:p>
          <a:endParaRPr lang="en-GB"/>
        </a:p>
      </dgm:t>
      <dgm:extLst>
        <a:ext uri="{E40237B7-FDA0-4F09-8148-C483321AD2D9}">
          <dgm14:cNvPr xmlns:dgm14="http://schemas.microsoft.com/office/drawing/2010/diagram" id="0" name="" descr="No sign with solid fill"/>
        </a:ext>
      </dgm:extLst>
    </dgm:pt>
    <dgm:pt modelId="{1FE55B43-6595-4A43-8D24-782DEEC1D24A}" type="parTrans" cxnId="{3A99AD37-74D9-4314-9EDE-56EF0B48C9FC}">
      <dgm:prSet/>
      <dgm:spPr/>
      <dgm:t>
        <a:bodyPr/>
        <a:lstStyle/>
        <a:p>
          <a:endParaRPr lang="en-GB"/>
        </a:p>
      </dgm:t>
    </dgm:pt>
    <dgm:pt modelId="{900980AE-6830-4319-A555-3D835CEA6FAF}" type="pres">
      <dgm:prSet presAssocID="{6427CD7D-21D9-47AE-B114-195907D85ABE}" presName="Name0" presStyleCnt="0">
        <dgm:presLayoutVars>
          <dgm:chMax val="7"/>
          <dgm:chPref val="7"/>
          <dgm:dir/>
        </dgm:presLayoutVars>
      </dgm:prSet>
      <dgm:spPr/>
    </dgm:pt>
    <dgm:pt modelId="{2CF06841-751D-4E25-A6BD-A5258A932CBC}" type="pres">
      <dgm:prSet presAssocID="{6427CD7D-21D9-47AE-B114-195907D85ABE}" presName="Name1" presStyleCnt="0"/>
      <dgm:spPr/>
    </dgm:pt>
    <dgm:pt modelId="{2A9D6BC6-8909-4628-81B2-B49EF7B4C1B0}" type="pres">
      <dgm:prSet presAssocID="{3C378B63-0AF0-47BD-94B7-15B4C3D0C015}" presName="picture_1" presStyleCnt="0"/>
      <dgm:spPr/>
    </dgm:pt>
    <dgm:pt modelId="{5A2550C6-008F-4023-AA1A-100D474A6BC3}" type="pres">
      <dgm:prSet presAssocID="{3C378B63-0AF0-47BD-94B7-15B4C3D0C015}" presName="pictureRepeatNode" presStyleLbl="alignImgPlace1" presStyleIdx="0" presStyleCnt="4" custLinFactNeighborX="16922"/>
      <dgm:spPr/>
    </dgm:pt>
    <dgm:pt modelId="{F9CB995B-18C9-4627-BB52-8C2DF6CB6AFB}" type="pres">
      <dgm:prSet presAssocID="{B1886BE8-356C-4672-8C44-10FE161E5E45}" presName="text_1" presStyleLbl="node1" presStyleIdx="0" presStyleCnt="0" custLinFactNeighborX="24130" custLinFactNeighborY="-72307">
        <dgm:presLayoutVars>
          <dgm:bulletEnabled val="1"/>
        </dgm:presLayoutVars>
      </dgm:prSet>
      <dgm:spPr/>
    </dgm:pt>
    <dgm:pt modelId="{8FF4EC98-B8FD-412E-8F0E-963B862BE263}" type="pres">
      <dgm:prSet presAssocID="{5D1574BC-EB50-4952-A197-47C46B2220AB}" presName="picture_2" presStyleCnt="0"/>
      <dgm:spPr/>
    </dgm:pt>
    <dgm:pt modelId="{F43AE897-429F-4B0D-8FE2-BF96D492B6D9}" type="pres">
      <dgm:prSet presAssocID="{5D1574BC-EB50-4952-A197-47C46B2220AB}" presName="pictureRepeatNode" presStyleLbl="alignImgPlace1" presStyleIdx="1" presStyleCnt="4" custScaleX="84168" custScaleY="86644" custLinFactNeighborX="53609"/>
      <dgm:spPr/>
    </dgm:pt>
    <dgm:pt modelId="{AA764FD4-0599-44F4-8F5B-BD4580539449}" type="pres">
      <dgm:prSet presAssocID="{DE46CE54-AA58-4BB4-8C6F-7B52BAA5A2DA}" presName="line_2" presStyleLbl="parChTrans1D1" presStyleIdx="0" presStyleCnt="3"/>
      <dgm:spPr/>
    </dgm:pt>
    <dgm:pt modelId="{B3EF0AC2-B3B4-4DEB-BFB3-008F1ABE95CE}" type="pres">
      <dgm:prSet presAssocID="{DE46CE54-AA58-4BB4-8C6F-7B52BAA5A2DA}" presName="textparent_2" presStyleLbl="node1" presStyleIdx="0" presStyleCnt="0"/>
      <dgm:spPr/>
    </dgm:pt>
    <dgm:pt modelId="{3F342374-B47F-47EA-B56E-44CE68630A57}" type="pres">
      <dgm:prSet presAssocID="{DE46CE54-AA58-4BB4-8C6F-7B52BAA5A2DA}" presName="text_2" presStyleLbl="revTx" presStyleIdx="0" presStyleCnt="3" custScaleX="191386" custLinFactNeighborX="39871">
        <dgm:presLayoutVars>
          <dgm:bulletEnabled val="1"/>
        </dgm:presLayoutVars>
      </dgm:prSet>
      <dgm:spPr/>
    </dgm:pt>
    <dgm:pt modelId="{A30792F5-0994-47EC-B421-960AA5B3C42A}" type="pres">
      <dgm:prSet presAssocID="{6C37CF9E-A7E9-4BBB-8A72-1AE499C81C1A}" presName="picture_3" presStyleCnt="0"/>
      <dgm:spPr/>
    </dgm:pt>
    <dgm:pt modelId="{BFE9A991-81F8-4403-9935-0D187A503EC5}" type="pres">
      <dgm:prSet presAssocID="{6C37CF9E-A7E9-4BBB-8A72-1AE499C81C1A}" presName="pictureRepeatNode" presStyleLbl="alignImgPlace1" presStyleIdx="2" presStyleCnt="4" custScaleX="84168" custScaleY="79217" custLinFactNeighborX="24868"/>
      <dgm:spPr/>
    </dgm:pt>
    <dgm:pt modelId="{5042DF70-699D-487A-BDF6-3550E6A344F6}" type="pres">
      <dgm:prSet presAssocID="{73ABFED2-7162-4841-931C-5B477AEB52CC}" presName="line_3" presStyleLbl="parChTrans1D1" presStyleIdx="1" presStyleCnt="3"/>
      <dgm:spPr/>
    </dgm:pt>
    <dgm:pt modelId="{9D98D43D-DDE9-476C-86CB-858E90ABF840}" type="pres">
      <dgm:prSet presAssocID="{73ABFED2-7162-4841-931C-5B477AEB52CC}" presName="textparent_3" presStyleLbl="node1" presStyleIdx="0" presStyleCnt="0"/>
      <dgm:spPr/>
    </dgm:pt>
    <dgm:pt modelId="{9464BF82-72A1-472A-B4C0-5ABA07664BCB}" type="pres">
      <dgm:prSet presAssocID="{73ABFED2-7162-4841-931C-5B477AEB52CC}" presName="text_3" presStyleLbl="revTx" presStyleIdx="1" presStyleCnt="3" custScaleX="174962" custLinFactNeighborX="9838">
        <dgm:presLayoutVars>
          <dgm:bulletEnabled val="1"/>
        </dgm:presLayoutVars>
      </dgm:prSet>
      <dgm:spPr/>
    </dgm:pt>
    <dgm:pt modelId="{6AFFF357-BFBD-491E-89E9-C2D4B6E593F4}" type="pres">
      <dgm:prSet presAssocID="{F1D51964-6224-4DA9-97DF-3C395FD89678}" presName="picture_4" presStyleCnt="0"/>
      <dgm:spPr/>
    </dgm:pt>
    <dgm:pt modelId="{5D18D0ED-46D1-4A7A-B3BE-1A4061739F45}" type="pres">
      <dgm:prSet presAssocID="{F1D51964-6224-4DA9-97DF-3C395FD89678}" presName="pictureRepeatNode" presStyleLbl="alignImgPlace1" presStyleIdx="3" presStyleCnt="4" custScaleX="84168" custScaleY="74266" custLinFactNeighborX="56085"/>
      <dgm:spPr/>
    </dgm:pt>
    <dgm:pt modelId="{19B5B1AE-23F1-4C53-8697-DE941D7DCF89}" type="pres">
      <dgm:prSet presAssocID="{EF33A8BA-02AA-45DD-A69C-4EB14A1481A5}" presName="line_4" presStyleLbl="parChTrans1D1" presStyleIdx="2" presStyleCnt="3"/>
      <dgm:spPr/>
    </dgm:pt>
    <dgm:pt modelId="{E9E48343-38E8-4D90-AFA0-41B5414D439A}" type="pres">
      <dgm:prSet presAssocID="{EF33A8BA-02AA-45DD-A69C-4EB14A1481A5}" presName="textparent_4" presStyleLbl="node1" presStyleIdx="0" presStyleCnt="0"/>
      <dgm:spPr/>
    </dgm:pt>
    <dgm:pt modelId="{0846DD20-B11D-4987-A319-091768E69A0F}" type="pres">
      <dgm:prSet presAssocID="{EF33A8BA-02AA-45DD-A69C-4EB14A1481A5}" presName="text_4" presStyleLbl="revTx" presStyleIdx="2" presStyleCnt="3" custScaleX="166956" custLinFactNeighborX="48413">
        <dgm:presLayoutVars>
          <dgm:bulletEnabled val="1"/>
        </dgm:presLayoutVars>
      </dgm:prSet>
      <dgm:spPr/>
    </dgm:pt>
  </dgm:ptLst>
  <dgm:cxnLst>
    <dgm:cxn modelId="{2B344A32-42F4-45ED-A78A-08650962EFB5}" type="presOf" srcId="{6427CD7D-21D9-47AE-B114-195907D85ABE}" destId="{900980AE-6830-4319-A555-3D835CEA6FAF}" srcOrd="0" destOrd="0" presId="urn:microsoft.com/office/officeart/2008/layout/CircularPictureCallout"/>
    <dgm:cxn modelId="{3A99AD37-74D9-4314-9EDE-56EF0B48C9FC}" srcId="{6427CD7D-21D9-47AE-B114-195907D85ABE}" destId="{73ABFED2-7162-4841-931C-5B477AEB52CC}" srcOrd="2" destOrd="0" parTransId="{1FE55B43-6595-4A43-8D24-782DEEC1D24A}" sibTransId="{6C37CF9E-A7E9-4BBB-8A72-1AE499C81C1A}"/>
    <dgm:cxn modelId="{517D6D40-9D8F-4A87-A5C7-A0D17A8A9F6E}" srcId="{6427CD7D-21D9-47AE-B114-195907D85ABE}" destId="{B1886BE8-356C-4672-8C44-10FE161E5E45}" srcOrd="0" destOrd="0" parTransId="{438C801A-AF4D-4369-9AC7-5E5FB5E98BCA}" sibTransId="{3C378B63-0AF0-47BD-94B7-15B4C3D0C015}"/>
    <dgm:cxn modelId="{47440162-7983-447B-B77F-2DED62FE19DD}" type="presOf" srcId="{73ABFED2-7162-4841-931C-5B477AEB52CC}" destId="{9464BF82-72A1-472A-B4C0-5ABA07664BCB}" srcOrd="0" destOrd="0" presId="urn:microsoft.com/office/officeart/2008/layout/CircularPictureCallout"/>
    <dgm:cxn modelId="{35811E4C-5703-4F6F-88D4-56361F351480}" type="presOf" srcId="{5D1574BC-EB50-4952-A197-47C46B2220AB}" destId="{F43AE897-429F-4B0D-8FE2-BF96D492B6D9}" srcOrd="0" destOrd="0" presId="urn:microsoft.com/office/officeart/2008/layout/CircularPictureCallout"/>
    <dgm:cxn modelId="{22175783-93A0-4BB6-9245-A20DBCAEB828}" srcId="{6427CD7D-21D9-47AE-B114-195907D85ABE}" destId="{EF33A8BA-02AA-45DD-A69C-4EB14A1481A5}" srcOrd="3" destOrd="0" parTransId="{9512BBF3-C1FF-4744-AF22-496AA8C6E8F1}" sibTransId="{F1D51964-6224-4DA9-97DF-3C395FD89678}"/>
    <dgm:cxn modelId="{F6812185-1B6B-4304-BEC5-644349D49A96}" type="presOf" srcId="{DE46CE54-AA58-4BB4-8C6F-7B52BAA5A2DA}" destId="{3F342374-B47F-47EA-B56E-44CE68630A57}" srcOrd="0" destOrd="0" presId="urn:microsoft.com/office/officeart/2008/layout/CircularPictureCallout"/>
    <dgm:cxn modelId="{944D46AB-A989-4F10-B9D7-F56790A02AA1}" type="presOf" srcId="{6C37CF9E-A7E9-4BBB-8A72-1AE499C81C1A}" destId="{BFE9A991-81F8-4403-9935-0D187A503EC5}" srcOrd="0" destOrd="0" presId="urn:microsoft.com/office/officeart/2008/layout/CircularPictureCallout"/>
    <dgm:cxn modelId="{291EA2C0-9974-408A-A4AA-153C07EBD1DC}" srcId="{6427CD7D-21D9-47AE-B114-195907D85ABE}" destId="{DE46CE54-AA58-4BB4-8C6F-7B52BAA5A2DA}" srcOrd="1" destOrd="0" parTransId="{976AF1D6-4B9E-40D3-B93E-5EC5FB2118FD}" sibTransId="{5D1574BC-EB50-4952-A197-47C46B2220AB}"/>
    <dgm:cxn modelId="{5244ACC7-AE00-42FC-8E26-36A36AD4418D}" type="presOf" srcId="{3C378B63-0AF0-47BD-94B7-15B4C3D0C015}" destId="{5A2550C6-008F-4023-AA1A-100D474A6BC3}" srcOrd="0" destOrd="0" presId="urn:microsoft.com/office/officeart/2008/layout/CircularPictureCallout"/>
    <dgm:cxn modelId="{F6F659CF-B6F6-4386-8678-B9A22B49E8A1}" type="presOf" srcId="{B1886BE8-356C-4672-8C44-10FE161E5E45}" destId="{F9CB995B-18C9-4627-BB52-8C2DF6CB6AFB}" srcOrd="0" destOrd="0" presId="urn:microsoft.com/office/officeart/2008/layout/CircularPictureCallout"/>
    <dgm:cxn modelId="{3FBEF9CF-7D15-4385-9AE2-EE46A8FBC5C4}" type="presOf" srcId="{F1D51964-6224-4DA9-97DF-3C395FD89678}" destId="{5D18D0ED-46D1-4A7A-B3BE-1A4061739F45}" srcOrd="0" destOrd="0" presId="urn:microsoft.com/office/officeart/2008/layout/CircularPictureCallout"/>
    <dgm:cxn modelId="{E182ECFC-2400-4611-9DA8-D28DCFE0FD50}" type="presOf" srcId="{EF33A8BA-02AA-45DD-A69C-4EB14A1481A5}" destId="{0846DD20-B11D-4987-A319-091768E69A0F}" srcOrd="0" destOrd="0" presId="urn:microsoft.com/office/officeart/2008/layout/CircularPictureCallout"/>
    <dgm:cxn modelId="{A30DF189-E2A6-4DB4-9394-44108812557A}" type="presParOf" srcId="{900980AE-6830-4319-A555-3D835CEA6FAF}" destId="{2CF06841-751D-4E25-A6BD-A5258A932CBC}" srcOrd="0" destOrd="0" presId="urn:microsoft.com/office/officeart/2008/layout/CircularPictureCallout"/>
    <dgm:cxn modelId="{893AE208-0E41-4BE3-AD51-62FD895D304F}" type="presParOf" srcId="{2CF06841-751D-4E25-A6BD-A5258A932CBC}" destId="{2A9D6BC6-8909-4628-81B2-B49EF7B4C1B0}" srcOrd="0" destOrd="0" presId="urn:microsoft.com/office/officeart/2008/layout/CircularPictureCallout"/>
    <dgm:cxn modelId="{C62AE681-826E-4FA3-AAA2-8BB989B6A081}" type="presParOf" srcId="{2A9D6BC6-8909-4628-81B2-B49EF7B4C1B0}" destId="{5A2550C6-008F-4023-AA1A-100D474A6BC3}" srcOrd="0" destOrd="0" presId="urn:microsoft.com/office/officeart/2008/layout/CircularPictureCallout"/>
    <dgm:cxn modelId="{E6255D22-5A39-4D67-BC82-F3B88C8046C7}" type="presParOf" srcId="{2CF06841-751D-4E25-A6BD-A5258A932CBC}" destId="{F9CB995B-18C9-4627-BB52-8C2DF6CB6AFB}" srcOrd="1" destOrd="0" presId="urn:microsoft.com/office/officeart/2008/layout/CircularPictureCallout"/>
    <dgm:cxn modelId="{5708F522-CACA-49D8-851E-7AA2FBE1FB44}" type="presParOf" srcId="{2CF06841-751D-4E25-A6BD-A5258A932CBC}" destId="{8FF4EC98-B8FD-412E-8F0E-963B862BE263}" srcOrd="2" destOrd="0" presId="urn:microsoft.com/office/officeart/2008/layout/CircularPictureCallout"/>
    <dgm:cxn modelId="{5E914CAF-D218-4C13-B21A-0E22B67657A3}" type="presParOf" srcId="{8FF4EC98-B8FD-412E-8F0E-963B862BE263}" destId="{F43AE897-429F-4B0D-8FE2-BF96D492B6D9}" srcOrd="0" destOrd="0" presId="urn:microsoft.com/office/officeart/2008/layout/CircularPictureCallout"/>
    <dgm:cxn modelId="{3D3F411E-83F7-4AA2-BD03-8C9B9B6E6812}" type="presParOf" srcId="{2CF06841-751D-4E25-A6BD-A5258A932CBC}" destId="{AA764FD4-0599-44F4-8F5B-BD4580539449}" srcOrd="3" destOrd="0" presId="urn:microsoft.com/office/officeart/2008/layout/CircularPictureCallout"/>
    <dgm:cxn modelId="{9B00B5BC-41D2-4B0B-B4DA-966BB69CC310}" type="presParOf" srcId="{2CF06841-751D-4E25-A6BD-A5258A932CBC}" destId="{B3EF0AC2-B3B4-4DEB-BFB3-008F1ABE95CE}" srcOrd="4" destOrd="0" presId="urn:microsoft.com/office/officeart/2008/layout/CircularPictureCallout"/>
    <dgm:cxn modelId="{600F3E0E-74D4-4401-98F3-70630AF859BA}" type="presParOf" srcId="{B3EF0AC2-B3B4-4DEB-BFB3-008F1ABE95CE}" destId="{3F342374-B47F-47EA-B56E-44CE68630A57}" srcOrd="0" destOrd="0" presId="urn:microsoft.com/office/officeart/2008/layout/CircularPictureCallout"/>
    <dgm:cxn modelId="{1F9C3C94-DA6E-4DE6-BC90-AFF878F84E2A}" type="presParOf" srcId="{2CF06841-751D-4E25-A6BD-A5258A932CBC}" destId="{A30792F5-0994-47EC-B421-960AA5B3C42A}" srcOrd="5" destOrd="0" presId="urn:microsoft.com/office/officeart/2008/layout/CircularPictureCallout"/>
    <dgm:cxn modelId="{ABD96C2B-8B17-4AE2-BD81-811257C63BC6}" type="presParOf" srcId="{A30792F5-0994-47EC-B421-960AA5B3C42A}" destId="{BFE9A991-81F8-4403-9935-0D187A503EC5}" srcOrd="0" destOrd="0" presId="urn:microsoft.com/office/officeart/2008/layout/CircularPictureCallout"/>
    <dgm:cxn modelId="{BB551483-4501-46FC-B3A7-B8040E20553F}" type="presParOf" srcId="{2CF06841-751D-4E25-A6BD-A5258A932CBC}" destId="{5042DF70-699D-487A-BDF6-3550E6A344F6}" srcOrd="6" destOrd="0" presId="urn:microsoft.com/office/officeart/2008/layout/CircularPictureCallout"/>
    <dgm:cxn modelId="{85C750F6-F5D8-4DF3-BA9D-DE4BD40C002D}" type="presParOf" srcId="{2CF06841-751D-4E25-A6BD-A5258A932CBC}" destId="{9D98D43D-DDE9-476C-86CB-858E90ABF840}" srcOrd="7" destOrd="0" presId="urn:microsoft.com/office/officeart/2008/layout/CircularPictureCallout"/>
    <dgm:cxn modelId="{B2751F99-6F81-4585-AACC-0414CFE4A09B}" type="presParOf" srcId="{9D98D43D-DDE9-476C-86CB-858E90ABF840}" destId="{9464BF82-72A1-472A-B4C0-5ABA07664BCB}" srcOrd="0" destOrd="0" presId="urn:microsoft.com/office/officeart/2008/layout/CircularPictureCallout"/>
    <dgm:cxn modelId="{A37C94CA-A870-4677-95EC-F9847D875647}" type="presParOf" srcId="{2CF06841-751D-4E25-A6BD-A5258A932CBC}" destId="{6AFFF357-BFBD-491E-89E9-C2D4B6E593F4}" srcOrd="8" destOrd="0" presId="urn:microsoft.com/office/officeart/2008/layout/CircularPictureCallout"/>
    <dgm:cxn modelId="{193F7BDA-190C-4C43-A7FB-836649340881}" type="presParOf" srcId="{6AFFF357-BFBD-491E-89E9-C2D4B6E593F4}" destId="{5D18D0ED-46D1-4A7A-B3BE-1A4061739F45}" srcOrd="0" destOrd="0" presId="urn:microsoft.com/office/officeart/2008/layout/CircularPictureCallout"/>
    <dgm:cxn modelId="{55DFF055-B7D7-41B2-8E65-685BD399AF4C}" type="presParOf" srcId="{2CF06841-751D-4E25-A6BD-A5258A932CBC}" destId="{19B5B1AE-23F1-4C53-8697-DE941D7DCF89}" srcOrd="9" destOrd="0" presId="urn:microsoft.com/office/officeart/2008/layout/CircularPictureCallout"/>
    <dgm:cxn modelId="{95DDAD01-B4F8-4B5F-ABF8-153959C89BE7}" type="presParOf" srcId="{2CF06841-751D-4E25-A6BD-A5258A932CBC}" destId="{E9E48343-38E8-4D90-AFA0-41B5414D439A}" srcOrd="10" destOrd="0" presId="urn:microsoft.com/office/officeart/2008/layout/CircularPictureCallout"/>
    <dgm:cxn modelId="{83BFFF9E-0416-40C7-A566-556BFB448F04}" type="presParOf" srcId="{E9E48343-38E8-4D90-AFA0-41B5414D439A}" destId="{0846DD20-B11D-4987-A319-091768E69A0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713CB2F-374A-474C-AF79-A91D2A291CE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908C4ACA-71CC-4A2E-9A04-8CD062EA86A5}">
      <dgm:prSet phldrT="[Text]" custT="1"/>
      <dgm:spPr>
        <a:solidFill>
          <a:srgbClr val="2B769A"/>
        </a:solidFill>
        <a:ln w="50800">
          <a:solidFill>
            <a:srgbClr val="2B769A"/>
          </a:solidFill>
        </a:ln>
      </dgm:spPr>
      <dgm:t>
        <a:bodyPr lIns="108000" tIns="108000" rIns="108000" bIns="108000"/>
        <a:lstStyle/>
        <a:p>
          <a:r>
            <a:rPr lang="en-GB" sz="2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 not deal with Funds or Economic Resources belonging to a Designated Person</a:t>
          </a:r>
        </a:p>
        <a:p>
          <a:r>
            <a:rPr lang="en-GB" sz="2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 not make them available to, or for the benefit of, a Designated Person</a:t>
          </a:r>
        </a:p>
      </dgm:t>
    </dgm:pt>
    <dgm:pt modelId="{6B56D1C8-AB7A-4BF8-861B-6C6EB2379FA4}" type="parTrans" cxnId="{CA3BC374-8242-495A-8531-531817AF1B73}">
      <dgm:prSet/>
      <dgm:spPr/>
      <dgm:t>
        <a:bodyPr/>
        <a:lstStyle/>
        <a:p>
          <a:endParaRPr lang="en-GB"/>
        </a:p>
      </dgm:t>
    </dgm:pt>
    <dgm:pt modelId="{87E0D17C-6291-4333-B56A-4CE57FD207CE}" type="sibTrans" cxnId="{CA3BC374-8242-495A-8531-531817AF1B73}">
      <dgm:prSet/>
      <dgm:spPr/>
      <dgm:t>
        <a:bodyPr/>
        <a:lstStyle/>
        <a:p>
          <a:endParaRPr lang="en-GB"/>
        </a:p>
      </dgm:t>
    </dgm:pt>
    <dgm:pt modelId="{19CCC666-3462-4FEE-85E2-E179783AA397}">
      <dgm:prSet phldrT="[Text]" custT="1"/>
      <dgm:spPr>
        <a:solidFill>
          <a:srgbClr val="588DA3"/>
        </a:solidFill>
        <a:ln w="50800">
          <a:solidFill>
            <a:srgbClr val="588DA3"/>
          </a:solidFill>
        </a:ln>
      </dgm:spPr>
      <dgm:t>
        <a:bodyPr anchor="b" anchorCtr="0"/>
        <a:lstStyle/>
        <a:p>
          <a:r>
            <a:rPr lang="en-GB" sz="3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Identify</a:t>
          </a:r>
        </a:p>
      </dgm:t>
    </dgm:pt>
    <dgm:pt modelId="{3F2769FF-74F1-4CB5-A249-FC265D9FF0BB}" type="parTrans" cxnId="{BCADCC73-670A-4C25-BBCB-6B327D78247B}">
      <dgm:prSet/>
      <dgm:spPr>
        <a:ln w="50800">
          <a:solidFill>
            <a:srgbClr val="3A6365"/>
          </a:solidFill>
        </a:ln>
      </dgm:spPr>
      <dgm:t>
        <a:bodyPr/>
        <a:lstStyle/>
        <a:p>
          <a:endParaRPr lang="en-GB"/>
        </a:p>
      </dgm:t>
    </dgm:pt>
    <dgm:pt modelId="{8B218331-FEC1-4FFA-9A11-C758E30A367D}" type="sibTrans" cxnId="{BCADCC73-670A-4C25-BBCB-6B327D78247B}">
      <dgm:prSet/>
      <dgm:spPr/>
      <dgm:t>
        <a:bodyPr/>
        <a:lstStyle/>
        <a:p>
          <a:endParaRPr lang="en-GB"/>
        </a:p>
      </dgm:t>
    </dgm:pt>
    <dgm:pt modelId="{921AC8F0-665C-4EAB-84C3-B8C002D2C724}">
      <dgm:prSet phldrT="[Text]" custT="1"/>
      <dgm:spPr>
        <a:solidFill>
          <a:srgbClr val="588DA3"/>
        </a:solidFill>
        <a:ln w="50800">
          <a:solidFill>
            <a:srgbClr val="588DA3"/>
          </a:solidFill>
        </a:ln>
      </dgm:spPr>
      <dgm:t>
        <a:bodyPr anchor="b" anchorCtr="0"/>
        <a:lstStyle/>
        <a:p>
          <a:r>
            <a:rPr lang="en-GB" sz="3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Prevent</a:t>
          </a:r>
        </a:p>
      </dgm:t>
    </dgm:pt>
    <dgm:pt modelId="{81CBA686-83E9-49F0-B655-901A12595696}" type="parTrans" cxnId="{51AC3E99-CD25-4582-8668-BC966F7C0EE7}">
      <dgm:prSet/>
      <dgm:spPr>
        <a:ln w="50800">
          <a:solidFill>
            <a:srgbClr val="3A6365"/>
          </a:solidFill>
        </a:ln>
      </dgm:spPr>
      <dgm:t>
        <a:bodyPr/>
        <a:lstStyle/>
        <a:p>
          <a:endParaRPr lang="en-GB"/>
        </a:p>
      </dgm:t>
    </dgm:pt>
    <dgm:pt modelId="{7F936D5E-E52E-4015-A030-BB2FC56086B0}" type="sibTrans" cxnId="{51AC3E99-CD25-4582-8668-BC966F7C0EE7}">
      <dgm:prSet/>
      <dgm:spPr/>
      <dgm:t>
        <a:bodyPr/>
        <a:lstStyle/>
        <a:p>
          <a:endParaRPr lang="en-GB"/>
        </a:p>
      </dgm:t>
    </dgm:pt>
    <dgm:pt modelId="{A0CE35EA-6A7B-4AED-9A57-5FB0A5B11D06}">
      <dgm:prSet phldrT="[Text]" custT="1"/>
      <dgm:spPr>
        <a:solidFill>
          <a:srgbClr val="588DA3"/>
        </a:solidFill>
        <a:ln w="50800">
          <a:solidFill>
            <a:srgbClr val="588DA3"/>
          </a:solidFill>
        </a:ln>
      </dgm:spPr>
      <dgm:t>
        <a:bodyPr anchor="b" anchorCtr="0"/>
        <a:lstStyle/>
        <a:p>
          <a:r>
            <a:rPr lang="en-GB" sz="3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Indirect Risk</a:t>
          </a:r>
        </a:p>
      </dgm:t>
    </dgm:pt>
    <dgm:pt modelId="{A9B07FEC-5593-4C5D-B932-18125D85F64D}" type="parTrans" cxnId="{382C97D7-8E12-4C81-9F14-62936672392F}">
      <dgm:prSet/>
      <dgm:spPr>
        <a:ln w="50800">
          <a:solidFill>
            <a:srgbClr val="3A6365"/>
          </a:solidFill>
        </a:ln>
      </dgm:spPr>
      <dgm:t>
        <a:bodyPr/>
        <a:lstStyle/>
        <a:p>
          <a:endParaRPr lang="en-GB"/>
        </a:p>
      </dgm:t>
    </dgm:pt>
    <dgm:pt modelId="{FFD078D6-465F-478A-9A07-1520DFD72023}" type="sibTrans" cxnId="{382C97D7-8E12-4C81-9F14-62936672392F}">
      <dgm:prSet/>
      <dgm:spPr/>
      <dgm:t>
        <a:bodyPr/>
        <a:lstStyle/>
        <a:p>
          <a:endParaRPr lang="en-GB"/>
        </a:p>
      </dgm:t>
    </dgm:pt>
    <dgm:pt modelId="{AC86A36C-7AF7-45AE-AA9D-F4110FD50361}" type="pres">
      <dgm:prSet presAssocID="{8713CB2F-374A-474C-AF79-A91D2A291CE4}" presName="mainComposite" presStyleCnt="0">
        <dgm:presLayoutVars>
          <dgm:chPref val="1"/>
          <dgm:dir/>
          <dgm:animOne val="branch"/>
          <dgm:animLvl val="lvl"/>
          <dgm:resizeHandles val="exact"/>
        </dgm:presLayoutVars>
      </dgm:prSet>
      <dgm:spPr/>
    </dgm:pt>
    <dgm:pt modelId="{59424E06-BA4A-4D4B-9719-9F685ED9BB65}" type="pres">
      <dgm:prSet presAssocID="{8713CB2F-374A-474C-AF79-A91D2A291CE4}" presName="hierFlow" presStyleCnt="0"/>
      <dgm:spPr/>
    </dgm:pt>
    <dgm:pt modelId="{722D7AE1-7F11-473A-822C-F02123CF1F8C}" type="pres">
      <dgm:prSet presAssocID="{8713CB2F-374A-474C-AF79-A91D2A291CE4}" presName="hierChild1" presStyleCnt="0">
        <dgm:presLayoutVars>
          <dgm:chPref val="1"/>
          <dgm:animOne val="branch"/>
          <dgm:animLvl val="lvl"/>
        </dgm:presLayoutVars>
      </dgm:prSet>
      <dgm:spPr/>
    </dgm:pt>
    <dgm:pt modelId="{870F376B-277D-4E84-A3D9-4784D7ADD0F2}" type="pres">
      <dgm:prSet presAssocID="{908C4ACA-71CC-4A2E-9A04-8CD062EA86A5}" presName="Name14" presStyleCnt="0"/>
      <dgm:spPr/>
    </dgm:pt>
    <dgm:pt modelId="{EB386286-6720-4CBE-8990-97474123A25E}" type="pres">
      <dgm:prSet presAssocID="{908C4ACA-71CC-4A2E-9A04-8CD062EA86A5}" presName="level1Shape" presStyleLbl="node0" presStyleIdx="0" presStyleCnt="1" custScaleX="357868" custLinFactNeighborX="0" custLinFactNeighborY="12635">
        <dgm:presLayoutVars>
          <dgm:chPref val="3"/>
        </dgm:presLayoutVars>
      </dgm:prSet>
      <dgm:spPr/>
    </dgm:pt>
    <dgm:pt modelId="{B53FA599-270C-4EA9-B3F2-48D7D5AEE26D}" type="pres">
      <dgm:prSet presAssocID="{908C4ACA-71CC-4A2E-9A04-8CD062EA86A5}" presName="hierChild2" presStyleCnt="0"/>
      <dgm:spPr/>
    </dgm:pt>
    <dgm:pt modelId="{C27178C6-EF22-4546-8B1D-62A81F70AA2B}" type="pres">
      <dgm:prSet presAssocID="{3F2769FF-74F1-4CB5-A249-FC265D9FF0BB}" presName="Name19" presStyleLbl="parChTrans1D2" presStyleIdx="0" presStyleCnt="3"/>
      <dgm:spPr/>
    </dgm:pt>
    <dgm:pt modelId="{EE628A79-3310-42E5-BBA8-15E116EFD97B}" type="pres">
      <dgm:prSet presAssocID="{19CCC666-3462-4FEE-85E2-E179783AA397}" presName="Name21" presStyleCnt="0"/>
      <dgm:spPr/>
    </dgm:pt>
    <dgm:pt modelId="{0A3120FF-1959-47A1-AF77-138484016EA9}" type="pres">
      <dgm:prSet presAssocID="{19CCC666-3462-4FEE-85E2-E179783AA397}" presName="level2Shape" presStyleLbl="node2" presStyleIdx="0" presStyleCnt="3" custScaleX="105169" custLinFactNeighborX="-2500" custLinFactNeighborY="63"/>
      <dgm:spPr/>
    </dgm:pt>
    <dgm:pt modelId="{CC13A4B7-0EAA-49EC-BF89-6E45F76CB281}" type="pres">
      <dgm:prSet presAssocID="{19CCC666-3462-4FEE-85E2-E179783AA397}" presName="hierChild3" presStyleCnt="0"/>
      <dgm:spPr/>
    </dgm:pt>
    <dgm:pt modelId="{BEDC91A0-6EAD-40BB-AD6F-11941022E67B}" type="pres">
      <dgm:prSet presAssocID="{81CBA686-83E9-49F0-B655-901A12595696}" presName="Name19" presStyleLbl="parChTrans1D2" presStyleIdx="1" presStyleCnt="3"/>
      <dgm:spPr/>
    </dgm:pt>
    <dgm:pt modelId="{30A76A0F-1D03-457C-A936-46DBC47B2E05}" type="pres">
      <dgm:prSet presAssocID="{921AC8F0-665C-4EAB-84C3-B8C002D2C724}" presName="Name21" presStyleCnt="0"/>
      <dgm:spPr/>
    </dgm:pt>
    <dgm:pt modelId="{8EADA75F-D834-49B8-A9EF-2F17D10750A8}" type="pres">
      <dgm:prSet presAssocID="{921AC8F0-665C-4EAB-84C3-B8C002D2C724}" presName="level2Shape" presStyleLbl="node2" presStyleIdx="1" presStyleCnt="3" custScaleX="105169"/>
      <dgm:spPr/>
    </dgm:pt>
    <dgm:pt modelId="{AB98E6FD-9565-4185-AF05-25CA49EE50F4}" type="pres">
      <dgm:prSet presAssocID="{921AC8F0-665C-4EAB-84C3-B8C002D2C724}" presName="hierChild3" presStyleCnt="0"/>
      <dgm:spPr/>
    </dgm:pt>
    <dgm:pt modelId="{D3989461-3B4A-4607-B37F-1C018D60852B}" type="pres">
      <dgm:prSet presAssocID="{A9B07FEC-5593-4C5D-B932-18125D85F64D}" presName="Name19" presStyleLbl="parChTrans1D2" presStyleIdx="2" presStyleCnt="3"/>
      <dgm:spPr/>
    </dgm:pt>
    <dgm:pt modelId="{572BD771-7A47-498E-BF51-718A1BEB91EB}" type="pres">
      <dgm:prSet presAssocID="{A0CE35EA-6A7B-4AED-9A57-5FB0A5B11D06}" presName="Name21" presStyleCnt="0"/>
      <dgm:spPr/>
    </dgm:pt>
    <dgm:pt modelId="{E46C6505-792F-403E-A1E3-3A3A61C44788}" type="pres">
      <dgm:prSet presAssocID="{A0CE35EA-6A7B-4AED-9A57-5FB0A5B11D06}" presName="level2Shape" presStyleLbl="node2" presStyleIdx="2" presStyleCnt="3" custScaleX="105169"/>
      <dgm:spPr/>
    </dgm:pt>
    <dgm:pt modelId="{30AC4C6F-D265-4384-8674-1399A8E0DF75}" type="pres">
      <dgm:prSet presAssocID="{A0CE35EA-6A7B-4AED-9A57-5FB0A5B11D06}" presName="hierChild3" presStyleCnt="0"/>
      <dgm:spPr/>
    </dgm:pt>
    <dgm:pt modelId="{04E453FD-080E-48D9-9B7A-D4AA259C87B9}" type="pres">
      <dgm:prSet presAssocID="{8713CB2F-374A-474C-AF79-A91D2A291CE4}" presName="bgShapesFlow" presStyleCnt="0"/>
      <dgm:spPr/>
    </dgm:pt>
  </dgm:ptLst>
  <dgm:cxnLst>
    <dgm:cxn modelId="{D3A6C025-AD80-4420-87D5-6F383465440B}" type="presOf" srcId="{8713CB2F-374A-474C-AF79-A91D2A291CE4}" destId="{AC86A36C-7AF7-45AE-AA9D-F4110FD50361}" srcOrd="0" destOrd="0" presId="urn:microsoft.com/office/officeart/2005/8/layout/hierarchy6"/>
    <dgm:cxn modelId="{1D3AFC27-6BA8-4935-81FE-C49992253F93}" type="presOf" srcId="{81CBA686-83E9-49F0-B655-901A12595696}" destId="{BEDC91A0-6EAD-40BB-AD6F-11941022E67B}" srcOrd="0" destOrd="0" presId="urn:microsoft.com/office/officeart/2005/8/layout/hierarchy6"/>
    <dgm:cxn modelId="{48FE823E-E7AD-4E4F-B7B1-D0AAF85370DC}" type="presOf" srcId="{A0CE35EA-6A7B-4AED-9A57-5FB0A5B11D06}" destId="{E46C6505-792F-403E-A1E3-3A3A61C44788}" srcOrd="0" destOrd="0" presId="urn:microsoft.com/office/officeart/2005/8/layout/hierarchy6"/>
    <dgm:cxn modelId="{A21B6670-2BB1-4AD1-A990-AB6F28C84142}" type="presOf" srcId="{908C4ACA-71CC-4A2E-9A04-8CD062EA86A5}" destId="{EB386286-6720-4CBE-8990-97474123A25E}" srcOrd="0" destOrd="0" presId="urn:microsoft.com/office/officeart/2005/8/layout/hierarchy6"/>
    <dgm:cxn modelId="{BCADCC73-670A-4C25-BBCB-6B327D78247B}" srcId="{908C4ACA-71CC-4A2E-9A04-8CD062EA86A5}" destId="{19CCC666-3462-4FEE-85E2-E179783AA397}" srcOrd="0" destOrd="0" parTransId="{3F2769FF-74F1-4CB5-A249-FC265D9FF0BB}" sibTransId="{8B218331-FEC1-4FFA-9A11-C758E30A367D}"/>
    <dgm:cxn modelId="{CA3BC374-8242-495A-8531-531817AF1B73}" srcId="{8713CB2F-374A-474C-AF79-A91D2A291CE4}" destId="{908C4ACA-71CC-4A2E-9A04-8CD062EA86A5}" srcOrd="0" destOrd="0" parTransId="{6B56D1C8-AB7A-4BF8-861B-6C6EB2379FA4}" sibTransId="{87E0D17C-6291-4333-B56A-4CE57FD207CE}"/>
    <dgm:cxn modelId="{694CE85A-D465-464F-90FB-FB43111293C5}" type="presOf" srcId="{19CCC666-3462-4FEE-85E2-E179783AA397}" destId="{0A3120FF-1959-47A1-AF77-138484016EA9}" srcOrd="0" destOrd="0" presId="urn:microsoft.com/office/officeart/2005/8/layout/hierarchy6"/>
    <dgm:cxn modelId="{51AC3E99-CD25-4582-8668-BC966F7C0EE7}" srcId="{908C4ACA-71CC-4A2E-9A04-8CD062EA86A5}" destId="{921AC8F0-665C-4EAB-84C3-B8C002D2C724}" srcOrd="1" destOrd="0" parTransId="{81CBA686-83E9-49F0-B655-901A12595696}" sibTransId="{7F936D5E-E52E-4015-A030-BB2FC56086B0}"/>
    <dgm:cxn modelId="{2269219B-98BB-4CED-83AB-D13610DB690F}" type="presOf" srcId="{A9B07FEC-5593-4C5D-B932-18125D85F64D}" destId="{D3989461-3B4A-4607-B37F-1C018D60852B}" srcOrd="0" destOrd="0" presId="urn:microsoft.com/office/officeart/2005/8/layout/hierarchy6"/>
    <dgm:cxn modelId="{6E756EB4-666B-4074-AC07-EF7F852D0BE8}" type="presOf" srcId="{3F2769FF-74F1-4CB5-A249-FC265D9FF0BB}" destId="{C27178C6-EF22-4546-8B1D-62A81F70AA2B}" srcOrd="0" destOrd="0" presId="urn:microsoft.com/office/officeart/2005/8/layout/hierarchy6"/>
    <dgm:cxn modelId="{C17127BB-B8E8-44CD-BC94-AC0ACE9059C2}" type="presOf" srcId="{921AC8F0-665C-4EAB-84C3-B8C002D2C724}" destId="{8EADA75F-D834-49B8-A9EF-2F17D10750A8}" srcOrd="0" destOrd="0" presId="urn:microsoft.com/office/officeart/2005/8/layout/hierarchy6"/>
    <dgm:cxn modelId="{382C97D7-8E12-4C81-9F14-62936672392F}" srcId="{908C4ACA-71CC-4A2E-9A04-8CD062EA86A5}" destId="{A0CE35EA-6A7B-4AED-9A57-5FB0A5B11D06}" srcOrd="2" destOrd="0" parTransId="{A9B07FEC-5593-4C5D-B932-18125D85F64D}" sibTransId="{FFD078D6-465F-478A-9A07-1520DFD72023}"/>
    <dgm:cxn modelId="{DCF55184-3D03-43A0-9E97-2861F8EFB89E}" type="presParOf" srcId="{AC86A36C-7AF7-45AE-AA9D-F4110FD50361}" destId="{59424E06-BA4A-4D4B-9719-9F685ED9BB65}" srcOrd="0" destOrd="0" presId="urn:microsoft.com/office/officeart/2005/8/layout/hierarchy6"/>
    <dgm:cxn modelId="{3DBD997F-7159-4ADF-A10A-0A6A4E1C4A01}" type="presParOf" srcId="{59424E06-BA4A-4D4B-9719-9F685ED9BB65}" destId="{722D7AE1-7F11-473A-822C-F02123CF1F8C}" srcOrd="0" destOrd="0" presId="urn:microsoft.com/office/officeart/2005/8/layout/hierarchy6"/>
    <dgm:cxn modelId="{9082513F-77DD-4DC4-A0DC-6491C91CD798}" type="presParOf" srcId="{722D7AE1-7F11-473A-822C-F02123CF1F8C}" destId="{870F376B-277D-4E84-A3D9-4784D7ADD0F2}" srcOrd="0" destOrd="0" presId="urn:microsoft.com/office/officeart/2005/8/layout/hierarchy6"/>
    <dgm:cxn modelId="{6DE994C2-34B4-4481-8243-AA4A743BE1CE}" type="presParOf" srcId="{870F376B-277D-4E84-A3D9-4784D7ADD0F2}" destId="{EB386286-6720-4CBE-8990-97474123A25E}" srcOrd="0" destOrd="0" presId="urn:microsoft.com/office/officeart/2005/8/layout/hierarchy6"/>
    <dgm:cxn modelId="{9A558E47-7D2B-4E4A-96F9-B7FCB736C6BA}" type="presParOf" srcId="{870F376B-277D-4E84-A3D9-4784D7ADD0F2}" destId="{B53FA599-270C-4EA9-B3F2-48D7D5AEE26D}" srcOrd="1" destOrd="0" presId="urn:microsoft.com/office/officeart/2005/8/layout/hierarchy6"/>
    <dgm:cxn modelId="{FFFFFC03-0FB2-4C26-B8A5-F3B1153FBC45}" type="presParOf" srcId="{B53FA599-270C-4EA9-B3F2-48D7D5AEE26D}" destId="{C27178C6-EF22-4546-8B1D-62A81F70AA2B}" srcOrd="0" destOrd="0" presId="urn:microsoft.com/office/officeart/2005/8/layout/hierarchy6"/>
    <dgm:cxn modelId="{EDE1DE2D-1B8E-4FA1-B402-278261836339}" type="presParOf" srcId="{B53FA599-270C-4EA9-B3F2-48D7D5AEE26D}" destId="{EE628A79-3310-42E5-BBA8-15E116EFD97B}" srcOrd="1" destOrd="0" presId="urn:microsoft.com/office/officeart/2005/8/layout/hierarchy6"/>
    <dgm:cxn modelId="{C7DE948F-AFE3-4D67-9346-7ADFBD260DFE}" type="presParOf" srcId="{EE628A79-3310-42E5-BBA8-15E116EFD97B}" destId="{0A3120FF-1959-47A1-AF77-138484016EA9}" srcOrd="0" destOrd="0" presId="urn:microsoft.com/office/officeart/2005/8/layout/hierarchy6"/>
    <dgm:cxn modelId="{307AA587-BDE9-41BE-B51F-D6A4A2629B54}" type="presParOf" srcId="{EE628A79-3310-42E5-BBA8-15E116EFD97B}" destId="{CC13A4B7-0EAA-49EC-BF89-6E45F76CB281}" srcOrd="1" destOrd="0" presId="urn:microsoft.com/office/officeart/2005/8/layout/hierarchy6"/>
    <dgm:cxn modelId="{94C7BF30-A3E3-4316-BE6A-E2A58F6FA822}" type="presParOf" srcId="{B53FA599-270C-4EA9-B3F2-48D7D5AEE26D}" destId="{BEDC91A0-6EAD-40BB-AD6F-11941022E67B}" srcOrd="2" destOrd="0" presId="urn:microsoft.com/office/officeart/2005/8/layout/hierarchy6"/>
    <dgm:cxn modelId="{CB4AD851-4868-42AC-BD7F-A760A9FE96BE}" type="presParOf" srcId="{B53FA599-270C-4EA9-B3F2-48D7D5AEE26D}" destId="{30A76A0F-1D03-457C-A936-46DBC47B2E05}" srcOrd="3" destOrd="0" presId="urn:microsoft.com/office/officeart/2005/8/layout/hierarchy6"/>
    <dgm:cxn modelId="{F5541249-1722-4352-96C1-34236B965FE2}" type="presParOf" srcId="{30A76A0F-1D03-457C-A936-46DBC47B2E05}" destId="{8EADA75F-D834-49B8-A9EF-2F17D10750A8}" srcOrd="0" destOrd="0" presId="urn:microsoft.com/office/officeart/2005/8/layout/hierarchy6"/>
    <dgm:cxn modelId="{7BE032E8-5998-4E32-B68F-550000BE0764}" type="presParOf" srcId="{30A76A0F-1D03-457C-A936-46DBC47B2E05}" destId="{AB98E6FD-9565-4185-AF05-25CA49EE50F4}" srcOrd="1" destOrd="0" presId="urn:microsoft.com/office/officeart/2005/8/layout/hierarchy6"/>
    <dgm:cxn modelId="{DB3F3C71-87E8-493A-AFFB-6F9AF3084CC0}" type="presParOf" srcId="{B53FA599-270C-4EA9-B3F2-48D7D5AEE26D}" destId="{D3989461-3B4A-4607-B37F-1C018D60852B}" srcOrd="4" destOrd="0" presId="urn:microsoft.com/office/officeart/2005/8/layout/hierarchy6"/>
    <dgm:cxn modelId="{C0606166-C1FF-4FA3-BCA4-886EE1C46353}" type="presParOf" srcId="{B53FA599-270C-4EA9-B3F2-48D7D5AEE26D}" destId="{572BD771-7A47-498E-BF51-718A1BEB91EB}" srcOrd="5" destOrd="0" presId="urn:microsoft.com/office/officeart/2005/8/layout/hierarchy6"/>
    <dgm:cxn modelId="{298626C1-1219-4F7F-96D1-5A33E8D199CC}" type="presParOf" srcId="{572BD771-7A47-498E-BF51-718A1BEB91EB}" destId="{E46C6505-792F-403E-A1E3-3A3A61C44788}" srcOrd="0" destOrd="0" presId="urn:microsoft.com/office/officeart/2005/8/layout/hierarchy6"/>
    <dgm:cxn modelId="{1DAF85C5-42E3-4F1A-8790-776A7D7B3D95}" type="presParOf" srcId="{572BD771-7A47-498E-BF51-718A1BEB91EB}" destId="{30AC4C6F-D265-4384-8674-1399A8E0DF75}" srcOrd="1" destOrd="0" presId="urn:microsoft.com/office/officeart/2005/8/layout/hierarchy6"/>
    <dgm:cxn modelId="{635E37F8-EBA9-40F1-8F3A-DA7283F86EBE}" type="presParOf" srcId="{AC86A36C-7AF7-45AE-AA9D-F4110FD50361}" destId="{04E453FD-080E-48D9-9B7A-D4AA259C87B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68EBBD-62DD-44F1-8555-69BDF1B45FEB}"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GB"/>
        </a:p>
      </dgm:t>
    </dgm:pt>
    <dgm:pt modelId="{EAC4F2B4-2245-4CE3-AC59-B40D770F5522}">
      <dgm:prSet phldrT="[Text]" phldr="0"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Verify</a:t>
          </a:r>
        </a:p>
      </dgm:t>
    </dgm:pt>
    <dgm:pt modelId="{C0C8C218-4846-4691-97A2-D70B307FBA9A}" type="parTrans" cxnId="{4CC12010-7E26-44A9-956D-CC2E4995A230}">
      <dgm:prSet/>
      <dgm:spPr/>
      <dgm:t>
        <a:bodyPr/>
        <a:lstStyle/>
        <a:p>
          <a:endParaRPr lang="en-GB"/>
        </a:p>
      </dgm:t>
    </dgm:pt>
    <dgm:pt modelId="{2BBACC81-4F6F-4BC4-A6DC-00DD5B3FD691}" type="sibTrans" cxnId="{4CC12010-7E26-44A9-956D-CC2E4995A230}">
      <dgm:prSet/>
      <dgm:spPr/>
      <dgm:t>
        <a:bodyPr/>
        <a:lstStyle/>
        <a:p>
          <a:endParaRPr lang="en-GB"/>
        </a:p>
      </dgm:t>
    </dgm:pt>
    <dgm:pt modelId="{C3ECD60F-A65E-431A-87AC-7A74371DEA9B}">
      <dgm:prSet phldrT="[Text]" phldr="0"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Stop</a:t>
          </a:r>
        </a:p>
      </dgm:t>
    </dgm:pt>
    <dgm:pt modelId="{2CE9D84C-A364-4505-BB66-B4C49DE15E54}" type="parTrans" cxnId="{8C53788C-BC24-457B-A1C8-DC233EF438DB}">
      <dgm:prSet/>
      <dgm:spPr/>
      <dgm:t>
        <a:bodyPr/>
        <a:lstStyle/>
        <a:p>
          <a:endParaRPr lang="en-GB"/>
        </a:p>
      </dgm:t>
    </dgm:pt>
    <dgm:pt modelId="{B58F65C3-3A1D-4346-8683-CFDDB484104C}" type="sibTrans" cxnId="{8C53788C-BC24-457B-A1C8-DC233EF438DB}">
      <dgm:prSet/>
      <dgm:spPr/>
      <dgm:t>
        <a:bodyPr/>
        <a:lstStyle/>
        <a:p>
          <a:endParaRPr lang="en-GB"/>
        </a:p>
      </dgm:t>
    </dgm:pt>
    <dgm:pt modelId="{3693A230-23D1-4F08-958E-889A6188C51F}">
      <dgm:prSet phldrT="[Text]" phldr="0"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Report</a:t>
          </a:r>
        </a:p>
      </dgm:t>
    </dgm:pt>
    <dgm:pt modelId="{59897FF5-C409-438D-B9E4-E4E135D93E54}" type="parTrans" cxnId="{5689FF7C-8BDA-4300-8BB9-3473BCD046A3}">
      <dgm:prSet/>
      <dgm:spPr/>
      <dgm:t>
        <a:bodyPr/>
        <a:lstStyle/>
        <a:p>
          <a:endParaRPr lang="en-GB"/>
        </a:p>
      </dgm:t>
    </dgm:pt>
    <dgm:pt modelId="{21953149-3669-40B5-9013-4188DA5E25F2}" type="sibTrans" cxnId="{5689FF7C-8BDA-4300-8BB9-3473BCD046A3}">
      <dgm:prSet/>
      <dgm:spPr/>
      <dgm:t>
        <a:bodyPr/>
        <a:lstStyle/>
        <a:p>
          <a:endParaRPr lang="en-GB"/>
        </a:p>
      </dgm:t>
    </dgm:pt>
    <dgm:pt modelId="{11F920C1-9A61-44C6-834A-68E5C0287464}">
      <dgm:prSet phldrT="[Text]" phldr="0"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Exemption or Licence?</a:t>
          </a:r>
        </a:p>
      </dgm:t>
    </dgm:pt>
    <dgm:pt modelId="{046059BC-94E0-485C-9BE0-887683403867}" type="parTrans" cxnId="{8E529DAD-3B98-43C2-9E60-DF2E588685D9}">
      <dgm:prSet/>
      <dgm:spPr/>
      <dgm:t>
        <a:bodyPr/>
        <a:lstStyle/>
        <a:p>
          <a:endParaRPr lang="en-GB"/>
        </a:p>
      </dgm:t>
    </dgm:pt>
    <dgm:pt modelId="{412276D1-48F9-4AAC-A496-A8EBD4298307}" type="sibTrans" cxnId="{8E529DAD-3B98-43C2-9E60-DF2E588685D9}">
      <dgm:prSet/>
      <dgm:spPr/>
      <dgm:t>
        <a:bodyPr/>
        <a:lstStyle/>
        <a:p>
          <a:endParaRPr lang="en-GB"/>
        </a:p>
      </dgm:t>
    </dgm:pt>
    <dgm:pt modelId="{7B912C63-1F38-425A-99D3-3D947367BE1D}">
      <dgm:prSet custT="1"/>
      <dgm:spPr/>
      <dgm:t>
        <a:bodyPr anchor="ctr" anchorCtr="0"/>
        <a:lstStyle/>
        <a:p>
          <a:r>
            <a:rPr lang="en-GB" sz="4000" b="1" dirty="0">
              <a:latin typeface="Tahoma" panose="020B0604030504040204" pitchFamily="34" charset="0"/>
              <a:ea typeface="Tahoma" panose="020B0604030504040204" pitchFamily="34" charset="0"/>
              <a:cs typeface="Tahoma" panose="020B0604030504040204" pitchFamily="34" charset="0"/>
            </a:rPr>
            <a:t>Actions</a:t>
          </a:r>
        </a:p>
      </dgm:t>
    </dgm:pt>
    <dgm:pt modelId="{7DF20FF5-CC6E-4342-B73D-399CAD477A3A}" type="sibTrans" cxnId="{6CD77864-D59B-48D3-86B6-9CD9B32B31C9}">
      <dgm:prSet/>
      <dgm:spPr>
        <a:blipFill>
          <a:blip xmlns:r="http://schemas.openxmlformats.org/officeDocument/2006/relationships" r:embed="rId1"/>
          <a:srcRect/>
          <a:stretch>
            <a:fillRect l="-20000" r="-20000"/>
          </a:stretch>
        </a:blipFill>
        <a:ln>
          <a:noFill/>
        </a:ln>
      </dgm:spPr>
      <dgm:t>
        <a:bodyPr/>
        <a:lstStyle/>
        <a:p>
          <a:endParaRPr lang="en-GB"/>
        </a:p>
      </dgm:t>
      <dgm:extLst>
        <a:ext uri="{E40237B7-FDA0-4F09-8148-C483321AD2D9}">
          <dgm14:cNvPr xmlns:dgm14="http://schemas.microsoft.com/office/drawing/2010/diagram" id="0" name="" descr="Red megaphone"/>
        </a:ext>
      </dgm:extLst>
    </dgm:pt>
    <dgm:pt modelId="{3FCDBFE1-7347-4301-9C10-03563BEFAAA8}" type="parTrans" cxnId="{6CD77864-D59B-48D3-86B6-9CD9B32B31C9}">
      <dgm:prSet/>
      <dgm:spPr/>
      <dgm:t>
        <a:bodyPr/>
        <a:lstStyle/>
        <a:p>
          <a:endParaRPr lang="en-GB"/>
        </a:p>
      </dgm:t>
    </dgm:pt>
    <dgm:pt modelId="{FDA01679-D419-4419-AADE-D94FCDECA2E7}">
      <dgm:prSet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Freeze</a:t>
          </a:r>
        </a:p>
      </dgm:t>
    </dgm:pt>
    <dgm:pt modelId="{E1DB896A-AEA8-4B05-ADB1-5CD319666204}" type="parTrans" cxnId="{FDD26297-2AF0-4502-B51C-F17BFCB4330C}">
      <dgm:prSet/>
      <dgm:spPr/>
      <dgm:t>
        <a:bodyPr/>
        <a:lstStyle/>
        <a:p>
          <a:endParaRPr lang="en-GB"/>
        </a:p>
      </dgm:t>
    </dgm:pt>
    <dgm:pt modelId="{D81586C8-A250-4651-9EA1-85911C7A3F2B}" type="sibTrans" cxnId="{FDD26297-2AF0-4502-B51C-F17BFCB4330C}">
      <dgm:prSet/>
      <dgm:spPr/>
      <dgm:t>
        <a:bodyPr/>
        <a:lstStyle/>
        <a:p>
          <a:endParaRPr lang="en-GB"/>
        </a:p>
      </dgm:t>
    </dgm:pt>
    <dgm:pt modelId="{ED10752A-D1BA-47C5-9217-1534C6BA2153}" type="pres">
      <dgm:prSet presAssocID="{F968EBBD-62DD-44F1-8555-69BDF1B45FEB}" presName="Name0" presStyleCnt="0">
        <dgm:presLayoutVars>
          <dgm:dir/>
        </dgm:presLayoutVars>
      </dgm:prSet>
      <dgm:spPr/>
    </dgm:pt>
    <dgm:pt modelId="{E6B2EAA6-F9DE-43C1-B47C-ED8289EA4145}" type="pres">
      <dgm:prSet presAssocID="{7DF20FF5-CC6E-4342-B73D-399CAD477A3A}" presName="picture_1" presStyleLbl="bgImgPlace1" presStyleIdx="0" presStyleCnt="1" custScaleY="109888" custLinFactNeighborX="756" custLinFactNeighborY="-26"/>
      <dgm:spPr/>
    </dgm:pt>
    <dgm:pt modelId="{25D950D2-6676-4EA4-9304-E462436D2EAA}" type="pres">
      <dgm:prSet presAssocID="{7B912C63-1F38-425A-99D3-3D947367BE1D}" presName="text_1" presStyleLbl="node1" presStyleIdx="0" presStyleCnt="0" custLinFactNeighborX="3414" custLinFactNeighborY="-62308">
        <dgm:presLayoutVars>
          <dgm:bulletEnabled val="1"/>
        </dgm:presLayoutVars>
      </dgm:prSet>
      <dgm:spPr/>
    </dgm:pt>
    <dgm:pt modelId="{F284F85F-C929-4C0E-9605-405AF78459ED}" type="pres">
      <dgm:prSet presAssocID="{F968EBBD-62DD-44F1-8555-69BDF1B45FEB}" presName="linV" presStyleCnt="0"/>
      <dgm:spPr/>
    </dgm:pt>
    <dgm:pt modelId="{E6D640D2-04C1-45C5-A126-5E3BD0868D79}" type="pres">
      <dgm:prSet presAssocID="{FDA01679-D419-4419-AADE-D94FCDECA2E7}" presName="pair" presStyleCnt="0"/>
      <dgm:spPr/>
    </dgm:pt>
    <dgm:pt modelId="{61245559-D226-414A-90F0-59C64D6356B3}" type="pres">
      <dgm:prSet presAssocID="{FDA01679-D419-4419-AADE-D94FCDECA2E7}" presName="spaceH" presStyleLbl="node1" presStyleIdx="0" presStyleCnt="0"/>
      <dgm:spPr/>
    </dgm:pt>
    <dgm:pt modelId="{1AF99E25-D515-4BAE-BEC6-CC8043F15E27}" type="pres">
      <dgm:prSet presAssocID="{FDA01679-D419-4419-AADE-D94FCDECA2E7}" presName="desPictures" presStyleLbl="alignImgPlace1" presStyleIdx="0" presStyleCnt="5" custScaleY="100000" custLinFactNeighborX="62988" custLinFactNeighborY="-12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ow temperature outline"/>
        </a:ext>
      </dgm:extLst>
    </dgm:pt>
    <dgm:pt modelId="{223A41F8-DF4B-4C2F-8922-4121C7748CBF}" type="pres">
      <dgm:prSet presAssocID="{FDA01679-D419-4419-AADE-D94FCDECA2E7}" presName="desTextWrapper" presStyleCnt="0"/>
      <dgm:spPr/>
    </dgm:pt>
    <dgm:pt modelId="{60B5DF7E-B49C-47F6-B7B4-508B9C27EB6F}" type="pres">
      <dgm:prSet presAssocID="{FDA01679-D419-4419-AADE-D94FCDECA2E7}" presName="desText" presStyleLbl="revTx" presStyleIdx="0" presStyleCnt="5" custLinFactNeighborX="28959" custLinFactNeighborY="-1205">
        <dgm:presLayoutVars>
          <dgm:bulletEnabled val="1"/>
        </dgm:presLayoutVars>
      </dgm:prSet>
      <dgm:spPr/>
    </dgm:pt>
    <dgm:pt modelId="{9E49AF84-1F14-4AA0-B09F-86BFD3876D67}" type="pres">
      <dgm:prSet presAssocID="{D81586C8-A250-4651-9EA1-85911C7A3F2B}" presName="spaceV" presStyleCnt="0"/>
      <dgm:spPr/>
    </dgm:pt>
    <dgm:pt modelId="{6D362F6D-85A8-4FFD-B3FE-CC45B191131B}" type="pres">
      <dgm:prSet presAssocID="{C3ECD60F-A65E-431A-87AC-7A74371DEA9B}" presName="pair" presStyleCnt="0"/>
      <dgm:spPr/>
    </dgm:pt>
    <dgm:pt modelId="{8A3E6B07-B85A-4977-A4E5-760C5AA0FA90}" type="pres">
      <dgm:prSet presAssocID="{C3ECD60F-A65E-431A-87AC-7A74371DEA9B}" presName="spaceH" presStyleLbl="node1" presStyleIdx="0" presStyleCnt="0"/>
      <dgm:spPr/>
    </dgm:pt>
    <dgm:pt modelId="{066E13F6-B929-4C46-8897-1B3333B75C43}" type="pres">
      <dgm:prSet presAssocID="{C3ECD60F-A65E-431A-87AC-7A74371DEA9B}" presName="desPictures" presStyleLbl="alignImgPlace1" presStyleIdx="1" presStyleCnt="5" custLinFactNeighborX="6624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No sign outline"/>
        </a:ext>
      </dgm:extLst>
    </dgm:pt>
    <dgm:pt modelId="{C559D1D7-7E66-453B-BA67-58C6DF189115}" type="pres">
      <dgm:prSet presAssocID="{C3ECD60F-A65E-431A-87AC-7A74371DEA9B}" presName="desTextWrapper" presStyleCnt="0"/>
      <dgm:spPr/>
    </dgm:pt>
    <dgm:pt modelId="{649855E8-A548-48F4-8D43-523BDB8A2437}" type="pres">
      <dgm:prSet presAssocID="{C3ECD60F-A65E-431A-87AC-7A74371DEA9B}" presName="desText" presStyleLbl="revTx" presStyleIdx="1" presStyleCnt="5" custLinFactNeighborX="29858">
        <dgm:presLayoutVars>
          <dgm:bulletEnabled val="1"/>
        </dgm:presLayoutVars>
      </dgm:prSet>
      <dgm:spPr/>
    </dgm:pt>
    <dgm:pt modelId="{E4A30E69-F686-4FA6-A242-864980EFF9A7}" type="pres">
      <dgm:prSet presAssocID="{B58F65C3-3A1D-4346-8683-CFDDB484104C}" presName="spaceV" presStyleCnt="0"/>
      <dgm:spPr/>
    </dgm:pt>
    <dgm:pt modelId="{57C4CDDB-77BD-492A-A498-F8C2F8B2954A}" type="pres">
      <dgm:prSet presAssocID="{EAC4F2B4-2245-4CE3-AC59-B40D770F5522}" presName="pair" presStyleCnt="0"/>
      <dgm:spPr/>
    </dgm:pt>
    <dgm:pt modelId="{51D5EA00-3C5F-4CFC-80CD-22889DE2FF13}" type="pres">
      <dgm:prSet presAssocID="{EAC4F2B4-2245-4CE3-AC59-B40D770F5522}" presName="spaceH" presStyleLbl="node1" presStyleIdx="0" presStyleCnt="0"/>
      <dgm:spPr/>
    </dgm:pt>
    <dgm:pt modelId="{451CB538-A692-4E94-907D-B36091675578}" type="pres">
      <dgm:prSet presAssocID="{EAC4F2B4-2245-4CE3-AC59-B40D770F5522}" presName="desPictures" presStyleLbl="alignImgPlace1" presStyleIdx="2" presStyleCnt="5" custLinFactNeighborX="61902"/>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gnifying glass outline"/>
        </a:ext>
      </dgm:extLst>
    </dgm:pt>
    <dgm:pt modelId="{08D13136-A72B-4E5C-8A99-460A0D9633A2}" type="pres">
      <dgm:prSet presAssocID="{EAC4F2B4-2245-4CE3-AC59-B40D770F5522}" presName="desTextWrapper" presStyleCnt="0"/>
      <dgm:spPr/>
    </dgm:pt>
    <dgm:pt modelId="{BCF73FF3-7EAB-4D37-990B-96387E54C63D}" type="pres">
      <dgm:prSet presAssocID="{EAC4F2B4-2245-4CE3-AC59-B40D770F5522}" presName="desText" presStyleLbl="revTx" presStyleIdx="2" presStyleCnt="5" custLinFactNeighborX="30522">
        <dgm:presLayoutVars>
          <dgm:bulletEnabled val="1"/>
        </dgm:presLayoutVars>
      </dgm:prSet>
      <dgm:spPr/>
    </dgm:pt>
    <dgm:pt modelId="{CD98A91E-4101-4F80-B294-9D96261E69AC}" type="pres">
      <dgm:prSet presAssocID="{2BBACC81-4F6F-4BC4-A6DC-00DD5B3FD691}" presName="spaceV" presStyleCnt="0"/>
      <dgm:spPr/>
    </dgm:pt>
    <dgm:pt modelId="{B31970EA-433D-4C2F-8BF7-2054F55D094F}" type="pres">
      <dgm:prSet presAssocID="{11F920C1-9A61-44C6-834A-68E5C0287464}" presName="pair" presStyleCnt="0"/>
      <dgm:spPr/>
    </dgm:pt>
    <dgm:pt modelId="{1806A04A-CE1B-430F-A34C-F9C9D2181DB7}" type="pres">
      <dgm:prSet presAssocID="{11F920C1-9A61-44C6-834A-68E5C0287464}" presName="spaceH" presStyleLbl="node1" presStyleIdx="0" presStyleCnt="0"/>
      <dgm:spPr/>
    </dgm:pt>
    <dgm:pt modelId="{7C88511E-D76D-49E9-9490-9698D220A54D}" type="pres">
      <dgm:prSet presAssocID="{11F920C1-9A61-44C6-834A-68E5C0287464}" presName="desPictures" presStyleLbl="alignImgPlace1" presStyleIdx="3" presStyleCnt="5" custLinFactNeighborX="65160"/>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ontract outline"/>
        </a:ext>
      </dgm:extLst>
    </dgm:pt>
    <dgm:pt modelId="{ED5C9B7C-0A12-43DA-9AD2-F27D63137916}" type="pres">
      <dgm:prSet presAssocID="{11F920C1-9A61-44C6-834A-68E5C0287464}" presName="desTextWrapper" presStyleCnt="0"/>
      <dgm:spPr/>
    </dgm:pt>
    <dgm:pt modelId="{FB1D6029-1C6F-4C91-BD9A-7B1F469B1BAB}" type="pres">
      <dgm:prSet presAssocID="{11F920C1-9A61-44C6-834A-68E5C0287464}" presName="desText" presStyleLbl="revTx" presStyleIdx="3" presStyleCnt="5" custLinFactNeighborX="31033">
        <dgm:presLayoutVars>
          <dgm:bulletEnabled val="1"/>
        </dgm:presLayoutVars>
      </dgm:prSet>
      <dgm:spPr/>
    </dgm:pt>
    <dgm:pt modelId="{5A7A739F-7587-4EC4-B16C-EAD3C446CDCD}" type="pres">
      <dgm:prSet presAssocID="{412276D1-48F9-4AAC-A496-A8EBD4298307}" presName="spaceV" presStyleCnt="0"/>
      <dgm:spPr/>
    </dgm:pt>
    <dgm:pt modelId="{D11EDB3B-4ADE-4860-B276-E86F61542BB4}" type="pres">
      <dgm:prSet presAssocID="{3693A230-23D1-4F08-958E-889A6188C51F}" presName="pair" presStyleCnt="0"/>
      <dgm:spPr/>
    </dgm:pt>
    <dgm:pt modelId="{F97CD9E9-D54B-4736-ACCE-3D4483B70BC7}" type="pres">
      <dgm:prSet presAssocID="{3693A230-23D1-4F08-958E-889A6188C51F}" presName="spaceH" presStyleLbl="node1" presStyleIdx="0" presStyleCnt="0"/>
      <dgm:spPr/>
    </dgm:pt>
    <dgm:pt modelId="{71613C44-4D62-48A2-95AE-B026941D1B84}" type="pres">
      <dgm:prSet presAssocID="{3693A230-23D1-4F08-958E-889A6188C51F}" presName="desPictures" presStyleLbl="alignImgPlace1" presStyleIdx="4" presStyleCnt="5" custLinFactNeighborX="65160"/>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outline"/>
        </a:ext>
      </dgm:extLst>
    </dgm:pt>
    <dgm:pt modelId="{64F7FBEF-C9B1-444D-9394-4887AF197256}" type="pres">
      <dgm:prSet presAssocID="{3693A230-23D1-4F08-958E-889A6188C51F}" presName="desTextWrapper" presStyleCnt="0"/>
      <dgm:spPr/>
    </dgm:pt>
    <dgm:pt modelId="{94D7734B-4E5E-4D42-AD6D-57D2D16D282C}" type="pres">
      <dgm:prSet presAssocID="{3693A230-23D1-4F08-958E-889A6188C51F}" presName="desText" presStyleLbl="revTx" presStyleIdx="4" presStyleCnt="5" custLinFactNeighborX="31557">
        <dgm:presLayoutVars>
          <dgm:bulletEnabled val="1"/>
        </dgm:presLayoutVars>
      </dgm:prSet>
      <dgm:spPr/>
    </dgm:pt>
    <dgm:pt modelId="{44EBC39C-CB4B-4D4D-90A4-2A96F373B651}" type="pres">
      <dgm:prSet presAssocID="{F968EBBD-62DD-44F1-8555-69BDF1B45FEB}" presName="maxNode" presStyleCnt="0"/>
      <dgm:spPr/>
    </dgm:pt>
    <dgm:pt modelId="{968B76B5-8A51-4AB7-9AB1-896FE8F3EB1E}" type="pres">
      <dgm:prSet presAssocID="{F968EBBD-62DD-44F1-8555-69BDF1B45FEB}" presName="Name33" presStyleCnt="0"/>
      <dgm:spPr/>
    </dgm:pt>
  </dgm:ptLst>
  <dgm:cxnLst>
    <dgm:cxn modelId="{4CC12010-7E26-44A9-956D-CC2E4995A230}" srcId="{F968EBBD-62DD-44F1-8555-69BDF1B45FEB}" destId="{EAC4F2B4-2245-4CE3-AC59-B40D770F5522}" srcOrd="3" destOrd="0" parTransId="{C0C8C218-4846-4691-97A2-D70B307FBA9A}" sibTransId="{2BBACC81-4F6F-4BC4-A6DC-00DD5B3FD691}"/>
    <dgm:cxn modelId="{99ADDB14-08EC-4660-B1B3-D7BC7B3733E3}" type="presOf" srcId="{7DF20FF5-CC6E-4342-B73D-399CAD477A3A}" destId="{E6B2EAA6-F9DE-43C1-B47C-ED8289EA4145}" srcOrd="0" destOrd="0" presId="urn:microsoft.com/office/officeart/2008/layout/AccentedPicture"/>
    <dgm:cxn modelId="{7AF69125-576C-41C6-870E-97356F74E6A5}" type="presOf" srcId="{11F920C1-9A61-44C6-834A-68E5C0287464}" destId="{FB1D6029-1C6F-4C91-BD9A-7B1F469B1BAB}" srcOrd="0" destOrd="0" presId="urn:microsoft.com/office/officeart/2008/layout/AccentedPicture"/>
    <dgm:cxn modelId="{D074BA25-AEA4-413E-8ECB-6B6BD5127AF0}" type="presOf" srcId="{7B912C63-1F38-425A-99D3-3D947367BE1D}" destId="{25D950D2-6676-4EA4-9304-E462436D2EAA}" srcOrd="0" destOrd="0" presId="urn:microsoft.com/office/officeart/2008/layout/AccentedPicture"/>
    <dgm:cxn modelId="{3BCA9138-2DC7-46C1-882B-2E0CCB4C9D6C}" type="presOf" srcId="{F968EBBD-62DD-44F1-8555-69BDF1B45FEB}" destId="{ED10752A-D1BA-47C5-9217-1534C6BA2153}" srcOrd="0" destOrd="0" presId="urn:microsoft.com/office/officeart/2008/layout/AccentedPicture"/>
    <dgm:cxn modelId="{6CD77864-D59B-48D3-86B6-9CD9B32B31C9}" srcId="{F968EBBD-62DD-44F1-8555-69BDF1B45FEB}" destId="{7B912C63-1F38-425A-99D3-3D947367BE1D}" srcOrd="0" destOrd="0" parTransId="{3FCDBFE1-7347-4301-9C10-03563BEFAAA8}" sibTransId="{7DF20FF5-CC6E-4342-B73D-399CAD477A3A}"/>
    <dgm:cxn modelId="{5689FF7C-8BDA-4300-8BB9-3473BCD046A3}" srcId="{F968EBBD-62DD-44F1-8555-69BDF1B45FEB}" destId="{3693A230-23D1-4F08-958E-889A6188C51F}" srcOrd="5" destOrd="0" parTransId="{59897FF5-C409-438D-B9E4-E4E135D93E54}" sibTransId="{21953149-3669-40B5-9013-4188DA5E25F2}"/>
    <dgm:cxn modelId="{2084498A-293C-4CB9-AA2E-E5F3655B5EB7}" type="presOf" srcId="{EAC4F2B4-2245-4CE3-AC59-B40D770F5522}" destId="{BCF73FF3-7EAB-4D37-990B-96387E54C63D}" srcOrd="0" destOrd="0" presId="urn:microsoft.com/office/officeart/2008/layout/AccentedPicture"/>
    <dgm:cxn modelId="{8C53788C-BC24-457B-A1C8-DC233EF438DB}" srcId="{F968EBBD-62DD-44F1-8555-69BDF1B45FEB}" destId="{C3ECD60F-A65E-431A-87AC-7A74371DEA9B}" srcOrd="2" destOrd="0" parTransId="{2CE9D84C-A364-4505-BB66-B4C49DE15E54}" sibTransId="{B58F65C3-3A1D-4346-8683-CFDDB484104C}"/>
    <dgm:cxn modelId="{FB329C93-740D-4207-BE7E-63FBF0C734C6}" type="presOf" srcId="{3693A230-23D1-4F08-958E-889A6188C51F}" destId="{94D7734B-4E5E-4D42-AD6D-57D2D16D282C}" srcOrd="0" destOrd="0" presId="urn:microsoft.com/office/officeart/2008/layout/AccentedPicture"/>
    <dgm:cxn modelId="{FDD26297-2AF0-4502-B51C-F17BFCB4330C}" srcId="{F968EBBD-62DD-44F1-8555-69BDF1B45FEB}" destId="{FDA01679-D419-4419-AADE-D94FCDECA2E7}" srcOrd="1" destOrd="0" parTransId="{E1DB896A-AEA8-4B05-ADB1-5CD319666204}" sibTransId="{D81586C8-A250-4651-9EA1-85911C7A3F2B}"/>
    <dgm:cxn modelId="{8E529DAD-3B98-43C2-9E60-DF2E588685D9}" srcId="{F968EBBD-62DD-44F1-8555-69BDF1B45FEB}" destId="{11F920C1-9A61-44C6-834A-68E5C0287464}" srcOrd="4" destOrd="0" parTransId="{046059BC-94E0-485C-9BE0-887683403867}" sibTransId="{412276D1-48F9-4AAC-A496-A8EBD4298307}"/>
    <dgm:cxn modelId="{70AA00BB-C38B-45C2-8550-EDCAF8264BE4}" type="presOf" srcId="{C3ECD60F-A65E-431A-87AC-7A74371DEA9B}" destId="{649855E8-A548-48F4-8D43-523BDB8A2437}" srcOrd="0" destOrd="0" presId="urn:microsoft.com/office/officeart/2008/layout/AccentedPicture"/>
    <dgm:cxn modelId="{6F14B6CD-04BD-41CB-AB1D-21D9AFEC8746}" type="presOf" srcId="{FDA01679-D419-4419-AADE-D94FCDECA2E7}" destId="{60B5DF7E-B49C-47F6-B7B4-508B9C27EB6F}" srcOrd="0" destOrd="0" presId="urn:microsoft.com/office/officeart/2008/layout/AccentedPicture"/>
    <dgm:cxn modelId="{6BDD49E5-5C37-4412-A733-F8D291A8328C}" type="presParOf" srcId="{ED10752A-D1BA-47C5-9217-1534C6BA2153}" destId="{E6B2EAA6-F9DE-43C1-B47C-ED8289EA4145}" srcOrd="0" destOrd="0" presId="urn:microsoft.com/office/officeart/2008/layout/AccentedPicture"/>
    <dgm:cxn modelId="{6A79EEB1-0AE8-45FD-87CC-28F5A527717A}" type="presParOf" srcId="{ED10752A-D1BA-47C5-9217-1534C6BA2153}" destId="{25D950D2-6676-4EA4-9304-E462436D2EAA}" srcOrd="1" destOrd="0" presId="urn:microsoft.com/office/officeart/2008/layout/AccentedPicture"/>
    <dgm:cxn modelId="{77D6410C-13BF-4BA5-BEFA-82FA8EBC9C76}" type="presParOf" srcId="{ED10752A-D1BA-47C5-9217-1534C6BA2153}" destId="{F284F85F-C929-4C0E-9605-405AF78459ED}" srcOrd="2" destOrd="0" presId="urn:microsoft.com/office/officeart/2008/layout/AccentedPicture"/>
    <dgm:cxn modelId="{0C4AA5B6-97B8-489F-AB93-0E94B0BE9EFE}" type="presParOf" srcId="{F284F85F-C929-4C0E-9605-405AF78459ED}" destId="{E6D640D2-04C1-45C5-A126-5E3BD0868D79}" srcOrd="0" destOrd="0" presId="urn:microsoft.com/office/officeart/2008/layout/AccentedPicture"/>
    <dgm:cxn modelId="{0D65490A-F9D9-4F08-ADE9-87589E330890}" type="presParOf" srcId="{E6D640D2-04C1-45C5-A126-5E3BD0868D79}" destId="{61245559-D226-414A-90F0-59C64D6356B3}" srcOrd="0" destOrd="0" presId="urn:microsoft.com/office/officeart/2008/layout/AccentedPicture"/>
    <dgm:cxn modelId="{F5691A04-D55B-4F4A-9291-44DA23B067A2}" type="presParOf" srcId="{E6D640D2-04C1-45C5-A126-5E3BD0868D79}" destId="{1AF99E25-D515-4BAE-BEC6-CC8043F15E27}" srcOrd="1" destOrd="0" presId="urn:microsoft.com/office/officeart/2008/layout/AccentedPicture"/>
    <dgm:cxn modelId="{2C6162AC-DB30-483D-B453-A7ADDD6EE1D0}" type="presParOf" srcId="{E6D640D2-04C1-45C5-A126-5E3BD0868D79}" destId="{223A41F8-DF4B-4C2F-8922-4121C7748CBF}" srcOrd="2" destOrd="0" presId="urn:microsoft.com/office/officeart/2008/layout/AccentedPicture"/>
    <dgm:cxn modelId="{4E64263E-9C9E-4585-91C7-1D59B3688B39}" type="presParOf" srcId="{223A41F8-DF4B-4C2F-8922-4121C7748CBF}" destId="{60B5DF7E-B49C-47F6-B7B4-508B9C27EB6F}" srcOrd="0" destOrd="0" presId="urn:microsoft.com/office/officeart/2008/layout/AccentedPicture"/>
    <dgm:cxn modelId="{46248AAA-7899-484B-BFB5-ED32DFF5C9C8}" type="presParOf" srcId="{F284F85F-C929-4C0E-9605-405AF78459ED}" destId="{9E49AF84-1F14-4AA0-B09F-86BFD3876D67}" srcOrd="1" destOrd="0" presId="urn:microsoft.com/office/officeart/2008/layout/AccentedPicture"/>
    <dgm:cxn modelId="{7EA14FE8-C02F-4C2E-9ED7-C3414A0AA7DA}" type="presParOf" srcId="{F284F85F-C929-4C0E-9605-405AF78459ED}" destId="{6D362F6D-85A8-4FFD-B3FE-CC45B191131B}" srcOrd="2" destOrd="0" presId="urn:microsoft.com/office/officeart/2008/layout/AccentedPicture"/>
    <dgm:cxn modelId="{26C16128-2713-4433-ACB9-132E96534172}" type="presParOf" srcId="{6D362F6D-85A8-4FFD-B3FE-CC45B191131B}" destId="{8A3E6B07-B85A-4977-A4E5-760C5AA0FA90}" srcOrd="0" destOrd="0" presId="urn:microsoft.com/office/officeart/2008/layout/AccentedPicture"/>
    <dgm:cxn modelId="{5ECCE9A5-BE9A-4BA0-AD0A-6D55520AA4DE}" type="presParOf" srcId="{6D362F6D-85A8-4FFD-B3FE-CC45B191131B}" destId="{066E13F6-B929-4C46-8897-1B3333B75C43}" srcOrd="1" destOrd="0" presId="urn:microsoft.com/office/officeart/2008/layout/AccentedPicture"/>
    <dgm:cxn modelId="{065FDF5F-FC94-4A56-B2F7-A5660B3B856C}" type="presParOf" srcId="{6D362F6D-85A8-4FFD-B3FE-CC45B191131B}" destId="{C559D1D7-7E66-453B-BA67-58C6DF189115}" srcOrd="2" destOrd="0" presId="urn:microsoft.com/office/officeart/2008/layout/AccentedPicture"/>
    <dgm:cxn modelId="{B12D7C0D-22AD-41AE-903D-6C37C27D1D51}" type="presParOf" srcId="{C559D1D7-7E66-453B-BA67-58C6DF189115}" destId="{649855E8-A548-48F4-8D43-523BDB8A2437}" srcOrd="0" destOrd="0" presId="urn:microsoft.com/office/officeart/2008/layout/AccentedPicture"/>
    <dgm:cxn modelId="{C29CA741-534E-44F4-B1D9-7E4ED6602915}" type="presParOf" srcId="{F284F85F-C929-4C0E-9605-405AF78459ED}" destId="{E4A30E69-F686-4FA6-A242-864980EFF9A7}" srcOrd="3" destOrd="0" presId="urn:microsoft.com/office/officeart/2008/layout/AccentedPicture"/>
    <dgm:cxn modelId="{23CE4AEE-5615-4648-B017-56F502A3A12A}" type="presParOf" srcId="{F284F85F-C929-4C0E-9605-405AF78459ED}" destId="{57C4CDDB-77BD-492A-A498-F8C2F8B2954A}" srcOrd="4" destOrd="0" presId="urn:microsoft.com/office/officeart/2008/layout/AccentedPicture"/>
    <dgm:cxn modelId="{DEBCBDAF-80A2-4F67-A563-19899688CAC0}" type="presParOf" srcId="{57C4CDDB-77BD-492A-A498-F8C2F8B2954A}" destId="{51D5EA00-3C5F-4CFC-80CD-22889DE2FF13}" srcOrd="0" destOrd="0" presId="urn:microsoft.com/office/officeart/2008/layout/AccentedPicture"/>
    <dgm:cxn modelId="{51052062-E4D4-40A3-9590-DF48044AA62D}" type="presParOf" srcId="{57C4CDDB-77BD-492A-A498-F8C2F8B2954A}" destId="{451CB538-A692-4E94-907D-B36091675578}" srcOrd="1" destOrd="0" presId="urn:microsoft.com/office/officeart/2008/layout/AccentedPicture"/>
    <dgm:cxn modelId="{FB9E4B77-A5CD-4210-AEE1-5BD53F1C2243}" type="presParOf" srcId="{57C4CDDB-77BD-492A-A498-F8C2F8B2954A}" destId="{08D13136-A72B-4E5C-8A99-460A0D9633A2}" srcOrd="2" destOrd="0" presId="urn:microsoft.com/office/officeart/2008/layout/AccentedPicture"/>
    <dgm:cxn modelId="{553A04DB-3D14-4A54-9511-CFBB55B9D0EB}" type="presParOf" srcId="{08D13136-A72B-4E5C-8A99-460A0D9633A2}" destId="{BCF73FF3-7EAB-4D37-990B-96387E54C63D}" srcOrd="0" destOrd="0" presId="urn:microsoft.com/office/officeart/2008/layout/AccentedPicture"/>
    <dgm:cxn modelId="{66829CE5-00D1-426A-8870-119DB220FAE9}" type="presParOf" srcId="{F284F85F-C929-4C0E-9605-405AF78459ED}" destId="{CD98A91E-4101-4F80-B294-9D96261E69AC}" srcOrd="5" destOrd="0" presId="urn:microsoft.com/office/officeart/2008/layout/AccentedPicture"/>
    <dgm:cxn modelId="{C22990D6-293A-466F-BDC0-ED542626B8AE}" type="presParOf" srcId="{F284F85F-C929-4C0E-9605-405AF78459ED}" destId="{B31970EA-433D-4C2F-8BF7-2054F55D094F}" srcOrd="6" destOrd="0" presId="urn:microsoft.com/office/officeart/2008/layout/AccentedPicture"/>
    <dgm:cxn modelId="{1B400A7F-B902-4B93-98F0-5C1865187832}" type="presParOf" srcId="{B31970EA-433D-4C2F-8BF7-2054F55D094F}" destId="{1806A04A-CE1B-430F-A34C-F9C9D2181DB7}" srcOrd="0" destOrd="0" presId="urn:microsoft.com/office/officeart/2008/layout/AccentedPicture"/>
    <dgm:cxn modelId="{53D25B00-52FF-410F-98B8-1F5015F5F40B}" type="presParOf" srcId="{B31970EA-433D-4C2F-8BF7-2054F55D094F}" destId="{7C88511E-D76D-49E9-9490-9698D220A54D}" srcOrd="1" destOrd="0" presId="urn:microsoft.com/office/officeart/2008/layout/AccentedPicture"/>
    <dgm:cxn modelId="{17C40874-8260-4FBA-B593-B14CF2AF78A7}" type="presParOf" srcId="{B31970EA-433D-4C2F-8BF7-2054F55D094F}" destId="{ED5C9B7C-0A12-43DA-9AD2-F27D63137916}" srcOrd="2" destOrd="0" presId="urn:microsoft.com/office/officeart/2008/layout/AccentedPicture"/>
    <dgm:cxn modelId="{51D02155-F59D-44F1-A452-21600979802D}" type="presParOf" srcId="{ED5C9B7C-0A12-43DA-9AD2-F27D63137916}" destId="{FB1D6029-1C6F-4C91-BD9A-7B1F469B1BAB}" srcOrd="0" destOrd="0" presId="urn:microsoft.com/office/officeart/2008/layout/AccentedPicture"/>
    <dgm:cxn modelId="{824FBD00-4A8F-4CCA-9ADB-9CC60CE31E29}" type="presParOf" srcId="{F284F85F-C929-4C0E-9605-405AF78459ED}" destId="{5A7A739F-7587-4EC4-B16C-EAD3C446CDCD}" srcOrd="7" destOrd="0" presId="urn:microsoft.com/office/officeart/2008/layout/AccentedPicture"/>
    <dgm:cxn modelId="{DC62B50F-1DF0-4124-B761-572EF6D65079}" type="presParOf" srcId="{F284F85F-C929-4C0E-9605-405AF78459ED}" destId="{D11EDB3B-4ADE-4860-B276-E86F61542BB4}" srcOrd="8" destOrd="0" presId="urn:microsoft.com/office/officeart/2008/layout/AccentedPicture"/>
    <dgm:cxn modelId="{C64BB57D-7C91-4E44-B182-3DE445743A6B}" type="presParOf" srcId="{D11EDB3B-4ADE-4860-B276-E86F61542BB4}" destId="{F97CD9E9-D54B-4736-ACCE-3D4483B70BC7}" srcOrd="0" destOrd="0" presId="urn:microsoft.com/office/officeart/2008/layout/AccentedPicture"/>
    <dgm:cxn modelId="{7F3510C8-D922-438A-84C6-DB4519EDA743}" type="presParOf" srcId="{D11EDB3B-4ADE-4860-B276-E86F61542BB4}" destId="{71613C44-4D62-48A2-95AE-B026941D1B84}" srcOrd="1" destOrd="0" presId="urn:microsoft.com/office/officeart/2008/layout/AccentedPicture"/>
    <dgm:cxn modelId="{58167CA6-64FA-4CEE-885D-388C678ACCB2}" type="presParOf" srcId="{D11EDB3B-4ADE-4860-B276-E86F61542BB4}" destId="{64F7FBEF-C9B1-444D-9394-4887AF197256}" srcOrd="2" destOrd="0" presId="urn:microsoft.com/office/officeart/2008/layout/AccentedPicture"/>
    <dgm:cxn modelId="{BFA9E3E5-FD2E-4697-8CF5-0C13841B7B8D}" type="presParOf" srcId="{64F7FBEF-C9B1-444D-9394-4887AF197256}" destId="{94D7734B-4E5E-4D42-AD6D-57D2D16D282C}" srcOrd="0" destOrd="0" presId="urn:microsoft.com/office/officeart/2008/layout/AccentedPicture"/>
    <dgm:cxn modelId="{8D811335-659C-4965-8A86-A1CA3F0D2B13}" type="presParOf" srcId="{ED10752A-D1BA-47C5-9217-1534C6BA2153}" destId="{44EBC39C-CB4B-4D4D-90A4-2A96F373B651}" srcOrd="3" destOrd="0" presId="urn:microsoft.com/office/officeart/2008/layout/AccentedPicture"/>
    <dgm:cxn modelId="{14151031-A5F5-4584-A696-DA285357D607}" type="presParOf" srcId="{44EBC39C-CB4B-4D4D-90A4-2A96F373B651}" destId="{968B76B5-8A51-4AB7-9AB1-896FE8F3EB1E}"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F216BE-00A2-497A-BC5B-7BF7CB1FB00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C089AD79-FED1-44AD-9DDB-83AF7C33D16E}">
      <dgm:prSet phldrT="[Text]" phldr="0" custT="1"/>
      <dgm:spPr/>
      <dgm:t>
        <a:bodyPr/>
        <a:lstStyle/>
        <a:p>
          <a:r>
            <a:rPr lang="en-GB" sz="3200" dirty="0">
              <a:latin typeface="Tahoma" panose="020B0604030504040204" pitchFamily="34" charset="0"/>
              <a:ea typeface="Tahoma" panose="020B0604030504040204" pitchFamily="34" charset="0"/>
              <a:cs typeface="Tahoma" panose="020B0604030504040204" pitchFamily="34" charset="0"/>
            </a:rPr>
            <a:t>Delays can result in a breach</a:t>
          </a:r>
        </a:p>
      </dgm:t>
    </dgm:pt>
    <dgm:pt modelId="{6B4BE103-44E2-483E-86C4-25A429025223}" type="parTrans" cxnId="{3D2567E9-FB60-4848-BACA-8EB11A3317DF}">
      <dgm:prSet/>
      <dgm:spPr/>
      <dgm:t>
        <a:bodyPr/>
        <a:lstStyle/>
        <a:p>
          <a:endParaRPr lang="en-GB"/>
        </a:p>
      </dgm:t>
    </dgm:pt>
    <dgm:pt modelId="{DE4E003D-3542-4F9B-974B-0D1CA4CD964C}" type="sibTrans" cxnId="{3D2567E9-FB60-4848-BACA-8EB11A3317DF}">
      <dgm:prSet/>
      <dgm:spPr/>
      <dgm:t>
        <a:bodyPr/>
        <a:lstStyle/>
        <a:p>
          <a:endParaRPr lang="en-GB"/>
        </a:p>
      </dgm:t>
    </dgm:pt>
    <dgm:pt modelId="{29684897-5432-46CE-8AC1-1707D0785CE4}" type="pres">
      <dgm:prSet presAssocID="{32F216BE-00A2-497A-BC5B-7BF7CB1FB003}" presName="Name0" presStyleCnt="0">
        <dgm:presLayoutVars>
          <dgm:dir/>
          <dgm:resizeHandles val="exact"/>
        </dgm:presLayoutVars>
      </dgm:prSet>
      <dgm:spPr/>
    </dgm:pt>
    <dgm:pt modelId="{A607BC88-1C96-4199-8236-D89F83FA3D34}" type="pres">
      <dgm:prSet presAssocID="{C089AD79-FED1-44AD-9DDB-83AF7C33D16E}" presName="compNode" presStyleCnt="0"/>
      <dgm:spPr/>
    </dgm:pt>
    <dgm:pt modelId="{4ECAAE60-5925-493A-A5DF-0B3DE5A6541D}" type="pres">
      <dgm:prSet presAssocID="{C089AD79-FED1-44AD-9DDB-83AF7C33D16E}" presName="pictRect" presStyleLbl="node1" presStyleIdx="0" presStyleCnt="1"/>
      <dgm:spPr>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Warning with solid fill"/>
        </a:ext>
      </dgm:extLst>
    </dgm:pt>
    <dgm:pt modelId="{21AA2032-03A1-4B52-BA3C-DF22FFCC70F1}" type="pres">
      <dgm:prSet presAssocID="{C089AD79-FED1-44AD-9DDB-83AF7C33D16E}" presName="textRect" presStyleLbl="revTx" presStyleIdx="0" presStyleCnt="1">
        <dgm:presLayoutVars>
          <dgm:bulletEnabled val="1"/>
        </dgm:presLayoutVars>
      </dgm:prSet>
      <dgm:spPr/>
    </dgm:pt>
  </dgm:ptLst>
  <dgm:cxnLst>
    <dgm:cxn modelId="{3EFF4C05-310E-411E-A690-EAA58EA90C68}" type="presOf" srcId="{32F216BE-00A2-497A-BC5B-7BF7CB1FB003}" destId="{29684897-5432-46CE-8AC1-1707D0785CE4}" srcOrd="0" destOrd="0" presId="urn:microsoft.com/office/officeart/2005/8/layout/pList1"/>
    <dgm:cxn modelId="{F9FD05A8-11FA-44B9-9529-DCA96D08932D}" type="presOf" srcId="{C089AD79-FED1-44AD-9DDB-83AF7C33D16E}" destId="{21AA2032-03A1-4B52-BA3C-DF22FFCC70F1}" srcOrd="0" destOrd="0" presId="urn:microsoft.com/office/officeart/2005/8/layout/pList1"/>
    <dgm:cxn modelId="{3D2567E9-FB60-4848-BACA-8EB11A3317DF}" srcId="{32F216BE-00A2-497A-BC5B-7BF7CB1FB003}" destId="{C089AD79-FED1-44AD-9DDB-83AF7C33D16E}" srcOrd="0" destOrd="0" parTransId="{6B4BE103-44E2-483E-86C4-25A429025223}" sibTransId="{DE4E003D-3542-4F9B-974B-0D1CA4CD964C}"/>
    <dgm:cxn modelId="{40178506-5BE6-4BAD-956A-786B0B9918BB}" type="presParOf" srcId="{29684897-5432-46CE-8AC1-1707D0785CE4}" destId="{A607BC88-1C96-4199-8236-D89F83FA3D34}" srcOrd="0" destOrd="0" presId="urn:microsoft.com/office/officeart/2005/8/layout/pList1"/>
    <dgm:cxn modelId="{4A46124F-0BF3-45E0-A37A-238401EA7597}" type="presParOf" srcId="{A607BC88-1C96-4199-8236-D89F83FA3D34}" destId="{4ECAAE60-5925-493A-A5DF-0B3DE5A6541D}" srcOrd="0" destOrd="0" presId="urn:microsoft.com/office/officeart/2005/8/layout/pList1"/>
    <dgm:cxn modelId="{1D738EBB-45E5-4D2B-9D52-F78CE6B449E1}" type="presParOf" srcId="{A607BC88-1C96-4199-8236-D89F83FA3D34}" destId="{21AA2032-03A1-4B52-BA3C-DF22FFCC70F1}"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3D59E-2ED1-49A0-BD41-18DAD611E326}">
      <dsp:nvSpPr>
        <dsp:cNvPr id="0" name=""/>
        <dsp:cNvSpPr/>
      </dsp:nvSpPr>
      <dsp:spPr>
        <a:xfrm rot="10800000">
          <a:off x="2258107" y="81131"/>
          <a:ext cx="8107680" cy="702001"/>
        </a:xfrm>
        <a:prstGeom prst="homePlate">
          <a:avLst/>
        </a:prstGeom>
        <a:noFill/>
        <a:ln w="25400" cap="flat" cmpd="sng" algn="ctr">
          <a:solidFill>
            <a:srgbClr val="544B7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907"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Implement UN &amp; UK Sanctions regimes</a:t>
          </a:r>
        </a:p>
      </dsp:txBody>
      <dsp:txXfrm rot="10800000">
        <a:off x="2433607" y="81131"/>
        <a:ext cx="7932180" cy="702001"/>
      </dsp:txXfrm>
    </dsp:sp>
    <dsp:sp modelId="{611A17CB-F4CE-41BF-9381-593B8BA0AB33}">
      <dsp:nvSpPr>
        <dsp:cNvPr id="0" name=""/>
        <dsp:cNvSpPr/>
      </dsp:nvSpPr>
      <dsp:spPr>
        <a:xfrm>
          <a:off x="1826212" y="237"/>
          <a:ext cx="863789" cy="863789"/>
        </a:xfrm>
        <a:prstGeom prst="ellipse">
          <a:avLst/>
        </a:prstGeom>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7AD4D6B5-7673-4440-BC72-9A40B015C263}">
      <dsp:nvSpPr>
        <dsp:cNvPr id="0" name=""/>
        <dsp:cNvSpPr/>
      </dsp:nvSpPr>
      <dsp:spPr>
        <a:xfrm rot="10800000">
          <a:off x="2258107" y="1160867"/>
          <a:ext cx="8107680" cy="702001"/>
        </a:xfrm>
        <a:prstGeom prst="homePlate">
          <a:avLst/>
        </a:prstGeom>
        <a:noFill/>
        <a:ln w="25400" cap="flat" cmpd="sng" algn="ctr">
          <a:solidFill>
            <a:srgbClr val="544B7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907"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Designations effective immediately</a:t>
          </a:r>
        </a:p>
      </dsp:txBody>
      <dsp:txXfrm rot="10800000">
        <a:off x="2433607" y="1160867"/>
        <a:ext cx="7932180" cy="702001"/>
      </dsp:txXfrm>
    </dsp:sp>
    <dsp:sp modelId="{C97EAAAD-E104-4726-995F-ED7D03CEED80}">
      <dsp:nvSpPr>
        <dsp:cNvPr id="0" name=""/>
        <dsp:cNvSpPr/>
      </dsp:nvSpPr>
      <dsp:spPr>
        <a:xfrm>
          <a:off x="1826212" y="1079973"/>
          <a:ext cx="863789" cy="863789"/>
        </a:xfrm>
        <a:prstGeom prst="ellipse">
          <a:avLst/>
        </a:prstGeom>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A4E33-AD58-449D-A683-3CFB1150B933}">
      <dsp:nvSpPr>
        <dsp:cNvPr id="0" name=""/>
        <dsp:cNvSpPr/>
      </dsp:nvSpPr>
      <dsp:spPr>
        <a:xfrm>
          <a:off x="3287" y="840377"/>
          <a:ext cx="7009801" cy="420588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latin typeface="Tahoma" panose="020B0604030504040204" pitchFamily="34" charset="0"/>
              <a:ea typeface="Tahoma" panose="020B0604030504040204" pitchFamily="34" charset="0"/>
              <a:cs typeface="Tahoma" panose="020B0604030504040204" pitchFamily="34" charset="0"/>
            </a:rPr>
            <a:t>Mandatory Reporting</a:t>
          </a:r>
        </a:p>
        <a:p>
          <a:pPr marL="285750" lvl="1" indent="-285750" algn="l" defTabSz="1244600">
            <a:lnSpc>
              <a:spcPct val="90000"/>
            </a:lnSpc>
            <a:spcBef>
              <a:spcPct val="0"/>
            </a:spcBef>
            <a:spcAft>
              <a:spcPct val="15000"/>
            </a:spcAft>
            <a:buChar char="•"/>
          </a:pPr>
          <a:r>
            <a:rPr lang="en-GB" sz="2800" b="1" kern="1200" dirty="0">
              <a:latin typeface="Tahoma" panose="020B0604030504040204" pitchFamily="34" charset="0"/>
              <a:ea typeface="Tahoma" panose="020B0604030504040204" pitchFamily="34" charset="0"/>
              <a:cs typeface="Tahoma" panose="020B0604030504040204" pitchFamily="34" charset="0"/>
            </a:rPr>
            <a:t>Frozen Assets</a:t>
          </a:r>
        </a:p>
        <a:p>
          <a:pPr marL="285750" lvl="1" indent="-285750" algn="l" defTabSz="1244600">
            <a:lnSpc>
              <a:spcPct val="90000"/>
            </a:lnSpc>
            <a:spcBef>
              <a:spcPct val="0"/>
            </a:spcBef>
            <a:spcAft>
              <a:spcPct val="15000"/>
            </a:spcAft>
            <a:buChar char="•"/>
          </a:pPr>
          <a:r>
            <a:rPr lang="en-GB" sz="2800" b="1" kern="1200" dirty="0">
              <a:latin typeface="Tahoma" panose="020B0604030504040204" pitchFamily="34" charset="0"/>
              <a:ea typeface="Tahoma" panose="020B0604030504040204" pitchFamily="34" charset="0"/>
              <a:cs typeface="Tahoma" panose="020B0604030504040204" pitchFamily="34" charset="0"/>
            </a:rPr>
            <a:t>Suspected Breaches</a:t>
          </a:r>
        </a:p>
        <a:p>
          <a:pPr marL="285750" lvl="1" indent="-285750" algn="l" defTabSz="1244600">
            <a:lnSpc>
              <a:spcPct val="90000"/>
            </a:lnSpc>
            <a:spcBef>
              <a:spcPct val="0"/>
            </a:spcBef>
            <a:spcAft>
              <a:spcPct val="15000"/>
            </a:spcAft>
            <a:buChar char="•"/>
          </a:pPr>
          <a:r>
            <a:rPr lang="en-GB" sz="2800" b="1" kern="1200" dirty="0">
              <a:latin typeface="Tahoma" panose="020B0604030504040204" pitchFamily="34" charset="0"/>
              <a:ea typeface="Tahoma" panose="020B0604030504040204" pitchFamily="34" charset="0"/>
              <a:cs typeface="Tahoma" panose="020B0604030504040204" pitchFamily="34" charset="0"/>
            </a:rPr>
            <a:t>Attempted transactions</a:t>
          </a:r>
        </a:p>
      </dsp:txBody>
      <dsp:txXfrm>
        <a:off x="126473" y="963563"/>
        <a:ext cx="6763429" cy="3959509"/>
      </dsp:txXfrm>
    </dsp:sp>
    <dsp:sp modelId="{4BFAD8A7-7588-4312-8FAA-DF3E0180B663}">
      <dsp:nvSpPr>
        <dsp:cNvPr id="0" name=""/>
        <dsp:cNvSpPr/>
      </dsp:nvSpPr>
      <dsp:spPr>
        <a:xfrm>
          <a:off x="7714069" y="2074102"/>
          <a:ext cx="1486078" cy="173843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GB" sz="5500" kern="1200"/>
        </a:p>
      </dsp:txBody>
      <dsp:txXfrm>
        <a:off x="7714069" y="2421788"/>
        <a:ext cx="1040255" cy="1043058"/>
      </dsp:txXfrm>
    </dsp:sp>
    <dsp:sp modelId="{95F456BB-3338-428B-B925-E70C126B25B6}">
      <dsp:nvSpPr>
        <dsp:cNvPr id="0" name=""/>
        <dsp:cNvSpPr/>
      </dsp:nvSpPr>
      <dsp:spPr>
        <a:xfrm>
          <a:off x="9817009" y="840377"/>
          <a:ext cx="7009801" cy="4205881"/>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Tahoma" panose="020B0604030504040204" pitchFamily="34" charset="0"/>
              <a:ea typeface="Tahoma" panose="020B0604030504040204" pitchFamily="34" charset="0"/>
              <a:cs typeface="Tahoma" panose="020B0604030504040204" pitchFamily="34" charset="0"/>
            </a:rPr>
            <a:t>Report to FIU</a:t>
          </a:r>
        </a:p>
      </dsp:txBody>
      <dsp:txXfrm>
        <a:off x="9940195" y="963563"/>
        <a:ext cx="6763429" cy="39595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FD422-D018-4FB9-82B1-DAF75B28B70A}">
      <dsp:nvSpPr>
        <dsp:cNvPr id="0" name=""/>
        <dsp:cNvSpPr/>
      </dsp:nvSpPr>
      <dsp:spPr>
        <a:xfrm>
          <a:off x="51949" y="2588"/>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1"/>
              </a:ext>
            </a:extLst>
          </a:blip>
          <a:srcRect/>
          <a:stretch>
            <a:fillRect l="6101" t="-9814" r="6101" b="-981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E64A0-C5F7-4F25-9438-1B6BD7EA0809}">
      <dsp:nvSpPr>
        <dsp:cNvPr id="0" name=""/>
        <dsp:cNvSpPr/>
      </dsp:nvSpPr>
      <dsp:spPr>
        <a:xfrm>
          <a:off x="53998" y="2079047"/>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Buy-in</a:t>
          </a:r>
        </a:p>
      </dsp:txBody>
      <dsp:txXfrm>
        <a:off x="53998" y="2079047"/>
        <a:ext cx="3013728" cy="1118093"/>
      </dsp:txXfrm>
    </dsp:sp>
    <dsp:sp modelId="{39E5D31F-8F0E-49FE-95F7-010557B9D623}">
      <dsp:nvSpPr>
        <dsp:cNvPr id="0" name=""/>
        <dsp:cNvSpPr/>
      </dsp:nvSpPr>
      <dsp:spPr>
        <a:xfrm>
          <a:off x="3367177" y="2588"/>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2"/>
              </a:ext>
            </a:extLst>
          </a:blip>
          <a:srcRect/>
          <a:stretch>
            <a:fillRect l="7893" t="-11113" r="7893" b="-1111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8FB682-783D-4FD0-8A9E-518D99AB0A9D}">
      <dsp:nvSpPr>
        <dsp:cNvPr id="0" name=""/>
        <dsp:cNvSpPr/>
      </dsp:nvSpPr>
      <dsp:spPr>
        <a:xfrm>
          <a:off x="3367177" y="2079047"/>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Procedures</a:t>
          </a:r>
        </a:p>
      </dsp:txBody>
      <dsp:txXfrm>
        <a:off x="3367177" y="2079047"/>
        <a:ext cx="3013728" cy="1118093"/>
      </dsp:txXfrm>
    </dsp:sp>
    <dsp:sp modelId="{28371BC2-01EB-4C5F-B383-37AE8B970235}">
      <dsp:nvSpPr>
        <dsp:cNvPr id="0" name=""/>
        <dsp:cNvSpPr/>
      </dsp:nvSpPr>
      <dsp:spPr>
        <a:xfrm>
          <a:off x="6682404" y="2588"/>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3"/>
              </a:ext>
            </a:extLst>
          </a:blip>
          <a:srcRect/>
          <a:stretch>
            <a:fillRect l="7893" t="-16315" r="7893" b="-1631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1EF36-9CCF-4EA2-B9A8-EE774C1CAAA7}">
      <dsp:nvSpPr>
        <dsp:cNvPr id="0" name=""/>
        <dsp:cNvSpPr/>
      </dsp:nvSpPr>
      <dsp:spPr>
        <a:xfrm>
          <a:off x="6682404" y="2079047"/>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Horizon scanning</a:t>
          </a:r>
        </a:p>
      </dsp:txBody>
      <dsp:txXfrm>
        <a:off x="6682404" y="2079047"/>
        <a:ext cx="3013728" cy="1118093"/>
      </dsp:txXfrm>
    </dsp:sp>
    <dsp:sp modelId="{C09B6D37-9569-4173-B1F1-308FF59192F2}">
      <dsp:nvSpPr>
        <dsp:cNvPr id="0" name=""/>
        <dsp:cNvSpPr/>
      </dsp:nvSpPr>
      <dsp:spPr>
        <a:xfrm>
          <a:off x="9997632" y="2588"/>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4"/>
              </a:ext>
            </a:extLst>
          </a:blip>
          <a:srcRect/>
          <a:stretch>
            <a:fillRect l="10581" t="589" r="10581" b="58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5ED8D-9C54-45C9-B78F-5B1A2BD83059}">
      <dsp:nvSpPr>
        <dsp:cNvPr id="0" name=""/>
        <dsp:cNvSpPr/>
      </dsp:nvSpPr>
      <dsp:spPr>
        <a:xfrm>
          <a:off x="9997632" y="2079047"/>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Screening</a:t>
          </a:r>
        </a:p>
      </dsp:txBody>
      <dsp:txXfrm>
        <a:off x="9997632" y="2079047"/>
        <a:ext cx="3013728" cy="1118093"/>
      </dsp:txXfrm>
    </dsp:sp>
    <dsp:sp modelId="{F2145E5F-1668-4B83-B0E0-B5140D21D9AB}">
      <dsp:nvSpPr>
        <dsp:cNvPr id="0" name=""/>
        <dsp:cNvSpPr/>
      </dsp:nvSpPr>
      <dsp:spPr>
        <a:xfrm>
          <a:off x="13312860" y="2588"/>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5"/>
              </a:ext>
            </a:extLst>
          </a:blip>
          <a:srcRect/>
          <a:stretch>
            <a:fillRect l="13268" t="-712" r="13268" b="-71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1B54F8-E7DC-48A8-8FC6-17F9C81E67CD}">
      <dsp:nvSpPr>
        <dsp:cNvPr id="0" name=""/>
        <dsp:cNvSpPr/>
      </dsp:nvSpPr>
      <dsp:spPr>
        <a:xfrm>
          <a:off x="13312860" y="2079047"/>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Tools</a:t>
          </a:r>
        </a:p>
      </dsp:txBody>
      <dsp:txXfrm>
        <a:off x="13312860" y="2079047"/>
        <a:ext cx="3013728" cy="1118093"/>
      </dsp:txXfrm>
    </dsp:sp>
    <dsp:sp modelId="{0917DABD-76E0-4CC5-9694-9F2B904B3B41}">
      <dsp:nvSpPr>
        <dsp:cNvPr id="0" name=""/>
        <dsp:cNvSpPr/>
      </dsp:nvSpPr>
      <dsp:spPr>
        <a:xfrm>
          <a:off x="51949" y="3498513"/>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6"/>
              </a:ext>
            </a:extLst>
          </a:blip>
          <a:srcRect/>
          <a:stretch>
            <a:fillRect l="10581" t="-7213" r="10581" b="-721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7816A-EA0A-45B0-A9C1-916F73F21864}">
      <dsp:nvSpPr>
        <dsp:cNvPr id="0" name=""/>
        <dsp:cNvSpPr/>
      </dsp:nvSpPr>
      <dsp:spPr>
        <a:xfrm>
          <a:off x="51949" y="5574972"/>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Risk</a:t>
          </a:r>
        </a:p>
      </dsp:txBody>
      <dsp:txXfrm>
        <a:off x="51949" y="5574972"/>
        <a:ext cx="3013728" cy="1118093"/>
      </dsp:txXfrm>
    </dsp:sp>
    <dsp:sp modelId="{83856D09-2847-49FF-98D7-655D060796F2}">
      <dsp:nvSpPr>
        <dsp:cNvPr id="0" name=""/>
        <dsp:cNvSpPr/>
      </dsp:nvSpPr>
      <dsp:spPr>
        <a:xfrm>
          <a:off x="3367177" y="3498513"/>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7"/>
              </a:ext>
            </a:extLst>
          </a:blip>
          <a:srcRect/>
          <a:stretch>
            <a:fillRect l="11477" t="-15015" r="11477" b="-1501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C8431-804D-4398-B958-A1BE97DFE512}">
      <dsp:nvSpPr>
        <dsp:cNvPr id="0" name=""/>
        <dsp:cNvSpPr/>
      </dsp:nvSpPr>
      <dsp:spPr>
        <a:xfrm>
          <a:off x="3367177" y="5574972"/>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Support</a:t>
          </a:r>
        </a:p>
      </dsp:txBody>
      <dsp:txXfrm>
        <a:off x="3367177" y="5574972"/>
        <a:ext cx="3013728" cy="1118093"/>
      </dsp:txXfrm>
    </dsp:sp>
    <dsp:sp modelId="{AA048AD1-DF1E-4E7E-8CC3-833B43576290}">
      <dsp:nvSpPr>
        <dsp:cNvPr id="0" name=""/>
        <dsp:cNvSpPr/>
      </dsp:nvSpPr>
      <dsp:spPr>
        <a:xfrm>
          <a:off x="6682404" y="3465456"/>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8"/>
              </a:ext>
            </a:extLst>
          </a:blip>
          <a:srcRect/>
          <a:stretch>
            <a:fillRect l="10581" t="-712" r="10581" b="-71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6E553C-40FD-4300-A625-3FEDD833DC53}">
      <dsp:nvSpPr>
        <dsp:cNvPr id="0" name=""/>
        <dsp:cNvSpPr/>
      </dsp:nvSpPr>
      <dsp:spPr>
        <a:xfrm>
          <a:off x="6682404" y="5574972"/>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Record Keeping</a:t>
          </a:r>
        </a:p>
      </dsp:txBody>
      <dsp:txXfrm>
        <a:off x="6682404" y="5574972"/>
        <a:ext cx="3013728" cy="1118093"/>
      </dsp:txXfrm>
    </dsp:sp>
    <dsp:sp modelId="{D61D13C7-0E59-4808-94EF-B78A01A991DA}">
      <dsp:nvSpPr>
        <dsp:cNvPr id="0" name=""/>
        <dsp:cNvSpPr/>
      </dsp:nvSpPr>
      <dsp:spPr>
        <a:xfrm>
          <a:off x="9997632" y="3498513"/>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9"/>
              </a:ext>
            </a:extLst>
          </a:blip>
          <a:srcRect/>
          <a:stretch>
            <a:fillRect l="9685" t="-16315" r="9685" b="-1631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1638C-D42D-4C22-AE34-9D09EA36BF9A}">
      <dsp:nvSpPr>
        <dsp:cNvPr id="0" name=""/>
        <dsp:cNvSpPr/>
      </dsp:nvSpPr>
      <dsp:spPr>
        <a:xfrm>
          <a:off x="9997632" y="5574972"/>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Training</a:t>
          </a:r>
        </a:p>
      </dsp:txBody>
      <dsp:txXfrm>
        <a:off x="9997632" y="5574972"/>
        <a:ext cx="3013728" cy="1118093"/>
      </dsp:txXfrm>
    </dsp:sp>
    <dsp:sp modelId="{84949979-B413-45A5-9722-F0B38D456813}">
      <dsp:nvSpPr>
        <dsp:cNvPr id="0" name=""/>
        <dsp:cNvSpPr/>
      </dsp:nvSpPr>
      <dsp:spPr>
        <a:xfrm>
          <a:off x="13312860" y="3498513"/>
          <a:ext cx="3013728" cy="2076458"/>
        </a:xfrm>
        <a:prstGeom prst="roundRect">
          <a:avLst/>
        </a:prstGeom>
        <a:blipFill dpi="0" rotWithShape="1">
          <a:blip xmlns:r="http://schemas.openxmlformats.org/officeDocument/2006/relationships">
            <a:duotone>
              <a:prstClr val="black"/>
              <a:schemeClr val="accent6">
                <a:tint val="45000"/>
                <a:satMod val="400000"/>
              </a:schemeClr>
            </a:duotone>
            <a:extLst>
              <a:ext uri="{96DAC541-7B7A-43D3-8B79-37D633B846F1}">
                <asvg:svgBlip xmlns:asvg="http://schemas.microsoft.com/office/drawing/2016/SVG/main" r:embed="rId10"/>
              </a:ext>
            </a:extLst>
          </a:blip>
          <a:srcRect/>
          <a:stretch>
            <a:fillRect l="6997" t="589" r="6997" b="58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1CC7F-9872-453C-A62F-8610092FE178}">
      <dsp:nvSpPr>
        <dsp:cNvPr id="0" name=""/>
        <dsp:cNvSpPr/>
      </dsp:nvSpPr>
      <dsp:spPr>
        <a:xfrm>
          <a:off x="13312860" y="5574972"/>
          <a:ext cx="3013728" cy="11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GB" sz="3100" kern="1200" dirty="0"/>
            <a:t>Audit </a:t>
          </a:r>
        </a:p>
      </dsp:txBody>
      <dsp:txXfrm>
        <a:off x="13312860" y="5574972"/>
        <a:ext cx="3013728" cy="11180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DA9CD-347D-4AE6-8DEC-8DE696CF30C9}">
      <dsp:nvSpPr>
        <dsp:cNvPr id="0" name=""/>
        <dsp:cNvSpPr/>
      </dsp:nvSpPr>
      <dsp:spPr>
        <a:xfrm>
          <a:off x="0" y="5072410"/>
          <a:ext cx="16830099" cy="1109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May need to apply to other jurisdictions where there is a nexus</a:t>
          </a:r>
        </a:p>
      </dsp:txBody>
      <dsp:txXfrm>
        <a:off x="0" y="5072410"/>
        <a:ext cx="16830099" cy="1109719"/>
      </dsp:txXfrm>
    </dsp:sp>
    <dsp:sp modelId="{43FF2402-D901-454C-8766-074C315ADE4F}">
      <dsp:nvSpPr>
        <dsp:cNvPr id="0" name=""/>
        <dsp:cNvSpPr/>
      </dsp:nvSpPr>
      <dsp:spPr>
        <a:xfrm rot="10800000">
          <a:off x="0" y="3382307"/>
          <a:ext cx="16830099" cy="1706748"/>
        </a:xfrm>
        <a:prstGeom prst="upArrowCallou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Review General Licences that may apply/</a:t>
          </a:r>
        </a:p>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Apply for individual licence to Sanctions Officer at C&amp;I</a:t>
          </a:r>
        </a:p>
      </dsp:txBody>
      <dsp:txXfrm rot="10800000">
        <a:off x="0" y="3382307"/>
        <a:ext cx="16830099" cy="1108994"/>
      </dsp:txXfrm>
    </dsp:sp>
    <dsp:sp modelId="{E8BA418C-79B5-4204-A257-D22283F8E02B}">
      <dsp:nvSpPr>
        <dsp:cNvPr id="0" name=""/>
        <dsp:cNvSpPr/>
      </dsp:nvSpPr>
      <dsp:spPr>
        <a:xfrm rot="10800000">
          <a:off x="0" y="1692205"/>
          <a:ext cx="16830099" cy="1706748"/>
        </a:xfrm>
        <a:prstGeom prst="upArrowCallou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Only permitted for certain activity</a:t>
          </a:r>
        </a:p>
      </dsp:txBody>
      <dsp:txXfrm rot="-10800000">
        <a:off x="0" y="1692205"/>
        <a:ext cx="16830099" cy="599068"/>
      </dsp:txXfrm>
    </dsp:sp>
    <dsp:sp modelId="{D90F0015-ACC0-4AF5-BBC3-C013870F917B}">
      <dsp:nvSpPr>
        <dsp:cNvPr id="0" name=""/>
        <dsp:cNvSpPr/>
      </dsp:nvSpPr>
      <dsp:spPr>
        <a:xfrm>
          <a:off x="0" y="2291273"/>
          <a:ext cx="4207524" cy="510317"/>
        </a:xfrm>
        <a:prstGeom prst="rect">
          <a:avLst/>
        </a:prstGeom>
        <a:solidFill>
          <a:schemeClr val="accent6">
            <a:lumMod val="20000"/>
            <a:lumOff val="8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Basic needs</a:t>
          </a:r>
        </a:p>
      </dsp:txBody>
      <dsp:txXfrm>
        <a:off x="0" y="2291273"/>
        <a:ext cx="4207524" cy="510317"/>
      </dsp:txXfrm>
    </dsp:sp>
    <dsp:sp modelId="{A026BF2F-CFC1-4E6F-B657-3F0196FB80DE}">
      <dsp:nvSpPr>
        <dsp:cNvPr id="0" name=""/>
        <dsp:cNvSpPr/>
      </dsp:nvSpPr>
      <dsp:spPr>
        <a:xfrm>
          <a:off x="4207524" y="2291273"/>
          <a:ext cx="4207524" cy="510317"/>
        </a:xfrm>
        <a:prstGeom prst="rect">
          <a:avLst/>
        </a:prstGeom>
        <a:solidFill>
          <a:schemeClr val="accent6">
            <a:lumMod val="20000"/>
            <a:lumOff val="8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Certain legal fees</a:t>
          </a:r>
        </a:p>
      </dsp:txBody>
      <dsp:txXfrm>
        <a:off x="4207524" y="2291273"/>
        <a:ext cx="4207524" cy="510317"/>
      </dsp:txXfrm>
    </dsp:sp>
    <dsp:sp modelId="{DEC17402-0088-4316-9573-AF69C82DA56D}">
      <dsp:nvSpPr>
        <dsp:cNvPr id="0" name=""/>
        <dsp:cNvSpPr/>
      </dsp:nvSpPr>
      <dsp:spPr>
        <a:xfrm>
          <a:off x="8415049" y="2291273"/>
          <a:ext cx="4207524" cy="510317"/>
        </a:xfrm>
        <a:prstGeom prst="rect">
          <a:avLst/>
        </a:prstGeom>
        <a:solidFill>
          <a:schemeClr val="accent6">
            <a:lumMod val="20000"/>
            <a:lumOff val="8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Prior obligations</a:t>
          </a:r>
        </a:p>
      </dsp:txBody>
      <dsp:txXfrm>
        <a:off x="8415049" y="2291273"/>
        <a:ext cx="4207524" cy="510317"/>
      </dsp:txXfrm>
    </dsp:sp>
    <dsp:sp modelId="{917442E1-2E02-4C62-B179-A15B39E6864A}">
      <dsp:nvSpPr>
        <dsp:cNvPr id="0" name=""/>
        <dsp:cNvSpPr/>
      </dsp:nvSpPr>
      <dsp:spPr>
        <a:xfrm>
          <a:off x="12622574" y="2291273"/>
          <a:ext cx="4207524" cy="510317"/>
        </a:xfrm>
        <a:prstGeom prst="rect">
          <a:avLst/>
        </a:prstGeom>
        <a:solidFill>
          <a:schemeClr val="accent6">
            <a:lumMod val="20000"/>
            <a:lumOff val="8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Routine holding/maintenance</a:t>
          </a:r>
        </a:p>
      </dsp:txBody>
      <dsp:txXfrm>
        <a:off x="12622574" y="2291273"/>
        <a:ext cx="4207524" cy="510317"/>
      </dsp:txXfrm>
    </dsp:sp>
    <dsp:sp modelId="{DFBAC85B-72A1-4CD1-A15E-35544DFF8C22}">
      <dsp:nvSpPr>
        <dsp:cNvPr id="0" name=""/>
        <dsp:cNvSpPr/>
      </dsp:nvSpPr>
      <dsp:spPr>
        <a:xfrm rot="10800000">
          <a:off x="0" y="2102"/>
          <a:ext cx="16830099" cy="1706748"/>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Licences allow someone to deal with frozen assets</a:t>
          </a:r>
        </a:p>
      </dsp:txBody>
      <dsp:txXfrm rot="10800000">
        <a:off x="0" y="2102"/>
        <a:ext cx="16830099" cy="11089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7A194-5549-42F6-A779-95D01BD807CE}">
      <dsp:nvSpPr>
        <dsp:cNvPr id="0" name=""/>
        <dsp:cNvSpPr/>
      </dsp:nvSpPr>
      <dsp:spPr>
        <a:xfrm>
          <a:off x="7253992" y="4459465"/>
          <a:ext cx="3780014" cy="2753995"/>
        </a:xfrm>
        <a:prstGeom prst="ellipse">
          <a:avLst/>
        </a:prstGeom>
        <a:solidFill>
          <a:srgbClr val="3A63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ahoma" panose="020B0604030504040204" pitchFamily="34" charset="0"/>
              <a:ea typeface="Tahoma" panose="020B0604030504040204" pitchFamily="34" charset="0"/>
              <a:cs typeface="Tahoma" panose="020B0604030504040204" pitchFamily="34" charset="0"/>
            </a:rPr>
            <a:t>National Risk Assessments</a:t>
          </a:r>
        </a:p>
      </dsp:txBody>
      <dsp:txXfrm>
        <a:off x="7807562" y="4862778"/>
        <a:ext cx="2672874" cy="1947369"/>
      </dsp:txXfrm>
    </dsp:sp>
    <dsp:sp modelId="{480CCBE0-1C21-44D4-9F98-40985E74C408}">
      <dsp:nvSpPr>
        <dsp:cNvPr id="0" name=""/>
        <dsp:cNvSpPr/>
      </dsp:nvSpPr>
      <dsp:spPr>
        <a:xfrm rot="10773874">
          <a:off x="4553025" y="5416389"/>
          <a:ext cx="2552550" cy="890532"/>
        </a:xfrm>
        <a:prstGeom prst="leftArrow">
          <a:avLst>
            <a:gd name="adj1" fmla="val 60000"/>
            <a:gd name="adj2" fmla="val 5000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53A6A547-210B-4EF1-9954-9931BDC16F2B}">
      <dsp:nvSpPr>
        <dsp:cNvPr id="0" name=""/>
        <dsp:cNvSpPr/>
      </dsp:nvSpPr>
      <dsp:spPr>
        <a:xfrm>
          <a:off x="2933064" y="4683977"/>
          <a:ext cx="3239995" cy="2374753"/>
        </a:xfrm>
        <a:prstGeom prst="roundRect">
          <a:avLst>
            <a:gd name="adj" fmla="val 10000"/>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GB" sz="3700" kern="1200" dirty="0">
              <a:latin typeface="Tahoma" panose="020B0604030504040204" pitchFamily="34" charset="0"/>
              <a:ea typeface="Tahoma" panose="020B0604030504040204" pitchFamily="34" charset="0"/>
              <a:cs typeface="Tahoma" panose="020B0604030504040204" pitchFamily="34" charset="0"/>
            </a:rPr>
            <a:t>Money Laundering NRA</a:t>
          </a:r>
        </a:p>
      </dsp:txBody>
      <dsp:txXfrm>
        <a:off x="3002618" y="4753531"/>
        <a:ext cx="3100887" cy="2235645"/>
      </dsp:txXfrm>
    </dsp:sp>
    <dsp:sp modelId="{D54A8EF2-19F3-4BB4-9ADD-13EE3ADEB8C6}">
      <dsp:nvSpPr>
        <dsp:cNvPr id="0" name=""/>
        <dsp:cNvSpPr/>
      </dsp:nvSpPr>
      <dsp:spPr>
        <a:xfrm rot="13219189">
          <a:off x="5051203" y="3229718"/>
          <a:ext cx="3091710" cy="890532"/>
        </a:xfrm>
        <a:prstGeom prst="leftArrow">
          <a:avLst>
            <a:gd name="adj1" fmla="val 60000"/>
            <a:gd name="adj2" fmla="val 5000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7692E932-B93A-47BA-BA44-B17527FB78FC}">
      <dsp:nvSpPr>
        <dsp:cNvPr id="0" name=""/>
        <dsp:cNvSpPr/>
      </dsp:nvSpPr>
      <dsp:spPr>
        <a:xfrm>
          <a:off x="3798432" y="1487356"/>
          <a:ext cx="3239995" cy="2374753"/>
        </a:xfrm>
        <a:prstGeom prst="roundRect">
          <a:avLst>
            <a:gd name="adj" fmla="val 10000"/>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GB" sz="3700" kern="1200" dirty="0">
              <a:latin typeface="Tahoma" panose="020B0604030504040204" pitchFamily="34" charset="0"/>
              <a:ea typeface="Tahoma" panose="020B0604030504040204" pitchFamily="34" charset="0"/>
              <a:cs typeface="Tahoma" panose="020B0604030504040204" pitchFamily="34" charset="0"/>
            </a:rPr>
            <a:t>Terrorist Financing NRA</a:t>
          </a:r>
        </a:p>
      </dsp:txBody>
      <dsp:txXfrm>
        <a:off x="3867986" y="1556910"/>
        <a:ext cx="3100887" cy="2235645"/>
      </dsp:txXfrm>
    </dsp:sp>
    <dsp:sp modelId="{A4355A52-7420-484B-9A88-52E73E55FAAE}">
      <dsp:nvSpPr>
        <dsp:cNvPr id="0" name=""/>
        <dsp:cNvSpPr/>
      </dsp:nvSpPr>
      <dsp:spPr>
        <a:xfrm rot="16200000">
          <a:off x="7641899" y="2337251"/>
          <a:ext cx="3004200" cy="890532"/>
        </a:xfrm>
        <a:prstGeom prst="leftArrow">
          <a:avLst>
            <a:gd name="adj1" fmla="val 60000"/>
            <a:gd name="adj2" fmla="val 5000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962F6BF8-4CB0-4C3A-9675-EB90BDD5C905}">
      <dsp:nvSpPr>
        <dsp:cNvPr id="0" name=""/>
        <dsp:cNvSpPr/>
      </dsp:nvSpPr>
      <dsp:spPr>
        <a:xfrm>
          <a:off x="7524002" y="93040"/>
          <a:ext cx="3239995" cy="2374753"/>
        </a:xfrm>
        <a:prstGeom prst="roundRect">
          <a:avLst>
            <a:gd name="adj" fmla="val 10000"/>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GB" sz="3700" kern="1200" dirty="0">
              <a:latin typeface="Tahoma" panose="020B0604030504040204" pitchFamily="34" charset="0"/>
              <a:ea typeface="Tahoma" panose="020B0604030504040204" pitchFamily="34" charset="0"/>
              <a:cs typeface="Tahoma" panose="020B0604030504040204" pitchFamily="34" charset="0"/>
            </a:rPr>
            <a:t>Proliferation Financing NRA</a:t>
          </a:r>
        </a:p>
      </dsp:txBody>
      <dsp:txXfrm>
        <a:off x="7593556" y="162594"/>
        <a:ext cx="3100887" cy="2235645"/>
      </dsp:txXfrm>
    </dsp:sp>
    <dsp:sp modelId="{A6779286-E13C-4E62-B472-127333DE40C8}">
      <dsp:nvSpPr>
        <dsp:cNvPr id="0" name=""/>
        <dsp:cNvSpPr/>
      </dsp:nvSpPr>
      <dsp:spPr>
        <a:xfrm rot="19207451">
          <a:off x="10167254" y="3259110"/>
          <a:ext cx="3057762" cy="890532"/>
        </a:xfrm>
        <a:prstGeom prst="leftArrow">
          <a:avLst>
            <a:gd name="adj1" fmla="val 60000"/>
            <a:gd name="adj2" fmla="val 5000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06358F0F-A300-4E5D-A9A6-EC7E73A9015C}">
      <dsp:nvSpPr>
        <dsp:cNvPr id="0" name=""/>
        <dsp:cNvSpPr/>
      </dsp:nvSpPr>
      <dsp:spPr>
        <a:xfrm>
          <a:off x="11249456" y="1536794"/>
          <a:ext cx="3239995" cy="2374753"/>
        </a:xfrm>
        <a:prstGeom prst="roundRect">
          <a:avLst>
            <a:gd name="adj" fmla="val 10000"/>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GB" sz="3700" kern="1200" dirty="0">
              <a:latin typeface="Tahoma" panose="020B0604030504040204" pitchFamily="34" charset="0"/>
              <a:ea typeface="Tahoma" panose="020B0604030504040204" pitchFamily="34" charset="0"/>
              <a:cs typeface="Tahoma" panose="020B0604030504040204" pitchFamily="34" charset="0"/>
            </a:rPr>
            <a:t>Legal Persons and arrangement NRA</a:t>
          </a:r>
        </a:p>
      </dsp:txBody>
      <dsp:txXfrm>
        <a:off x="11319010" y="1606348"/>
        <a:ext cx="3100887" cy="2235645"/>
      </dsp:txXfrm>
    </dsp:sp>
    <dsp:sp modelId="{AD27B2EB-9A40-4FC1-9891-5D855062C6F5}">
      <dsp:nvSpPr>
        <dsp:cNvPr id="0" name=""/>
        <dsp:cNvSpPr/>
      </dsp:nvSpPr>
      <dsp:spPr>
        <a:xfrm rot="26126">
          <a:off x="11182424" y="5416389"/>
          <a:ext cx="2552550" cy="890532"/>
        </a:xfrm>
        <a:prstGeom prst="leftArrow">
          <a:avLst>
            <a:gd name="adj1" fmla="val 60000"/>
            <a:gd name="adj2" fmla="val 5000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778DCC66-963E-4994-B405-06BCFEA64E95}">
      <dsp:nvSpPr>
        <dsp:cNvPr id="0" name=""/>
        <dsp:cNvSpPr/>
      </dsp:nvSpPr>
      <dsp:spPr>
        <a:xfrm>
          <a:off x="12114939" y="4683977"/>
          <a:ext cx="3239995" cy="2374753"/>
        </a:xfrm>
        <a:prstGeom prst="roundRect">
          <a:avLst>
            <a:gd name="adj" fmla="val 10000"/>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GB" sz="3700" kern="1200" dirty="0">
              <a:latin typeface="Tahoma" panose="020B0604030504040204" pitchFamily="34" charset="0"/>
              <a:ea typeface="Tahoma" panose="020B0604030504040204" pitchFamily="34" charset="0"/>
              <a:cs typeface="Tahoma" panose="020B0604030504040204" pitchFamily="34" charset="0"/>
            </a:rPr>
            <a:t>Virtual Assets NRA</a:t>
          </a:r>
        </a:p>
      </dsp:txBody>
      <dsp:txXfrm>
        <a:off x="12184493" y="4753531"/>
        <a:ext cx="3100887" cy="22356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3AED7-2E87-4FAB-982E-BEEBE9152FE8}">
      <dsp:nvSpPr>
        <dsp:cNvPr id="0" name=""/>
        <dsp:cNvSpPr/>
      </dsp:nvSpPr>
      <dsp:spPr>
        <a:xfrm>
          <a:off x="2742564" y="1282156"/>
          <a:ext cx="3501853" cy="115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latin typeface="Tahoma" panose="020B0604030504040204" pitchFamily="34" charset="0"/>
              <a:ea typeface="Tahoma" panose="020B0604030504040204" pitchFamily="34" charset="0"/>
              <a:cs typeface="Tahoma" panose="020B0604030504040204" pitchFamily="34" charset="0"/>
            </a:rPr>
            <a:t>A.I.</a:t>
          </a:r>
        </a:p>
      </dsp:txBody>
      <dsp:txXfrm>
        <a:off x="2742564" y="1282156"/>
        <a:ext cx="3501853" cy="1154019"/>
      </dsp:txXfrm>
    </dsp:sp>
    <dsp:sp modelId="{11F4E544-02D6-461F-8078-E398141C54B3}">
      <dsp:nvSpPr>
        <dsp:cNvPr id="0" name=""/>
        <dsp:cNvSpPr/>
      </dsp:nvSpPr>
      <dsp:spPr>
        <a:xfrm>
          <a:off x="2738584" y="93117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553CC-ED35-42BA-A884-21F870DA2B02}">
      <dsp:nvSpPr>
        <dsp:cNvPr id="0" name=""/>
        <dsp:cNvSpPr/>
      </dsp:nvSpPr>
      <dsp:spPr>
        <a:xfrm>
          <a:off x="2933574" y="541196"/>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48F16-D410-4996-BB1C-7F5D42B12CE3}">
      <dsp:nvSpPr>
        <dsp:cNvPr id="0" name=""/>
        <dsp:cNvSpPr/>
      </dsp:nvSpPr>
      <dsp:spPr>
        <a:xfrm>
          <a:off x="3401549" y="619192"/>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13EBE-6672-47F9-B753-5B60AA5972BF}">
      <dsp:nvSpPr>
        <dsp:cNvPr id="0" name=""/>
        <dsp:cNvSpPr/>
      </dsp:nvSpPr>
      <dsp:spPr>
        <a:xfrm>
          <a:off x="3791528" y="19021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B25C13-B4BF-4C89-8672-ED095866B1D8}">
      <dsp:nvSpPr>
        <dsp:cNvPr id="0" name=""/>
        <dsp:cNvSpPr/>
      </dsp:nvSpPr>
      <dsp:spPr>
        <a:xfrm>
          <a:off x="4298501" y="34223"/>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22894-9F4C-4BD0-8C2D-B018C4199DB3}">
      <dsp:nvSpPr>
        <dsp:cNvPr id="0" name=""/>
        <dsp:cNvSpPr/>
      </dsp:nvSpPr>
      <dsp:spPr>
        <a:xfrm>
          <a:off x="4922467" y="307208"/>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4277D-6504-49A2-93F6-6510C871A35A}">
      <dsp:nvSpPr>
        <dsp:cNvPr id="0" name=""/>
        <dsp:cNvSpPr/>
      </dsp:nvSpPr>
      <dsp:spPr>
        <a:xfrm>
          <a:off x="5312446" y="502198"/>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CD221-522C-4C54-AE65-1642ACD339D6}">
      <dsp:nvSpPr>
        <dsp:cNvPr id="0" name=""/>
        <dsp:cNvSpPr/>
      </dsp:nvSpPr>
      <dsp:spPr>
        <a:xfrm>
          <a:off x="5858417" y="93117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48405D-2006-4A55-B93E-CFF812ECD7BB}">
      <dsp:nvSpPr>
        <dsp:cNvPr id="0" name=""/>
        <dsp:cNvSpPr/>
      </dsp:nvSpPr>
      <dsp:spPr>
        <a:xfrm>
          <a:off x="6092405" y="1360152"/>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29183-0BF3-4652-AEAA-7D52ABF90AA7}">
      <dsp:nvSpPr>
        <dsp:cNvPr id="0" name=""/>
        <dsp:cNvSpPr/>
      </dsp:nvSpPr>
      <dsp:spPr>
        <a:xfrm>
          <a:off x="4064513" y="541196"/>
          <a:ext cx="716288" cy="716288"/>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A9277-29BC-4F38-AE43-BA7ECC71D6EB}">
      <dsp:nvSpPr>
        <dsp:cNvPr id="0" name=""/>
        <dsp:cNvSpPr/>
      </dsp:nvSpPr>
      <dsp:spPr>
        <a:xfrm>
          <a:off x="2543595" y="2023116"/>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CCB53-A0BC-4217-B1A6-0325C1F7F883}">
      <dsp:nvSpPr>
        <dsp:cNvPr id="0" name=""/>
        <dsp:cNvSpPr/>
      </dsp:nvSpPr>
      <dsp:spPr>
        <a:xfrm>
          <a:off x="2777582" y="2374098"/>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DC655-B18C-4DDD-B015-13A9094F5A3C}">
      <dsp:nvSpPr>
        <dsp:cNvPr id="0" name=""/>
        <dsp:cNvSpPr/>
      </dsp:nvSpPr>
      <dsp:spPr>
        <a:xfrm>
          <a:off x="3362551" y="2686081"/>
          <a:ext cx="636700" cy="636700"/>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73587-8489-418C-8884-42F928293B69}">
      <dsp:nvSpPr>
        <dsp:cNvPr id="0" name=""/>
        <dsp:cNvSpPr/>
      </dsp:nvSpPr>
      <dsp:spPr>
        <a:xfrm>
          <a:off x="4181507" y="3193054"/>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55A74-5A5D-472A-89B0-F155AAAF3889}">
      <dsp:nvSpPr>
        <dsp:cNvPr id="0" name=""/>
        <dsp:cNvSpPr/>
      </dsp:nvSpPr>
      <dsp:spPr>
        <a:xfrm>
          <a:off x="4337499" y="2686081"/>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75A067-974A-460F-B387-3905698F75A2}">
      <dsp:nvSpPr>
        <dsp:cNvPr id="0" name=""/>
        <dsp:cNvSpPr/>
      </dsp:nvSpPr>
      <dsp:spPr>
        <a:xfrm>
          <a:off x="4727478" y="3232052"/>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43786B-6738-4EDA-BD18-5D285A2EAC5A}">
      <dsp:nvSpPr>
        <dsp:cNvPr id="0" name=""/>
        <dsp:cNvSpPr/>
      </dsp:nvSpPr>
      <dsp:spPr>
        <a:xfrm>
          <a:off x="5078459" y="2608085"/>
          <a:ext cx="636700" cy="636700"/>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813C5-2728-47D6-A567-A592DDFE4338}">
      <dsp:nvSpPr>
        <dsp:cNvPr id="0" name=""/>
        <dsp:cNvSpPr/>
      </dsp:nvSpPr>
      <dsp:spPr>
        <a:xfrm>
          <a:off x="5936413" y="2452093"/>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6ADE8-3C63-4D30-80B7-3CCA2D7001FD}">
      <dsp:nvSpPr>
        <dsp:cNvPr id="0" name=""/>
        <dsp:cNvSpPr/>
      </dsp:nvSpPr>
      <dsp:spPr>
        <a:xfrm>
          <a:off x="6374145" y="618543"/>
          <a:ext cx="1285555" cy="2454265"/>
        </a:xfrm>
        <a:prstGeom prst="chevron">
          <a:avLst>
            <a:gd name="adj" fmla="val 6231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51CDCA53-6DCC-4069-9AA0-0F8F3E8127BA}">
      <dsp:nvSpPr>
        <dsp:cNvPr id="0" name=""/>
        <dsp:cNvSpPr/>
      </dsp:nvSpPr>
      <dsp:spPr>
        <a:xfrm>
          <a:off x="7659700" y="619735"/>
          <a:ext cx="3506060" cy="24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latin typeface="Tahoma" panose="020B0604030504040204" pitchFamily="34" charset="0"/>
              <a:ea typeface="Tahoma" panose="020B0604030504040204" pitchFamily="34" charset="0"/>
              <a:cs typeface="Tahoma" panose="020B0604030504040204" pitchFamily="34" charset="0"/>
            </a:rPr>
            <a:t>Deepfake</a:t>
          </a:r>
        </a:p>
      </dsp:txBody>
      <dsp:txXfrm>
        <a:off x="7659700" y="619735"/>
        <a:ext cx="3506060" cy="2454242"/>
      </dsp:txXfrm>
    </dsp:sp>
    <dsp:sp modelId="{93B5E61A-ED97-4A83-A4AE-D41A4DB6B2AB}">
      <dsp:nvSpPr>
        <dsp:cNvPr id="0" name=""/>
        <dsp:cNvSpPr/>
      </dsp:nvSpPr>
      <dsp:spPr>
        <a:xfrm>
          <a:off x="11165761" y="618543"/>
          <a:ext cx="1285555" cy="2454265"/>
        </a:xfrm>
        <a:prstGeom prst="chevron">
          <a:avLst>
            <a:gd name="adj" fmla="val 6231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3E866E72-25F7-43A0-AB68-2B7737198865}">
      <dsp:nvSpPr>
        <dsp:cNvPr id="0" name=""/>
        <dsp:cNvSpPr/>
      </dsp:nvSpPr>
      <dsp:spPr>
        <a:xfrm>
          <a:off x="12591558" y="415717"/>
          <a:ext cx="2980151" cy="2980151"/>
        </a:xfrm>
        <a:prstGeom prst="ellipse">
          <a:avLst/>
        </a:prstGeom>
        <a:solidFill>
          <a:srgbClr val="7D15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GB" sz="4800" kern="1200" dirty="0">
              <a:latin typeface="Tahoma" panose="020B0604030504040204" pitchFamily="34" charset="0"/>
              <a:ea typeface="Tahoma" panose="020B0604030504040204" pitchFamily="34" charset="0"/>
              <a:cs typeface="Tahoma" panose="020B0604030504040204" pitchFamily="34" charset="0"/>
            </a:rPr>
            <a:t>Conceal Identity</a:t>
          </a:r>
        </a:p>
      </dsp:txBody>
      <dsp:txXfrm>
        <a:off x="13027991" y="852150"/>
        <a:ext cx="2107285" cy="21072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3AED7-2E87-4FAB-982E-BEEBE9152FE8}">
      <dsp:nvSpPr>
        <dsp:cNvPr id="0" name=""/>
        <dsp:cNvSpPr/>
      </dsp:nvSpPr>
      <dsp:spPr>
        <a:xfrm>
          <a:off x="346756" y="1282156"/>
          <a:ext cx="3501853" cy="115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Tahoma" panose="020B0604030504040204" pitchFamily="34" charset="0"/>
              <a:ea typeface="Tahoma" panose="020B0604030504040204" pitchFamily="34" charset="0"/>
              <a:cs typeface="Tahoma" panose="020B0604030504040204" pitchFamily="34" charset="0"/>
            </a:rPr>
            <a:t>False described goods</a:t>
          </a:r>
        </a:p>
      </dsp:txBody>
      <dsp:txXfrm>
        <a:off x="346756" y="1282156"/>
        <a:ext cx="3501853" cy="1154019"/>
      </dsp:txXfrm>
    </dsp:sp>
    <dsp:sp modelId="{11F4E544-02D6-461F-8078-E398141C54B3}">
      <dsp:nvSpPr>
        <dsp:cNvPr id="0" name=""/>
        <dsp:cNvSpPr/>
      </dsp:nvSpPr>
      <dsp:spPr>
        <a:xfrm>
          <a:off x="342777" y="93117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553CC-ED35-42BA-A884-21F870DA2B02}">
      <dsp:nvSpPr>
        <dsp:cNvPr id="0" name=""/>
        <dsp:cNvSpPr/>
      </dsp:nvSpPr>
      <dsp:spPr>
        <a:xfrm>
          <a:off x="537766" y="541196"/>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48F16-D410-4996-BB1C-7F5D42B12CE3}">
      <dsp:nvSpPr>
        <dsp:cNvPr id="0" name=""/>
        <dsp:cNvSpPr/>
      </dsp:nvSpPr>
      <dsp:spPr>
        <a:xfrm>
          <a:off x="1005741" y="619192"/>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13EBE-6672-47F9-B753-5B60AA5972BF}">
      <dsp:nvSpPr>
        <dsp:cNvPr id="0" name=""/>
        <dsp:cNvSpPr/>
      </dsp:nvSpPr>
      <dsp:spPr>
        <a:xfrm>
          <a:off x="1395721" y="19021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B25C13-B4BF-4C89-8672-ED095866B1D8}">
      <dsp:nvSpPr>
        <dsp:cNvPr id="0" name=""/>
        <dsp:cNvSpPr/>
      </dsp:nvSpPr>
      <dsp:spPr>
        <a:xfrm>
          <a:off x="1902693" y="34223"/>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22894-9F4C-4BD0-8C2D-B018C4199DB3}">
      <dsp:nvSpPr>
        <dsp:cNvPr id="0" name=""/>
        <dsp:cNvSpPr/>
      </dsp:nvSpPr>
      <dsp:spPr>
        <a:xfrm>
          <a:off x="2526660" y="307208"/>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4277D-6504-49A2-93F6-6510C871A35A}">
      <dsp:nvSpPr>
        <dsp:cNvPr id="0" name=""/>
        <dsp:cNvSpPr/>
      </dsp:nvSpPr>
      <dsp:spPr>
        <a:xfrm>
          <a:off x="2916639" y="502198"/>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CD221-522C-4C54-AE65-1642ACD339D6}">
      <dsp:nvSpPr>
        <dsp:cNvPr id="0" name=""/>
        <dsp:cNvSpPr/>
      </dsp:nvSpPr>
      <dsp:spPr>
        <a:xfrm>
          <a:off x="3462610" y="931175"/>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48405D-2006-4A55-B93E-CFF812ECD7BB}">
      <dsp:nvSpPr>
        <dsp:cNvPr id="0" name=""/>
        <dsp:cNvSpPr/>
      </dsp:nvSpPr>
      <dsp:spPr>
        <a:xfrm>
          <a:off x="3696597" y="1360152"/>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29183-0BF3-4652-AEAA-7D52ABF90AA7}">
      <dsp:nvSpPr>
        <dsp:cNvPr id="0" name=""/>
        <dsp:cNvSpPr/>
      </dsp:nvSpPr>
      <dsp:spPr>
        <a:xfrm>
          <a:off x="1668706" y="541196"/>
          <a:ext cx="716288" cy="716288"/>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A9277-29BC-4F38-AE43-BA7ECC71D6EB}">
      <dsp:nvSpPr>
        <dsp:cNvPr id="0" name=""/>
        <dsp:cNvSpPr/>
      </dsp:nvSpPr>
      <dsp:spPr>
        <a:xfrm>
          <a:off x="147787" y="2023116"/>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CCB53-A0BC-4217-B1A6-0325C1F7F883}">
      <dsp:nvSpPr>
        <dsp:cNvPr id="0" name=""/>
        <dsp:cNvSpPr/>
      </dsp:nvSpPr>
      <dsp:spPr>
        <a:xfrm>
          <a:off x="381775" y="2374098"/>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DC655-B18C-4DDD-B015-13A9094F5A3C}">
      <dsp:nvSpPr>
        <dsp:cNvPr id="0" name=""/>
        <dsp:cNvSpPr/>
      </dsp:nvSpPr>
      <dsp:spPr>
        <a:xfrm>
          <a:off x="966744" y="2686081"/>
          <a:ext cx="636700" cy="636700"/>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73587-8489-418C-8884-42F928293B69}">
      <dsp:nvSpPr>
        <dsp:cNvPr id="0" name=""/>
        <dsp:cNvSpPr/>
      </dsp:nvSpPr>
      <dsp:spPr>
        <a:xfrm>
          <a:off x="1785700" y="3193054"/>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55A74-5A5D-472A-89B0-F155AAAF3889}">
      <dsp:nvSpPr>
        <dsp:cNvPr id="0" name=""/>
        <dsp:cNvSpPr/>
      </dsp:nvSpPr>
      <dsp:spPr>
        <a:xfrm>
          <a:off x="1941691" y="2686081"/>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75A067-974A-460F-B387-3905698F75A2}">
      <dsp:nvSpPr>
        <dsp:cNvPr id="0" name=""/>
        <dsp:cNvSpPr/>
      </dsp:nvSpPr>
      <dsp:spPr>
        <a:xfrm>
          <a:off x="2331670" y="3232052"/>
          <a:ext cx="278556" cy="278556"/>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43786B-6738-4EDA-BD18-5D285A2EAC5A}">
      <dsp:nvSpPr>
        <dsp:cNvPr id="0" name=""/>
        <dsp:cNvSpPr/>
      </dsp:nvSpPr>
      <dsp:spPr>
        <a:xfrm>
          <a:off x="2682652" y="2608085"/>
          <a:ext cx="636700" cy="636700"/>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813C5-2728-47D6-A567-A592DDFE4338}">
      <dsp:nvSpPr>
        <dsp:cNvPr id="0" name=""/>
        <dsp:cNvSpPr/>
      </dsp:nvSpPr>
      <dsp:spPr>
        <a:xfrm>
          <a:off x="3540606" y="2452093"/>
          <a:ext cx="437731" cy="437731"/>
        </a:xfrm>
        <a:prstGeom prst="ellipse">
          <a:avLst/>
        </a:prstGeom>
        <a:solidFill>
          <a:srgbClr val="2B76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6ADE8-3C63-4D30-80B7-3CCA2D7001FD}">
      <dsp:nvSpPr>
        <dsp:cNvPr id="0" name=""/>
        <dsp:cNvSpPr/>
      </dsp:nvSpPr>
      <dsp:spPr>
        <a:xfrm>
          <a:off x="3978337" y="618543"/>
          <a:ext cx="1285555" cy="2454265"/>
        </a:xfrm>
        <a:prstGeom prst="chevron">
          <a:avLst>
            <a:gd name="adj" fmla="val 6231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51CDCA53-6DCC-4069-9AA0-0F8F3E8127BA}">
      <dsp:nvSpPr>
        <dsp:cNvPr id="0" name=""/>
        <dsp:cNvSpPr/>
      </dsp:nvSpPr>
      <dsp:spPr>
        <a:xfrm>
          <a:off x="5263893" y="619735"/>
          <a:ext cx="3506060" cy="24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Tahoma" panose="020B0604030504040204" pitchFamily="34" charset="0"/>
              <a:ea typeface="Tahoma" panose="020B0604030504040204" pitchFamily="34" charset="0"/>
              <a:cs typeface="Tahoma" panose="020B0604030504040204" pitchFamily="34" charset="0"/>
            </a:rPr>
            <a:t>Intermediaries</a:t>
          </a:r>
        </a:p>
      </dsp:txBody>
      <dsp:txXfrm>
        <a:off x="5263893" y="619735"/>
        <a:ext cx="3506060" cy="2454242"/>
      </dsp:txXfrm>
    </dsp:sp>
    <dsp:sp modelId="{93B5E61A-ED97-4A83-A4AE-D41A4DB6B2AB}">
      <dsp:nvSpPr>
        <dsp:cNvPr id="0" name=""/>
        <dsp:cNvSpPr/>
      </dsp:nvSpPr>
      <dsp:spPr>
        <a:xfrm>
          <a:off x="8769953" y="618543"/>
          <a:ext cx="1285555" cy="2454265"/>
        </a:xfrm>
        <a:prstGeom prst="chevron">
          <a:avLst>
            <a:gd name="adj" fmla="val 6231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320B8FF8-210F-4974-BE9B-6CD34131BB6A}">
      <dsp:nvSpPr>
        <dsp:cNvPr id="0" name=""/>
        <dsp:cNvSpPr/>
      </dsp:nvSpPr>
      <dsp:spPr>
        <a:xfrm>
          <a:off x="10055509" y="619735"/>
          <a:ext cx="3506060" cy="24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GB" sz="4200" kern="1200" dirty="0">
              <a:latin typeface="Tahoma" panose="020B0604030504040204" pitchFamily="34" charset="0"/>
              <a:ea typeface="Tahoma" panose="020B0604030504040204" pitchFamily="34" charset="0"/>
              <a:cs typeface="Tahoma" panose="020B0604030504040204" pitchFamily="34" charset="0"/>
            </a:rPr>
            <a:t>Routing transactions through 3</a:t>
          </a:r>
          <a:r>
            <a:rPr lang="en-GB" sz="4200" kern="1200" baseline="30000" dirty="0">
              <a:latin typeface="Tahoma" panose="020B0604030504040204" pitchFamily="34" charset="0"/>
              <a:ea typeface="Tahoma" panose="020B0604030504040204" pitchFamily="34" charset="0"/>
              <a:cs typeface="Tahoma" panose="020B0604030504040204" pitchFamily="34" charset="0"/>
            </a:rPr>
            <a:t>rd</a:t>
          </a:r>
          <a:r>
            <a:rPr lang="en-GB" sz="4200" kern="1200" dirty="0">
              <a:latin typeface="Tahoma" panose="020B0604030504040204" pitchFamily="34" charset="0"/>
              <a:ea typeface="Tahoma" panose="020B0604030504040204" pitchFamily="34" charset="0"/>
              <a:cs typeface="Tahoma" panose="020B0604030504040204" pitchFamily="34" charset="0"/>
            </a:rPr>
            <a:t> countries</a:t>
          </a:r>
        </a:p>
      </dsp:txBody>
      <dsp:txXfrm>
        <a:off x="10055509" y="619735"/>
        <a:ext cx="3506060" cy="2454242"/>
      </dsp:txXfrm>
    </dsp:sp>
    <dsp:sp modelId="{BEF2215D-ADCE-4AE9-B1E1-C132BFF309D3}">
      <dsp:nvSpPr>
        <dsp:cNvPr id="0" name=""/>
        <dsp:cNvSpPr/>
      </dsp:nvSpPr>
      <dsp:spPr>
        <a:xfrm>
          <a:off x="13561569" y="618543"/>
          <a:ext cx="1285555" cy="2454265"/>
        </a:xfrm>
        <a:prstGeom prst="chevron">
          <a:avLst>
            <a:gd name="adj" fmla="val 62310"/>
          </a:avLst>
        </a:prstGeom>
        <a:solidFill>
          <a:srgbClr val="588DA3"/>
        </a:solidFill>
        <a:ln>
          <a:noFill/>
        </a:ln>
        <a:effectLst/>
      </dsp:spPr>
      <dsp:style>
        <a:lnRef idx="0">
          <a:scrgbClr r="0" g="0" b="0"/>
        </a:lnRef>
        <a:fillRef idx="1">
          <a:scrgbClr r="0" g="0" b="0"/>
        </a:fillRef>
        <a:effectRef idx="0">
          <a:scrgbClr r="0" g="0" b="0"/>
        </a:effectRef>
        <a:fontRef idx="minor">
          <a:schemeClr val="lt1"/>
        </a:fontRef>
      </dsp:style>
    </dsp:sp>
    <dsp:sp modelId="{3E866E72-25F7-43A0-AB68-2B7737198865}">
      <dsp:nvSpPr>
        <dsp:cNvPr id="0" name=""/>
        <dsp:cNvSpPr/>
      </dsp:nvSpPr>
      <dsp:spPr>
        <a:xfrm>
          <a:off x="14987367" y="415717"/>
          <a:ext cx="2980151" cy="2980151"/>
        </a:xfrm>
        <a:prstGeom prst="ellipse">
          <a:avLst/>
        </a:prstGeom>
        <a:solidFill>
          <a:srgbClr val="7D15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Tahoma" panose="020B0604030504040204" pitchFamily="34" charset="0"/>
              <a:ea typeface="Tahoma" panose="020B0604030504040204" pitchFamily="34" charset="0"/>
              <a:cs typeface="Tahoma" panose="020B0604030504040204" pitchFamily="34" charset="0"/>
            </a:rPr>
            <a:t>Hidden final destination</a:t>
          </a:r>
        </a:p>
      </dsp:txBody>
      <dsp:txXfrm>
        <a:off x="15423800" y="852150"/>
        <a:ext cx="2107285" cy="21072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71D79-1C8C-4DA9-B678-F6B43A336780}">
      <dsp:nvSpPr>
        <dsp:cNvPr id="0" name=""/>
        <dsp:cNvSpPr/>
      </dsp:nvSpPr>
      <dsp:spPr>
        <a:xfrm>
          <a:off x="340471" y="1393315"/>
          <a:ext cx="8083629" cy="2526134"/>
        </a:xfrm>
        <a:prstGeom prst="rect">
          <a:avLst/>
        </a:prstGeom>
        <a:solidFill>
          <a:schemeClr val="lt1">
            <a:alpha val="40000"/>
            <a:hueOff val="0"/>
            <a:satOff val="0"/>
            <a:lumOff val="0"/>
            <a:alphaOff val="0"/>
          </a:schemeClr>
        </a:solidFill>
        <a:ln w="9525" cap="flat" cmpd="sng" algn="ctr">
          <a:solidFill>
            <a:srgbClr val="544B76"/>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035"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a:latin typeface="Tahoma" panose="020B0604030504040204" pitchFamily="34" charset="0"/>
              <a:ea typeface="Tahoma" panose="020B0604030504040204" pitchFamily="34" charset="0"/>
              <a:cs typeface="Tahoma" panose="020B0604030504040204" pitchFamily="34" charset="0"/>
            </a:rPr>
            <a:t>Terrorist Financing NRA</a:t>
          </a:r>
        </a:p>
      </dsp:txBody>
      <dsp:txXfrm>
        <a:off x="340471" y="1393315"/>
        <a:ext cx="8083629" cy="2526134"/>
      </dsp:txXfrm>
    </dsp:sp>
    <dsp:sp modelId="{34275FFE-4D8E-454B-BA64-56712B0DC24D}">
      <dsp:nvSpPr>
        <dsp:cNvPr id="0" name=""/>
        <dsp:cNvSpPr/>
      </dsp:nvSpPr>
      <dsp:spPr>
        <a:xfrm>
          <a:off x="0" y="432001"/>
          <a:ext cx="1768293" cy="2652440"/>
        </a:xfrm>
        <a:prstGeom prst="rect">
          <a:avLst/>
        </a:prstGeom>
        <a:blipFill dpi="0" rotWithShape="1">
          <a:blip xmlns:r="http://schemas.openxmlformats.org/officeDocument/2006/relationships" r:embed="rId1"/>
          <a:srcRect/>
          <a:stretch>
            <a:fillRect l="-4969" t="13354" r="-4969" b="1335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E13E2B-CB04-4047-8243-8E2A3DC1C2D5}">
      <dsp:nvSpPr>
        <dsp:cNvPr id="0" name=""/>
        <dsp:cNvSpPr/>
      </dsp:nvSpPr>
      <dsp:spPr>
        <a:xfrm>
          <a:off x="9157793" y="1393315"/>
          <a:ext cx="8083629" cy="2526134"/>
        </a:xfrm>
        <a:prstGeom prst="rect">
          <a:avLst/>
        </a:prstGeom>
        <a:solidFill>
          <a:schemeClr val="lt1">
            <a:alpha val="40000"/>
            <a:hueOff val="0"/>
            <a:satOff val="0"/>
            <a:lumOff val="0"/>
            <a:alphaOff val="0"/>
          </a:schemeClr>
        </a:solidFill>
        <a:ln w="9525" cap="flat" cmpd="sng" algn="ctr">
          <a:solidFill>
            <a:srgbClr val="544B76"/>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035"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a:latin typeface="Tahoma" panose="020B0604030504040204" pitchFamily="34" charset="0"/>
              <a:ea typeface="Tahoma" panose="020B0604030504040204" pitchFamily="34" charset="0"/>
              <a:cs typeface="Tahoma" panose="020B0604030504040204" pitchFamily="34" charset="0"/>
            </a:rPr>
            <a:t>Proliferation Financing NRA</a:t>
          </a:r>
        </a:p>
      </dsp:txBody>
      <dsp:txXfrm>
        <a:off x="9157793" y="1393315"/>
        <a:ext cx="8083629" cy="2526134"/>
      </dsp:txXfrm>
    </dsp:sp>
    <dsp:sp modelId="{B0EC6006-6A6B-4D20-AFAD-32BF4373901C}">
      <dsp:nvSpPr>
        <dsp:cNvPr id="0" name=""/>
        <dsp:cNvSpPr/>
      </dsp:nvSpPr>
      <dsp:spPr>
        <a:xfrm>
          <a:off x="8820975" y="432001"/>
          <a:ext cx="1768293" cy="2652440"/>
        </a:xfrm>
        <a:prstGeom prst="rect">
          <a:avLst/>
        </a:prstGeom>
        <a:blipFill dpi="0" rotWithShape="1">
          <a:blip xmlns:r="http://schemas.openxmlformats.org/officeDocument/2006/relationships" r:embed="rId2"/>
          <a:srcRect/>
          <a:stretch>
            <a:fillRect l="-4969" t="13354" r="-4969" b="1335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3E5C92-0AA6-4900-983D-5683CC59F217}">
      <dsp:nvSpPr>
        <dsp:cNvPr id="0" name=""/>
        <dsp:cNvSpPr/>
      </dsp:nvSpPr>
      <dsp:spPr>
        <a:xfrm>
          <a:off x="340471" y="5238012"/>
          <a:ext cx="8083629" cy="2526134"/>
        </a:xfrm>
        <a:prstGeom prst="rect">
          <a:avLst/>
        </a:prstGeom>
        <a:solidFill>
          <a:schemeClr val="lt1">
            <a:alpha val="40000"/>
            <a:hueOff val="0"/>
            <a:satOff val="0"/>
            <a:lumOff val="0"/>
            <a:alphaOff val="0"/>
          </a:schemeClr>
        </a:solidFill>
        <a:ln w="9525" cap="flat" cmpd="sng" algn="ctr">
          <a:solidFill>
            <a:srgbClr val="544B76"/>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035"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a:latin typeface="Tahoma" panose="020B0604030504040204" pitchFamily="34" charset="0"/>
              <a:ea typeface="Tahoma" panose="020B0604030504040204" pitchFamily="34" charset="0"/>
              <a:cs typeface="Tahoma" panose="020B0604030504040204" pitchFamily="34" charset="0"/>
            </a:rPr>
            <a:t>Legal Persons and Arrangements NRA</a:t>
          </a:r>
        </a:p>
      </dsp:txBody>
      <dsp:txXfrm>
        <a:off x="340471" y="5238012"/>
        <a:ext cx="8083629" cy="2526134"/>
      </dsp:txXfrm>
    </dsp:sp>
    <dsp:sp modelId="{1DE68052-06A6-41FA-B7C9-03A22D1E2B68}">
      <dsp:nvSpPr>
        <dsp:cNvPr id="0" name=""/>
        <dsp:cNvSpPr/>
      </dsp:nvSpPr>
      <dsp:spPr>
        <a:xfrm>
          <a:off x="3653" y="4211999"/>
          <a:ext cx="1768293" cy="2652440"/>
        </a:xfrm>
        <a:prstGeom prst="rect">
          <a:avLst/>
        </a:prstGeom>
        <a:blipFill dpi="0" rotWithShape="1">
          <a:blip xmlns:r="http://schemas.openxmlformats.org/officeDocument/2006/relationships" r:embed="rId3"/>
          <a:srcRect/>
          <a:stretch>
            <a:fillRect l="-4969" t="13354" r="-4969" b="1335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071573-D19C-4E2B-900D-861CEBD93359}">
      <dsp:nvSpPr>
        <dsp:cNvPr id="0" name=""/>
        <dsp:cNvSpPr/>
      </dsp:nvSpPr>
      <dsp:spPr>
        <a:xfrm>
          <a:off x="9157793" y="5238012"/>
          <a:ext cx="8083629" cy="2526134"/>
        </a:xfrm>
        <a:prstGeom prst="rect">
          <a:avLst/>
        </a:prstGeom>
        <a:solidFill>
          <a:schemeClr val="lt1">
            <a:alpha val="40000"/>
            <a:hueOff val="0"/>
            <a:satOff val="0"/>
            <a:lumOff val="0"/>
            <a:alphaOff val="0"/>
          </a:schemeClr>
        </a:solidFill>
        <a:ln w="9525" cap="flat" cmpd="sng" algn="ctr">
          <a:solidFill>
            <a:srgbClr val="544B76"/>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035"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a:latin typeface="Tahoma" panose="020B0604030504040204" pitchFamily="34" charset="0"/>
              <a:ea typeface="Tahoma" panose="020B0604030504040204" pitchFamily="34" charset="0"/>
              <a:cs typeface="Tahoma" panose="020B0604030504040204" pitchFamily="34" charset="0"/>
            </a:rPr>
            <a:t>Virtual Assets NRA</a:t>
          </a:r>
        </a:p>
      </dsp:txBody>
      <dsp:txXfrm>
        <a:off x="9157793" y="5238012"/>
        <a:ext cx="8083629" cy="2526134"/>
      </dsp:txXfrm>
    </dsp:sp>
    <dsp:sp modelId="{F14A8678-5F09-46D2-AE1A-371ADA6B9476}">
      <dsp:nvSpPr>
        <dsp:cNvPr id="0" name=""/>
        <dsp:cNvSpPr/>
      </dsp:nvSpPr>
      <dsp:spPr>
        <a:xfrm>
          <a:off x="8820975" y="4211999"/>
          <a:ext cx="1768293" cy="2652440"/>
        </a:xfrm>
        <a:prstGeom prst="rect">
          <a:avLst/>
        </a:prstGeom>
        <a:blipFill dpi="0" rotWithShape="1">
          <a:blip xmlns:r="http://schemas.openxmlformats.org/officeDocument/2006/relationships" r:embed="rId4"/>
          <a:srcRect/>
          <a:stretch>
            <a:fillRect l="-4969" t="13354" r="-4969" b="1335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38CA0-950B-4B85-B5B5-A74558CD585B}">
      <dsp:nvSpPr>
        <dsp:cNvPr id="0" name=""/>
        <dsp:cNvSpPr/>
      </dsp:nvSpPr>
      <dsp:spPr>
        <a:xfrm>
          <a:off x="-8425910" y="-1287800"/>
          <a:ext cx="10031419" cy="10031419"/>
        </a:xfrm>
        <a:prstGeom prst="blockArc">
          <a:avLst>
            <a:gd name="adj1" fmla="val 18900000"/>
            <a:gd name="adj2" fmla="val 2700000"/>
            <a:gd name="adj3" fmla="val 215"/>
          </a:avLst>
        </a:prstGeom>
        <a:noFill/>
        <a:ln w="25400" cap="flat" cmpd="sng" algn="ctr">
          <a:solidFill>
            <a:srgbClr val="544B76"/>
          </a:solidFill>
          <a:prstDash val="solid"/>
        </a:ln>
        <a:effectLst/>
      </dsp:spPr>
      <dsp:style>
        <a:lnRef idx="2">
          <a:scrgbClr r="0" g="0" b="0"/>
        </a:lnRef>
        <a:fillRef idx="0">
          <a:scrgbClr r="0" g="0" b="0"/>
        </a:fillRef>
        <a:effectRef idx="0">
          <a:scrgbClr r="0" g="0" b="0"/>
        </a:effectRef>
        <a:fontRef idx="minor"/>
      </dsp:style>
    </dsp:sp>
    <dsp:sp modelId="{C6533A12-60AF-46BE-87A1-F8B13F9FD13C}">
      <dsp:nvSpPr>
        <dsp:cNvPr id="0" name=""/>
        <dsp:cNvSpPr/>
      </dsp:nvSpPr>
      <dsp:spPr>
        <a:xfrm>
          <a:off x="1034867" y="745581"/>
          <a:ext cx="13645042" cy="1491163"/>
        </a:xfrm>
        <a:prstGeom prst="rect">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3611" tIns="124460" rIns="124460" bIns="124460" numCol="1" spcCol="1270" anchor="ctr" anchorCtr="0">
          <a:noAutofit/>
        </a:bodyPr>
        <a:lstStyle/>
        <a:p>
          <a:pPr marL="0" lvl="0" indent="0" algn="l" defTabSz="2178050">
            <a:lnSpc>
              <a:spcPct val="90000"/>
            </a:lnSpc>
            <a:spcBef>
              <a:spcPct val="0"/>
            </a:spcBef>
            <a:spcAft>
              <a:spcPct val="35000"/>
            </a:spcAft>
            <a:buNone/>
          </a:pPr>
          <a:r>
            <a:rPr lang="en-GB" sz="4900" kern="1200" dirty="0"/>
            <a:t>Risks are dynamic and evolving</a:t>
          </a:r>
        </a:p>
      </dsp:txBody>
      <dsp:txXfrm>
        <a:off x="1034867" y="745581"/>
        <a:ext cx="13645042" cy="1491163"/>
      </dsp:txXfrm>
    </dsp:sp>
    <dsp:sp modelId="{54B5311C-B4A3-4F9E-AEBB-DC3E05985022}">
      <dsp:nvSpPr>
        <dsp:cNvPr id="0" name=""/>
        <dsp:cNvSpPr/>
      </dsp:nvSpPr>
      <dsp:spPr>
        <a:xfrm>
          <a:off x="102890" y="559186"/>
          <a:ext cx="1863954" cy="1863954"/>
        </a:xfrm>
        <a:prstGeom prst="ellipse">
          <a:avLst/>
        </a:prstGeom>
        <a:solidFill>
          <a:schemeClr val="lt1">
            <a:hueOff val="0"/>
            <a:satOff val="0"/>
            <a:lumOff val="0"/>
            <a:alphaOff val="0"/>
          </a:schemeClr>
        </a:solidFill>
        <a:ln w="25400" cap="flat" cmpd="sng" algn="ctr">
          <a:solidFill>
            <a:srgbClr val="544B76"/>
          </a:solidFill>
          <a:prstDash val="solid"/>
        </a:ln>
        <a:effectLst/>
      </dsp:spPr>
      <dsp:style>
        <a:lnRef idx="2">
          <a:scrgbClr r="0" g="0" b="0"/>
        </a:lnRef>
        <a:fillRef idx="1">
          <a:scrgbClr r="0" g="0" b="0"/>
        </a:fillRef>
        <a:effectRef idx="0">
          <a:scrgbClr r="0" g="0" b="0"/>
        </a:effectRef>
        <a:fontRef idx="minor"/>
      </dsp:style>
    </dsp:sp>
    <dsp:sp modelId="{AB48E999-7355-4844-A1BD-F54E5430FD9C}">
      <dsp:nvSpPr>
        <dsp:cNvPr id="0" name=""/>
        <dsp:cNvSpPr/>
      </dsp:nvSpPr>
      <dsp:spPr>
        <a:xfrm>
          <a:off x="1576905" y="2982327"/>
          <a:ext cx="13103004" cy="1491163"/>
        </a:xfrm>
        <a:prstGeom prst="rect">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3611" tIns="124460" rIns="124460" bIns="124460" numCol="1" spcCol="1270" anchor="ctr" anchorCtr="0">
          <a:noAutofit/>
        </a:bodyPr>
        <a:lstStyle/>
        <a:p>
          <a:pPr marL="0" lvl="0" indent="0" algn="l" defTabSz="2178050">
            <a:lnSpc>
              <a:spcPct val="90000"/>
            </a:lnSpc>
            <a:spcBef>
              <a:spcPct val="0"/>
            </a:spcBef>
            <a:spcAft>
              <a:spcPct val="35000"/>
            </a:spcAft>
            <a:buNone/>
          </a:pPr>
          <a:r>
            <a:rPr lang="en-GB" sz="4900" kern="1200" dirty="0"/>
            <a:t>Have a strong understanding of your exposure</a:t>
          </a:r>
        </a:p>
      </dsp:txBody>
      <dsp:txXfrm>
        <a:off x="1576905" y="2982327"/>
        <a:ext cx="13103004" cy="1491163"/>
      </dsp:txXfrm>
    </dsp:sp>
    <dsp:sp modelId="{A1C71979-0DE1-42DC-96BA-7ADDB1A216CD}">
      <dsp:nvSpPr>
        <dsp:cNvPr id="0" name=""/>
        <dsp:cNvSpPr/>
      </dsp:nvSpPr>
      <dsp:spPr>
        <a:xfrm>
          <a:off x="644928" y="2795931"/>
          <a:ext cx="1863954" cy="1863954"/>
        </a:xfrm>
        <a:prstGeom prst="ellipse">
          <a:avLst/>
        </a:prstGeom>
        <a:solidFill>
          <a:schemeClr val="lt1">
            <a:hueOff val="0"/>
            <a:satOff val="0"/>
            <a:lumOff val="0"/>
            <a:alphaOff val="0"/>
          </a:schemeClr>
        </a:solidFill>
        <a:ln w="25400" cap="flat" cmpd="sng" algn="ctr">
          <a:solidFill>
            <a:srgbClr val="544B76"/>
          </a:solidFill>
          <a:prstDash val="solid"/>
        </a:ln>
        <a:effectLst/>
      </dsp:spPr>
      <dsp:style>
        <a:lnRef idx="2">
          <a:scrgbClr r="0" g="0" b="0"/>
        </a:lnRef>
        <a:fillRef idx="1">
          <a:scrgbClr r="0" g="0" b="0"/>
        </a:fillRef>
        <a:effectRef idx="0">
          <a:scrgbClr r="0" g="0" b="0"/>
        </a:effectRef>
        <a:fontRef idx="minor"/>
      </dsp:style>
    </dsp:sp>
    <dsp:sp modelId="{B3308456-798F-4A07-ABD5-751F07CAF187}">
      <dsp:nvSpPr>
        <dsp:cNvPr id="0" name=""/>
        <dsp:cNvSpPr/>
      </dsp:nvSpPr>
      <dsp:spPr>
        <a:xfrm>
          <a:off x="1034867" y="5219072"/>
          <a:ext cx="13645042" cy="1491163"/>
        </a:xfrm>
        <a:prstGeom prst="rect">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3611" tIns="124460" rIns="124460" bIns="124460" numCol="1" spcCol="1270" anchor="ctr" anchorCtr="0">
          <a:noAutofit/>
        </a:bodyPr>
        <a:lstStyle/>
        <a:p>
          <a:pPr marL="0" lvl="0" indent="0" algn="l" defTabSz="2178050">
            <a:lnSpc>
              <a:spcPct val="90000"/>
            </a:lnSpc>
            <a:spcBef>
              <a:spcPct val="0"/>
            </a:spcBef>
            <a:spcAft>
              <a:spcPct val="35000"/>
            </a:spcAft>
            <a:buNone/>
          </a:pPr>
          <a:r>
            <a:rPr lang="en-GB" sz="4900" kern="1200" dirty="0"/>
            <a:t>Controls need to be tested not just documented</a:t>
          </a:r>
        </a:p>
      </dsp:txBody>
      <dsp:txXfrm>
        <a:off x="1034867" y="5219072"/>
        <a:ext cx="13645042" cy="1491163"/>
      </dsp:txXfrm>
    </dsp:sp>
    <dsp:sp modelId="{089FFFB2-CCBA-4751-9318-2053BC933802}">
      <dsp:nvSpPr>
        <dsp:cNvPr id="0" name=""/>
        <dsp:cNvSpPr/>
      </dsp:nvSpPr>
      <dsp:spPr>
        <a:xfrm>
          <a:off x="102890" y="5032677"/>
          <a:ext cx="1863954" cy="1863954"/>
        </a:xfrm>
        <a:prstGeom prst="ellipse">
          <a:avLst/>
        </a:prstGeom>
        <a:solidFill>
          <a:schemeClr val="lt1">
            <a:hueOff val="0"/>
            <a:satOff val="0"/>
            <a:lumOff val="0"/>
            <a:alphaOff val="0"/>
          </a:schemeClr>
        </a:solidFill>
        <a:ln w="25400" cap="flat" cmpd="sng" algn="ctr">
          <a:solidFill>
            <a:srgbClr val="544B76"/>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EA7F-0F17-48CA-B357-BB650B29C707}">
      <dsp:nvSpPr>
        <dsp:cNvPr id="0" name=""/>
        <dsp:cNvSpPr/>
      </dsp:nvSpPr>
      <dsp:spPr>
        <a:xfrm>
          <a:off x="0" y="1069"/>
          <a:ext cx="900644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E979E-2E91-41A3-B09C-CEA415587252}">
      <dsp:nvSpPr>
        <dsp:cNvPr id="0" name=""/>
        <dsp:cNvSpPr/>
      </dsp:nvSpPr>
      <dsp:spPr>
        <a:xfrm>
          <a:off x="0" y="1069"/>
          <a:ext cx="9006441" cy="175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GB" sz="3200" b="1" kern="1200" dirty="0">
              <a:latin typeface="Tahoma" panose="020B0604030504040204" pitchFamily="34" charset="0"/>
              <a:ea typeface="Tahoma" panose="020B0604030504040204" pitchFamily="34" charset="0"/>
              <a:cs typeface="Tahoma" panose="020B0604030504040204" pitchFamily="34" charset="0"/>
            </a:rPr>
            <a:t>Sanctions Lists</a:t>
          </a:r>
          <a:endParaRPr lang="en-GB" sz="3200" b="1" u="none" kern="1200" dirty="0">
            <a:solidFill>
              <a:srgbClr val="2B769A"/>
            </a:solidFill>
            <a:latin typeface="Tahoma" panose="020B0604030504040204" pitchFamily="34" charset="0"/>
            <a:ea typeface="Tahoma" panose="020B0604030504040204" pitchFamily="34" charset="0"/>
            <a:cs typeface="Tahoma" panose="020B0604030504040204" pitchFamily="34" charset="0"/>
          </a:endParaRPr>
        </a:p>
      </dsp:txBody>
      <dsp:txXfrm>
        <a:off x="0" y="1069"/>
        <a:ext cx="9006441" cy="1752080"/>
      </dsp:txXfrm>
    </dsp:sp>
    <dsp:sp modelId="{4000445A-AD24-4543-960D-2BD02A4E62E3}">
      <dsp:nvSpPr>
        <dsp:cNvPr id="0" name=""/>
        <dsp:cNvSpPr/>
      </dsp:nvSpPr>
      <dsp:spPr>
        <a:xfrm>
          <a:off x="0" y="1753149"/>
          <a:ext cx="900644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2EAF8-9180-4BE8-8550-E3194245D18B}">
      <dsp:nvSpPr>
        <dsp:cNvPr id="0" name=""/>
        <dsp:cNvSpPr/>
      </dsp:nvSpPr>
      <dsp:spPr>
        <a:xfrm>
          <a:off x="0" y="1753149"/>
          <a:ext cx="9006441" cy="175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tabLst>
              <a:tab pos="2687638" algn="l"/>
            </a:tabLst>
          </a:pPr>
          <a:r>
            <a:rPr lang="en-GB" sz="3200" b="1" kern="1200" dirty="0">
              <a:latin typeface="Tahoma" panose="020B0604030504040204" pitchFamily="34" charset="0"/>
              <a:ea typeface="Tahoma" panose="020B0604030504040204" pitchFamily="34" charset="0"/>
              <a:cs typeface="Tahoma" panose="020B0604030504040204" pitchFamily="34" charset="0"/>
            </a:rPr>
            <a:t>	R</a:t>
          </a:r>
          <a:r>
            <a:rPr lang="en-GB" sz="3200" b="1" u="none" kern="1200" dirty="0">
              <a:latin typeface="Tahoma" panose="020B0604030504040204" pitchFamily="34" charset="0"/>
              <a:ea typeface="Tahoma" panose="020B0604030504040204" pitchFamily="34" charset="0"/>
              <a:cs typeface="Tahoma" panose="020B0604030504040204" pitchFamily="34" charset="0"/>
            </a:rPr>
            <a:t>eporting </a:t>
          </a:r>
          <a:br>
            <a:rPr lang="en-GB" sz="3200" b="1" u="none" kern="1200" dirty="0">
              <a:latin typeface="Tahoma" panose="020B0604030504040204" pitchFamily="34" charset="0"/>
              <a:ea typeface="Tahoma" panose="020B0604030504040204" pitchFamily="34" charset="0"/>
              <a:cs typeface="Tahoma" panose="020B0604030504040204" pitchFamily="34" charset="0"/>
            </a:rPr>
          </a:br>
          <a:r>
            <a:rPr lang="en-GB" sz="3200" b="1" u="none" kern="1200" dirty="0">
              <a:latin typeface="Tahoma" panose="020B0604030504040204" pitchFamily="34" charset="0"/>
              <a:ea typeface="Tahoma" panose="020B0604030504040204" pitchFamily="34" charset="0"/>
              <a:cs typeface="Tahoma" panose="020B0604030504040204" pitchFamily="34" charset="0"/>
            </a:rPr>
            <a:t>	Guidance</a:t>
          </a:r>
          <a:endParaRPr lang="en-GB" sz="3200" b="1" kern="1200" dirty="0">
            <a:solidFill>
              <a:srgbClr val="2B769A"/>
            </a:solidFill>
            <a:latin typeface="Tahoma" panose="020B0604030504040204" pitchFamily="34" charset="0"/>
            <a:ea typeface="Tahoma" panose="020B0604030504040204" pitchFamily="34" charset="0"/>
            <a:cs typeface="Tahoma" panose="020B0604030504040204" pitchFamily="34" charset="0"/>
          </a:endParaRPr>
        </a:p>
      </dsp:txBody>
      <dsp:txXfrm>
        <a:off x="0" y="1753149"/>
        <a:ext cx="9006441" cy="1752080"/>
      </dsp:txXfrm>
    </dsp:sp>
    <dsp:sp modelId="{19A39269-A81C-42BA-8F55-29636DE6F3F6}">
      <dsp:nvSpPr>
        <dsp:cNvPr id="0" name=""/>
        <dsp:cNvSpPr/>
      </dsp:nvSpPr>
      <dsp:spPr>
        <a:xfrm>
          <a:off x="0" y="3505230"/>
          <a:ext cx="900644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1DC3F4-B054-4966-A0BA-7E9C3496AE4C}">
      <dsp:nvSpPr>
        <dsp:cNvPr id="0" name=""/>
        <dsp:cNvSpPr/>
      </dsp:nvSpPr>
      <dsp:spPr>
        <a:xfrm>
          <a:off x="0" y="3505230"/>
          <a:ext cx="9006441" cy="175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Licencing </a:t>
          </a:r>
          <a:b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Information</a:t>
          </a:r>
          <a:endParaRPr lang="en-GB" sz="3200" b="1" u="none" kern="1200" dirty="0">
            <a:solidFill>
              <a:srgbClr val="2B769A"/>
            </a:solidFill>
            <a:latin typeface="Tahoma" panose="020B0604030504040204" pitchFamily="34" charset="0"/>
            <a:ea typeface="Tahoma" panose="020B0604030504040204" pitchFamily="34" charset="0"/>
            <a:cs typeface="Tahoma" panose="020B0604030504040204" pitchFamily="34" charset="0"/>
          </a:endParaRPr>
        </a:p>
      </dsp:txBody>
      <dsp:txXfrm>
        <a:off x="0" y="3505230"/>
        <a:ext cx="9006441" cy="1752080"/>
      </dsp:txXfrm>
    </dsp:sp>
    <dsp:sp modelId="{C4A8BF78-3055-4D8F-AFBB-544C7DDFDBFF}">
      <dsp:nvSpPr>
        <dsp:cNvPr id="0" name=""/>
        <dsp:cNvSpPr/>
      </dsp:nvSpPr>
      <dsp:spPr>
        <a:xfrm>
          <a:off x="0" y="5257310"/>
          <a:ext cx="900644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1BA1A-BBCC-46D2-B2C7-9A7CF871738A}">
      <dsp:nvSpPr>
        <dsp:cNvPr id="0" name=""/>
        <dsp:cNvSpPr/>
      </dsp:nvSpPr>
      <dsp:spPr>
        <a:xfrm>
          <a:off x="0" y="5257310"/>
          <a:ext cx="9006441" cy="175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ts val="0"/>
            </a:spcAft>
            <a:buNone/>
          </a:pP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Sanctions Risk </a:t>
          </a:r>
        </a:p>
        <a:p>
          <a:pPr marL="0" lvl="0" indent="0" algn="l" defTabSz="1422400">
            <a:lnSpc>
              <a:spcPct val="90000"/>
            </a:lnSpc>
            <a:spcBef>
              <a:spcPct val="0"/>
            </a:spcBef>
            <a:spcAft>
              <a:spcPts val="0"/>
            </a:spcAft>
            <a:buNone/>
          </a:pP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Assessment tool</a:t>
          </a:r>
        </a:p>
      </dsp:txBody>
      <dsp:txXfrm>
        <a:off x="0" y="5257310"/>
        <a:ext cx="9006441" cy="1752080"/>
      </dsp:txXfrm>
    </dsp:sp>
    <dsp:sp modelId="{A1489BF3-04C9-4B78-883C-D1AE7C96174A}">
      <dsp:nvSpPr>
        <dsp:cNvPr id="0" name=""/>
        <dsp:cNvSpPr/>
      </dsp:nvSpPr>
      <dsp:spPr>
        <a:xfrm>
          <a:off x="0" y="7009391"/>
          <a:ext cx="900644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FF3B28-0F20-4CDE-A3AA-156EA11E09A1}">
      <dsp:nvSpPr>
        <dsp:cNvPr id="0" name=""/>
        <dsp:cNvSpPr/>
      </dsp:nvSpPr>
      <dsp:spPr>
        <a:xfrm>
          <a:off x="0" y="7009391"/>
          <a:ext cx="9006441" cy="175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National Risk </a:t>
          </a:r>
          <a:b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GB" sz="3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Assessments</a:t>
          </a:r>
          <a:br>
            <a:rPr lang="en-GB" sz="2800" kern="12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GB"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0" y="7009391"/>
        <a:ext cx="9006441" cy="175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890B5-3650-44B2-93BB-1A4ACE874582}">
      <dsp:nvSpPr>
        <dsp:cNvPr id="0" name=""/>
        <dsp:cNvSpPr/>
      </dsp:nvSpPr>
      <dsp:spPr>
        <a:xfrm>
          <a:off x="-3677093" y="-568833"/>
          <a:ext cx="4413440" cy="4413440"/>
        </a:xfrm>
        <a:prstGeom prst="blockArc">
          <a:avLst>
            <a:gd name="adj1" fmla="val 18900000"/>
            <a:gd name="adj2" fmla="val 2700000"/>
            <a:gd name="adj3" fmla="val 489"/>
          </a:avLst>
        </a:prstGeom>
        <a:noFill/>
        <a:ln w="25400" cap="flat" cmpd="sng" algn="ctr">
          <a:solidFill>
            <a:srgbClr val="3A6365"/>
          </a:solidFill>
          <a:prstDash val="solid"/>
        </a:ln>
        <a:effectLst/>
      </dsp:spPr>
      <dsp:style>
        <a:lnRef idx="2">
          <a:scrgbClr r="0" g="0" b="0"/>
        </a:lnRef>
        <a:fillRef idx="0">
          <a:scrgbClr r="0" g="0" b="0"/>
        </a:fillRef>
        <a:effectRef idx="0">
          <a:scrgbClr r="0" g="0" b="0"/>
        </a:effectRef>
        <a:fontRef idx="minor"/>
      </dsp:style>
    </dsp:sp>
    <dsp:sp modelId="{3B12ACA8-134C-4C18-9ADE-B53B78970371}">
      <dsp:nvSpPr>
        <dsp:cNvPr id="0" name=""/>
        <dsp:cNvSpPr/>
      </dsp:nvSpPr>
      <dsp:spPr>
        <a:xfrm>
          <a:off x="602169" y="467977"/>
          <a:ext cx="9779210" cy="935823"/>
        </a:xfrm>
        <a:prstGeom prst="rect">
          <a:avLst/>
        </a:prstGeom>
        <a:solidFill>
          <a:srgbClr val="3A63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810" tIns="124460" rIns="124460" bIns="124460" numCol="1" spcCol="1270" anchor="ctr" anchorCtr="0">
          <a:noAutofit/>
        </a:bodyPr>
        <a:lstStyle/>
        <a:p>
          <a:pPr marL="0" lvl="0" indent="0" algn="l" defTabSz="2178050">
            <a:lnSpc>
              <a:spcPct val="90000"/>
            </a:lnSpc>
            <a:spcBef>
              <a:spcPct val="0"/>
            </a:spcBef>
            <a:spcAft>
              <a:spcPct val="35000"/>
            </a:spcAft>
            <a:buNone/>
          </a:pPr>
          <a:r>
            <a:rPr lang="en-GB" sz="4900" kern="1200" dirty="0">
              <a:latin typeface="Tahoma" panose="020B0604030504040204" pitchFamily="34" charset="0"/>
              <a:ea typeface="Tahoma" panose="020B0604030504040204" pitchFamily="34" charset="0"/>
              <a:cs typeface="Tahoma" panose="020B0604030504040204" pitchFamily="34" charset="0"/>
            </a:rPr>
            <a:t>Sanctions@gov.im</a:t>
          </a:r>
        </a:p>
      </dsp:txBody>
      <dsp:txXfrm>
        <a:off x="602169" y="467977"/>
        <a:ext cx="9779210" cy="935823"/>
      </dsp:txXfrm>
    </dsp:sp>
    <dsp:sp modelId="{6A4C9B04-1A7D-4BA9-869B-314429862C8C}">
      <dsp:nvSpPr>
        <dsp:cNvPr id="0" name=""/>
        <dsp:cNvSpPr/>
      </dsp:nvSpPr>
      <dsp:spPr>
        <a:xfrm>
          <a:off x="17279" y="350999"/>
          <a:ext cx="1169778" cy="1169778"/>
        </a:xfrm>
        <a:prstGeom prst="ellipse">
          <a:avLst/>
        </a:prstGeom>
        <a:solidFill>
          <a:schemeClr val="lt1">
            <a:hueOff val="0"/>
            <a:satOff val="0"/>
            <a:lumOff val="0"/>
            <a:alphaOff val="0"/>
          </a:schemeClr>
        </a:solidFill>
        <a:ln w="25400" cap="flat" cmpd="sng" algn="ctr">
          <a:solidFill>
            <a:srgbClr val="3A6365"/>
          </a:solidFill>
          <a:prstDash val="solid"/>
        </a:ln>
        <a:effectLst/>
      </dsp:spPr>
      <dsp:style>
        <a:lnRef idx="2">
          <a:scrgbClr r="0" g="0" b="0"/>
        </a:lnRef>
        <a:fillRef idx="1">
          <a:scrgbClr r="0" g="0" b="0"/>
        </a:fillRef>
        <a:effectRef idx="0">
          <a:scrgbClr r="0" g="0" b="0"/>
        </a:effectRef>
        <a:fontRef idx="minor"/>
      </dsp:style>
    </dsp:sp>
    <dsp:sp modelId="{33AA2FDE-D064-4564-9CBA-707132FE3EEE}">
      <dsp:nvSpPr>
        <dsp:cNvPr id="0" name=""/>
        <dsp:cNvSpPr/>
      </dsp:nvSpPr>
      <dsp:spPr>
        <a:xfrm>
          <a:off x="602169" y="1871973"/>
          <a:ext cx="9779210" cy="935823"/>
        </a:xfrm>
        <a:prstGeom prst="rect">
          <a:avLst/>
        </a:prstGeom>
        <a:solidFill>
          <a:srgbClr val="7D15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810" tIns="124460" rIns="124460" bIns="124460" numCol="1" spcCol="1270" anchor="ctr" anchorCtr="0">
          <a:noAutofit/>
        </a:bodyPr>
        <a:lstStyle/>
        <a:p>
          <a:pPr marL="0" lvl="0" indent="0" algn="l" defTabSz="2178050">
            <a:lnSpc>
              <a:spcPct val="90000"/>
            </a:lnSpc>
            <a:spcBef>
              <a:spcPct val="0"/>
            </a:spcBef>
            <a:spcAft>
              <a:spcPct val="35000"/>
            </a:spcAft>
            <a:buNone/>
          </a:pPr>
          <a:r>
            <a:rPr lang="en-GB" sz="4900" kern="1200" dirty="0">
              <a:latin typeface="Tahoma" panose="020B0604030504040204" pitchFamily="34" charset="0"/>
              <a:ea typeface="Tahoma" panose="020B0604030504040204" pitchFamily="34" charset="0"/>
              <a:cs typeface="Tahoma" panose="020B0604030504040204" pitchFamily="34" charset="0"/>
            </a:rPr>
            <a:t>01624 648109</a:t>
          </a:r>
        </a:p>
      </dsp:txBody>
      <dsp:txXfrm>
        <a:off x="602169" y="1871973"/>
        <a:ext cx="9779210" cy="935823"/>
      </dsp:txXfrm>
    </dsp:sp>
    <dsp:sp modelId="{CD87D2DF-4DB8-486B-B563-70BC0A555C82}">
      <dsp:nvSpPr>
        <dsp:cNvPr id="0" name=""/>
        <dsp:cNvSpPr/>
      </dsp:nvSpPr>
      <dsp:spPr>
        <a:xfrm>
          <a:off x="17279" y="1754995"/>
          <a:ext cx="1169778" cy="1169778"/>
        </a:xfrm>
        <a:prstGeom prst="ellipse">
          <a:avLst/>
        </a:prstGeom>
        <a:solidFill>
          <a:schemeClr val="lt1">
            <a:hueOff val="0"/>
            <a:satOff val="0"/>
            <a:lumOff val="0"/>
            <a:alphaOff val="0"/>
          </a:schemeClr>
        </a:solidFill>
        <a:ln w="25400" cap="flat" cmpd="sng" algn="ctr">
          <a:solidFill>
            <a:srgbClr val="7D1538"/>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E860C-C647-472F-9CCF-E73410C6DA30}">
      <dsp:nvSpPr>
        <dsp:cNvPr id="0" name=""/>
        <dsp:cNvSpPr/>
      </dsp:nvSpPr>
      <dsp:spPr>
        <a:xfrm rot="5400000">
          <a:off x="6205019" y="237139"/>
          <a:ext cx="3603939" cy="3135427"/>
        </a:xfrm>
        <a:prstGeom prst="hexagon">
          <a:avLst>
            <a:gd name="adj" fmla="val 25000"/>
            <a:gd name="vf" fmla="val 11547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ill Sans MT" panose="020B0502020104020203" pitchFamily="34" charset="0"/>
            </a:rPr>
            <a:t>Real Examples</a:t>
          </a:r>
        </a:p>
      </dsp:txBody>
      <dsp:txXfrm rot="-5400000">
        <a:off x="6927879" y="564497"/>
        <a:ext cx="2158219" cy="2480711"/>
      </dsp:txXfrm>
    </dsp:sp>
    <dsp:sp modelId="{EA5B0C65-A11F-40D9-B56E-CF86DE95F3F1}">
      <dsp:nvSpPr>
        <dsp:cNvPr id="0" name=""/>
        <dsp:cNvSpPr/>
      </dsp:nvSpPr>
      <dsp:spPr>
        <a:xfrm>
          <a:off x="9669846" y="723671"/>
          <a:ext cx="4021996" cy="2162363"/>
        </a:xfrm>
        <a:prstGeom prst="rect">
          <a:avLst/>
        </a:prstGeom>
        <a:noFill/>
        <a:ln>
          <a:noFill/>
        </a:ln>
        <a:effectLst/>
      </dsp:spPr>
      <dsp:style>
        <a:lnRef idx="0">
          <a:scrgbClr r="0" g="0" b="0"/>
        </a:lnRef>
        <a:fillRef idx="0">
          <a:scrgbClr r="0" g="0" b="0"/>
        </a:fillRef>
        <a:effectRef idx="0">
          <a:scrgbClr r="0" g="0" b="0"/>
        </a:effectRef>
        <a:fontRef idx="minor"/>
      </dsp:style>
    </dsp:sp>
    <dsp:sp modelId="{0B7EC28E-CA3C-4233-B20C-69839ABE4E84}">
      <dsp:nvSpPr>
        <dsp:cNvPr id="0" name=""/>
        <dsp:cNvSpPr/>
      </dsp:nvSpPr>
      <dsp:spPr>
        <a:xfrm rot="5400000">
          <a:off x="2818757" y="237139"/>
          <a:ext cx="3603939" cy="3135427"/>
        </a:xfrm>
        <a:prstGeom prst="hexagon">
          <a:avLst>
            <a:gd name="adj" fmla="val 25000"/>
            <a:gd name="vf" fmla="val 11547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ill Sans MT" panose="020B0502020104020203" pitchFamily="34" charset="0"/>
            </a:rPr>
            <a:t>Handling of Complexity</a:t>
          </a:r>
        </a:p>
      </dsp:txBody>
      <dsp:txXfrm rot="-5400000">
        <a:off x="3541617" y="564497"/>
        <a:ext cx="2158219" cy="2480711"/>
      </dsp:txXfrm>
    </dsp:sp>
    <dsp:sp modelId="{C33381A1-64A9-403F-8DDC-25FF01B6A70F}">
      <dsp:nvSpPr>
        <dsp:cNvPr id="0" name=""/>
        <dsp:cNvSpPr/>
      </dsp:nvSpPr>
      <dsp:spPr>
        <a:xfrm rot="5400000">
          <a:off x="4505401" y="3227560"/>
          <a:ext cx="3603939" cy="3272633"/>
        </a:xfrm>
        <a:prstGeom prst="hexagon">
          <a:avLst>
            <a:gd name="adj" fmla="val 25000"/>
            <a:gd name="vf" fmla="val 11547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ill Sans MT" panose="020B0502020104020203" pitchFamily="34" charset="0"/>
            </a:rPr>
            <a:t>Understanding of Risk</a:t>
          </a:r>
        </a:p>
      </dsp:txBody>
      <dsp:txXfrm rot="-5400000">
        <a:off x="5191422" y="3634955"/>
        <a:ext cx="2231897" cy="2457843"/>
      </dsp:txXfrm>
    </dsp:sp>
    <dsp:sp modelId="{6EEB8451-1F60-4C4E-998C-67090FE99CCD}">
      <dsp:nvSpPr>
        <dsp:cNvPr id="0" name=""/>
        <dsp:cNvSpPr/>
      </dsp:nvSpPr>
      <dsp:spPr>
        <a:xfrm>
          <a:off x="717660" y="3782695"/>
          <a:ext cx="3892254" cy="2162363"/>
        </a:xfrm>
        <a:prstGeom prst="rect">
          <a:avLst/>
        </a:prstGeom>
        <a:noFill/>
        <a:ln>
          <a:noFill/>
        </a:ln>
        <a:effectLst/>
      </dsp:spPr>
      <dsp:style>
        <a:lnRef idx="0">
          <a:scrgbClr r="0" g="0" b="0"/>
        </a:lnRef>
        <a:fillRef idx="0">
          <a:scrgbClr r="0" g="0" b="0"/>
        </a:fillRef>
        <a:effectRef idx="0">
          <a:scrgbClr r="0" g="0" b="0"/>
        </a:effectRef>
        <a:fontRef idx="minor"/>
      </dsp:style>
    </dsp:sp>
    <dsp:sp modelId="{72332558-9959-4B6A-8314-50ABA959C887}">
      <dsp:nvSpPr>
        <dsp:cNvPr id="0" name=""/>
        <dsp:cNvSpPr/>
      </dsp:nvSpPr>
      <dsp:spPr>
        <a:xfrm rot="5400000">
          <a:off x="7891662" y="3296163"/>
          <a:ext cx="3603939" cy="3135427"/>
        </a:xfrm>
        <a:prstGeom prst="hexagon">
          <a:avLst>
            <a:gd name="adj" fmla="val 25000"/>
            <a:gd name="vf" fmla="val 11547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ill Sans MT" panose="020B0502020104020203" pitchFamily="34" charset="0"/>
            </a:rPr>
            <a:t>Supervision and Partnership</a:t>
          </a:r>
        </a:p>
      </dsp:txBody>
      <dsp:txXfrm rot="-5400000">
        <a:off x="8614522" y="3623521"/>
        <a:ext cx="2158219" cy="2480711"/>
      </dsp:txXfrm>
    </dsp:sp>
    <dsp:sp modelId="{3C08CEE2-9418-4DC2-8E88-3331840FC76E}">
      <dsp:nvSpPr>
        <dsp:cNvPr id="0" name=""/>
        <dsp:cNvSpPr/>
      </dsp:nvSpPr>
      <dsp:spPr>
        <a:xfrm rot="5400000">
          <a:off x="6335954" y="6150365"/>
          <a:ext cx="3603939" cy="3545070"/>
        </a:xfrm>
        <a:prstGeom prst="hexagon">
          <a:avLst>
            <a:gd name="adj" fmla="val 25000"/>
            <a:gd name="vf" fmla="val 115470"/>
          </a:avLst>
        </a:prstGeom>
        <a:solidFill>
          <a:schemeClr val="accent3">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19138">
            <a:lnSpc>
              <a:spcPct val="90000"/>
            </a:lnSpc>
            <a:spcBef>
              <a:spcPct val="0"/>
            </a:spcBef>
            <a:spcAft>
              <a:spcPct val="35000"/>
            </a:spcAft>
            <a:buNone/>
            <a:tabLst>
              <a:tab pos="1171575" algn="l"/>
            </a:tabLst>
          </a:pPr>
          <a:r>
            <a:rPr lang="en-GB" sz="1800" kern="1100" baseline="0" dirty="0">
              <a:latin typeface="Gill Sans MT" panose="020B0502020104020203" pitchFamily="34" charset="0"/>
            </a:rPr>
            <a:t>Proportionate Approaches</a:t>
          </a:r>
        </a:p>
      </dsp:txBody>
      <dsp:txXfrm rot="-5400000">
        <a:off x="6951407" y="6716682"/>
        <a:ext cx="2373032" cy="2412437"/>
      </dsp:txXfrm>
    </dsp:sp>
    <dsp:sp modelId="{7EA1AC85-4021-45B5-B0E4-E0C6F023C172}">
      <dsp:nvSpPr>
        <dsp:cNvPr id="0" name=""/>
        <dsp:cNvSpPr/>
      </dsp:nvSpPr>
      <dsp:spPr>
        <a:xfrm>
          <a:off x="9669846" y="6841719"/>
          <a:ext cx="4021996" cy="2162363"/>
        </a:xfrm>
        <a:prstGeom prst="rect">
          <a:avLst/>
        </a:prstGeom>
        <a:noFill/>
        <a:ln>
          <a:noFill/>
        </a:ln>
        <a:effectLst/>
      </dsp:spPr>
      <dsp:style>
        <a:lnRef idx="0">
          <a:scrgbClr r="0" g="0" b="0"/>
        </a:lnRef>
        <a:fillRef idx="0">
          <a:scrgbClr r="0" g="0" b="0"/>
        </a:fillRef>
        <a:effectRef idx="0">
          <a:scrgbClr r="0" g="0" b="0"/>
        </a:effectRef>
        <a:fontRef idx="minor"/>
      </dsp:style>
    </dsp:sp>
    <dsp:sp modelId="{23D44217-26ED-486A-9450-7EB3C32BBAE2}">
      <dsp:nvSpPr>
        <dsp:cNvPr id="0" name=""/>
        <dsp:cNvSpPr/>
      </dsp:nvSpPr>
      <dsp:spPr>
        <a:xfrm rot="5400000">
          <a:off x="2818757" y="6355187"/>
          <a:ext cx="3603939" cy="3135427"/>
        </a:xfrm>
        <a:prstGeom prst="hexagon">
          <a:avLst>
            <a:gd name="adj" fmla="val 25000"/>
            <a:gd name="vf" fmla="val 115470"/>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ill Sans MT" panose="020B0502020104020203" pitchFamily="34" charset="0"/>
            </a:rPr>
            <a:t>Consistent National Picture</a:t>
          </a:r>
        </a:p>
      </dsp:txBody>
      <dsp:txXfrm rot="-5400000">
        <a:off x="3541617" y="6682545"/>
        <a:ext cx="2158219" cy="2480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90C5D-9BE8-44CE-AF9F-35F5A12C1BA2}">
      <dsp:nvSpPr>
        <dsp:cNvPr id="0" name=""/>
        <dsp:cNvSpPr/>
      </dsp:nvSpPr>
      <dsp:spPr>
        <a:xfrm>
          <a:off x="191688" y="154912"/>
          <a:ext cx="2120024" cy="2194281"/>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F71BF87-D2A9-4FD5-8B0F-120EED5284FE}">
      <dsp:nvSpPr>
        <dsp:cNvPr id="0" name=""/>
        <dsp:cNvSpPr/>
      </dsp:nvSpPr>
      <dsp:spPr>
        <a:xfrm>
          <a:off x="14748" y="2776567"/>
          <a:ext cx="2915823" cy="1196511"/>
        </a:xfrm>
        <a:prstGeom prst="rect">
          <a:avLst/>
        </a:prstGeom>
        <a:gradFill rotWithShape="0">
          <a:gsLst>
            <a:gs pos="0">
              <a:schemeClr val="accent3">
                <a:alpha val="80000"/>
                <a:hueOff val="0"/>
                <a:satOff val="0"/>
                <a:lumOff val="0"/>
                <a:alphaOff val="0"/>
                <a:tint val="50000"/>
                <a:satMod val="300000"/>
              </a:schemeClr>
            </a:gs>
            <a:gs pos="35000">
              <a:schemeClr val="accent3">
                <a:alpha val="80000"/>
                <a:hueOff val="0"/>
                <a:satOff val="0"/>
                <a:lumOff val="0"/>
                <a:alphaOff val="0"/>
                <a:tint val="37000"/>
                <a:satMod val="300000"/>
              </a:schemeClr>
            </a:gs>
            <a:gs pos="100000">
              <a:schemeClr val="accent3">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5000"/>
            </a:spcAft>
            <a:buNone/>
          </a:pPr>
          <a:r>
            <a:rPr lang="en-GB" sz="4100" kern="1200"/>
            <a:t>Legislation</a:t>
          </a:r>
        </a:p>
      </dsp:txBody>
      <dsp:txXfrm>
        <a:off x="14748" y="2776567"/>
        <a:ext cx="2915823" cy="1196511"/>
      </dsp:txXfrm>
    </dsp:sp>
    <dsp:sp modelId="{6660CFF7-4DDD-4D65-9455-CF1EAFE7350C}">
      <dsp:nvSpPr>
        <dsp:cNvPr id="0" name=""/>
        <dsp:cNvSpPr/>
      </dsp:nvSpPr>
      <dsp:spPr>
        <a:xfrm>
          <a:off x="3594635" y="154912"/>
          <a:ext cx="2120024" cy="2194281"/>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FED7023-32E8-4D13-85B4-A16147B69DBE}">
      <dsp:nvSpPr>
        <dsp:cNvPr id="0" name=""/>
        <dsp:cNvSpPr/>
      </dsp:nvSpPr>
      <dsp:spPr>
        <a:xfrm>
          <a:off x="3417695" y="2776567"/>
          <a:ext cx="2915823" cy="1196511"/>
        </a:xfrm>
        <a:prstGeom prst="rect">
          <a:avLst/>
        </a:prstGeom>
        <a:gradFill rotWithShape="0">
          <a:gsLst>
            <a:gs pos="0">
              <a:schemeClr val="accent3">
                <a:alpha val="80000"/>
                <a:hueOff val="0"/>
                <a:satOff val="0"/>
                <a:lumOff val="0"/>
                <a:alphaOff val="0"/>
                <a:tint val="50000"/>
                <a:satMod val="300000"/>
              </a:schemeClr>
            </a:gs>
            <a:gs pos="35000">
              <a:schemeClr val="accent3">
                <a:alpha val="80000"/>
                <a:hueOff val="0"/>
                <a:satOff val="0"/>
                <a:lumOff val="0"/>
                <a:alphaOff val="0"/>
                <a:tint val="37000"/>
                <a:satMod val="300000"/>
              </a:schemeClr>
            </a:gs>
            <a:gs pos="100000">
              <a:schemeClr val="accent3">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5000"/>
            </a:spcAft>
            <a:buNone/>
          </a:pPr>
          <a:r>
            <a:rPr lang="en-GB" sz="4100" kern="1200"/>
            <a:t>Guidance</a:t>
          </a:r>
        </a:p>
      </dsp:txBody>
      <dsp:txXfrm>
        <a:off x="3417695" y="2776567"/>
        <a:ext cx="2915823" cy="1196511"/>
      </dsp:txXfrm>
    </dsp:sp>
    <dsp:sp modelId="{AB801532-4704-4621-96D4-DBB9029F488C}">
      <dsp:nvSpPr>
        <dsp:cNvPr id="0" name=""/>
        <dsp:cNvSpPr/>
      </dsp:nvSpPr>
      <dsp:spPr>
        <a:xfrm>
          <a:off x="6997581" y="154912"/>
          <a:ext cx="2120024" cy="2194281"/>
        </a:xfrm>
        <a:prstGeom prst="rect">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0DC833C8-B9C1-48D5-9E8B-F04FD88D010B}">
      <dsp:nvSpPr>
        <dsp:cNvPr id="0" name=""/>
        <dsp:cNvSpPr/>
      </dsp:nvSpPr>
      <dsp:spPr>
        <a:xfrm>
          <a:off x="6820642" y="2776567"/>
          <a:ext cx="2915823" cy="1196511"/>
        </a:xfrm>
        <a:prstGeom prst="rect">
          <a:avLst/>
        </a:prstGeom>
        <a:gradFill rotWithShape="0">
          <a:gsLst>
            <a:gs pos="0">
              <a:schemeClr val="accent3">
                <a:alpha val="80000"/>
                <a:hueOff val="0"/>
                <a:satOff val="0"/>
                <a:lumOff val="0"/>
                <a:alphaOff val="0"/>
                <a:tint val="50000"/>
                <a:satMod val="300000"/>
              </a:schemeClr>
            </a:gs>
            <a:gs pos="35000">
              <a:schemeClr val="accent3">
                <a:alpha val="80000"/>
                <a:hueOff val="0"/>
                <a:satOff val="0"/>
                <a:lumOff val="0"/>
                <a:alphaOff val="0"/>
                <a:tint val="37000"/>
                <a:satMod val="300000"/>
              </a:schemeClr>
            </a:gs>
            <a:gs pos="100000">
              <a:schemeClr val="accent3">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5000"/>
            </a:spcAft>
            <a:buNone/>
          </a:pPr>
          <a:r>
            <a:rPr lang="en-GB" sz="4100" kern="1200"/>
            <a:t>Outreach</a:t>
          </a:r>
        </a:p>
      </dsp:txBody>
      <dsp:txXfrm>
        <a:off x="6820642" y="2776567"/>
        <a:ext cx="2915823" cy="1196511"/>
      </dsp:txXfrm>
    </dsp:sp>
    <dsp:sp modelId="{7EF449F6-EF56-4F49-B575-179E8F0E8831}">
      <dsp:nvSpPr>
        <dsp:cNvPr id="0" name=""/>
        <dsp:cNvSpPr/>
      </dsp:nvSpPr>
      <dsp:spPr>
        <a:xfrm>
          <a:off x="10400528" y="154912"/>
          <a:ext cx="2120024" cy="2194281"/>
        </a:xfrm>
        <a:prstGeom prst="rect">
          <a:avLst/>
        </a:prstGeom>
        <a:blipFill rotWithShape="1">
          <a:blip xmlns:r="http://schemas.openxmlformats.org/officeDocument/2006/relationships" r:embed="rId4"/>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499E2A50-A32A-4B84-A48E-11414044B76F}">
      <dsp:nvSpPr>
        <dsp:cNvPr id="0" name=""/>
        <dsp:cNvSpPr/>
      </dsp:nvSpPr>
      <dsp:spPr>
        <a:xfrm>
          <a:off x="10223588" y="2776567"/>
          <a:ext cx="2915823" cy="1196511"/>
        </a:xfrm>
        <a:prstGeom prst="rect">
          <a:avLst/>
        </a:prstGeom>
        <a:gradFill rotWithShape="0">
          <a:gsLst>
            <a:gs pos="0">
              <a:schemeClr val="accent3">
                <a:alpha val="80000"/>
                <a:hueOff val="0"/>
                <a:satOff val="0"/>
                <a:lumOff val="0"/>
                <a:alphaOff val="0"/>
                <a:tint val="50000"/>
                <a:satMod val="300000"/>
              </a:schemeClr>
            </a:gs>
            <a:gs pos="35000">
              <a:schemeClr val="accent3">
                <a:alpha val="80000"/>
                <a:hueOff val="0"/>
                <a:satOff val="0"/>
                <a:lumOff val="0"/>
                <a:alphaOff val="0"/>
                <a:tint val="37000"/>
                <a:satMod val="300000"/>
              </a:schemeClr>
            </a:gs>
            <a:gs pos="100000">
              <a:schemeClr val="accent3">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5000"/>
            </a:spcAft>
            <a:buNone/>
          </a:pPr>
          <a:r>
            <a:rPr lang="en-GB" sz="4100" kern="1200" dirty="0"/>
            <a:t>Licences</a:t>
          </a:r>
        </a:p>
      </dsp:txBody>
      <dsp:txXfrm>
        <a:off x="10223588" y="2776567"/>
        <a:ext cx="2915823" cy="1196511"/>
      </dsp:txXfrm>
    </dsp:sp>
    <dsp:sp modelId="{9D550956-9B2E-44A4-B5EC-BECF97E62B82}">
      <dsp:nvSpPr>
        <dsp:cNvPr id="0" name=""/>
        <dsp:cNvSpPr/>
      </dsp:nvSpPr>
      <dsp:spPr>
        <a:xfrm>
          <a:off x="13803475" y="154912"/>
          <a:ext cx="2120024" cy="2194281"/>
        </a:xfrm>
        <a:prstGeom prst="rect">
          <a:avLst/>
        </a:prstGeom>
        <a:blipFill rotWithShape="1">
          <a:blip xmlns:r="http://schemas.openxmlformats.org/officeDocument/2006/relationships" r:embed="rId5"/>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69DB350-6498-45C6-8876-2A817FBA70BB}">
      <dsp:nvSpPr>
        <dsp:cNvPr id="0" name=""/>
        <dsp:cNvSpPr/>
      </dsp:nvSpPr>
      <dsp:spPr>
        <a:xfrm>
          <a:off x="13626535" y="2776567"/>
          <a:ext cx="2915823" cy="1196511"/>
        </a:xfrm>
        <a:prstGeom prst="rect">
          <a:avLst/>
        </a:prstGeom>
        <a:gradFill rotWithShape="0">
          <a:gsLst>
            <a:gs pos="0">
              <a:schemeClr val="accent3">
                <a:alpha val="80000"/>
                <a:hueOff val="0"/>
                <a:satOff val="0"/>
                <a:lumOff val="0"/>
                <a:alphaOff val="0"/>
                <a:tint val="50000"/>
                <a:satMod val="300000"/>
              </a:schemeClr>
            </a:gs>
            <a:gs pos="35000">
              <a:schemeClr val="accent3">
                <a:alpha val="80000"/>
                <a:hueOff val="0"/>
                <a:satOff val="0"/>
                <a:lumOff val="0"/>
                <a:alphaOff val="0"/>
                <a:tint val="37000"/>
                <a:satMod val="300000"/>
              </a:schemeClr>
            </a:gs>
            <a:gs pos="100000">
              <a:schemeClr val="accent3">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5000"/>
            </a:spcAft>
            <a:buNone/>
          </a:pPr>
          <a:r>
            <a:rPr lang="en-GB" sz="4100" kern="1200" dirty="0"/>
            <a:t>Enforcement</a:t>
          </a:r>
        </a:p>
      </dsp:txBody>
      <dsp:txXfrm>
        <a:off x="13626535" y="2776567"/>
        <a:ext cx="2915823" cy="1196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C97C0-6AF0-42F5-848A-B464BDF302FA}">
      <dsp:nvSpPr>
        <dsp:cNvPr id="0" name=""/>
        <dsp:cNvSpPr/>
      </dsp:nvSpPr>
      <dsp:spPr>
        <a:xfrm>
          <a:off x="0" y="1553186"/>
          <a:ext cx="424227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GB" sz="2400" kern="1200" dirty="0">
              <a:latin typeface="Tahoma" panose="020B0604030504040204" pitchFamily="34" charset="0"/>
              <a:ea typeface="Tahoma" panose="020B0604030504040204" pitchFamily="34" charset="0"/>
              <a:cs typeface="Tahoma" panose="020B0604030504040204" pitchFamily="34" charset="0"/>
            </a:rPr>
            <a:t>Terrorism and Other Crime (Financial Restrictions) Act 2014 (“TOCFRA”)</a:t>
          </a:r>
        </a:p>
      </dsp:txBody>
      <dsp:txXfrm>
        <a:off x="0" y="1553186"/>
        <a:ext cx="4242272" cy="1287000"/>
      </dsp:txXfrm>
    </dsp:sp>
    <dsp:sp modelId="{4B481B2F-FBA7-4077-8B46-723B6ECD59E5}">
      <dsp:nvSpPr>
        <dsp:cNvPr id="0" name=""/>
        <dsp:cNvSpPr/>
      </dsp:nvSpPr>
      <dsp:spPr>
        <a:xfrm>
          <a:off x="4242272" y="1553186"/>
          <a:ext cx="848454" cy="1287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A05F4-6BC7-4E34-A866-DC7EA425266F}">
      <dsp:nvSpPr>
        <dsp:cNvPr id="0" name=""/>
        <dsp:cNvSpPr/>
      </dsp:nvSpPr>
      <dsp:spPr>
        <a:xfrm>
          <a:off x="5430109" y="1553186"/>
          <a:ext cx="11538981" cy="128700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latin typeface="Tahoma" panose="020B0604030504040204" pitchFamily="34" charset="0"/>
              <a:ea typeface="Tahoma" panose="020B0604030504040204" pitchFamily="34" charset="0"/>
              <a:cs typeface="Tahoma" panose="020B0604030504040204" pitchFamily="34" charset="0"/>
            </a:rPr>
            <a:t>UN sanctions regimes for TF and PF (including ISIL, DPRK, Iran)</a:t>
          </a:r>
        </a:p>
        <a:p>
          <a:pPr marL="228600" lvl="1" indent="-228600" algn="l" defTabSz="1066800">
            <a:lnSpc>
              <a:spcPct val="90000"/>
            </a:lnSpc>
            <a:spcBef>
              <a:spcPct val="0"/>
            </a:spcBef>
            <a:spcAft>
              <a:spcPct val="15000"/>
            </a:spcAft>
            <a:buChar char="•"/>
          </a:pPr>
          <a:r>
            <a:rPr lang="en-GB" sz="2400" kern="1200" dirty="0">
              <a:latin typeface="Tahoma" panose="020B0604030504040204" pitchFamily="34" charset="0"/>
              <a:ea typeface="Tahoma" panose="020B0604030504040204" pitchFamily="34" charset="0"/>
              <a:cs typeface="Tahoma" panose="020B0604030504040204" pitchFamily="34" charset="0"/>
            </a:rPr>
            <a:t>Asset freeze on UN designated persons</a:t>
          </a:r>
        </a:p>
        <a:p>
          <a:pPr marL="228600" lvl="1" indent="-228600" algn="l" defTabSz="1066800">
            <a:lnSpc>
              <a:spcPct val="90000"/>
            </a:lnSpc>
            <a:spcBef>
              <a:spcPct val="0"/>
            </a:spcBef>
            <a:spcAft>
              <a:spcPct val="15000"/>
            </a:spcAft>
            <a:buChar char="•"/>
          </a:pPr>
          <a:r>
            <a:rPr lang="en-GB" sz="2400" kern="1200" dirty="0">
              <a:latin typeface="Tahoma" panose="020B0604030504040204" pitchFamily="34" charset="0"/>
              <a:ea typeface="Tahoma" panose="020B0604030504040204" pitchFamily="34" charset="0"/>
              <a:cs typeface="Tahoma" panose="020B0604030504040204" pitchFamily="34" charset="0"/>
            </a:rPr>
            <a:t>UN Sanctions List updates apply immediately upon UN decision</a:t>
          </a:r>
        </a:p>
      </dsp:txBody>
      <dsp:txXfrm>
        <a:off x="5430109" y="1553186"/>
        <a:ext cx="11538981" cy="1287000"/>
      </dsp:txXfrm>
    </dsp:sp>
    <dsp:sp modelId="{D175941A-8DAB-48BB-9096-37E585B525BB}">
      <dsp:nvSpPr>
        <dsp:cNvPr id="0" name=""/>
        <dsp:cNvSpPr/>
      </dsp:nvSpPr>
      <dsp:spPr>
        <a:xfrm>
          <a:off x="0" y="3074186"/>
          <a:ext cx="4242272" cy="180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ahoma" panose="020B0604030504040204" pitchFamily="34" charset="0"/>
              <a:ea typeface="Tahoma" panose="020B0604030504040204" pitchFamily="34" charset="0"/>
              <a:cs typeface="Tahoma" panose="020B0604030504040204" pitchFamily="34" charset="0"/>
            </a:rPr>
            <a:t>Sanctions Act 2024 (together with Sanctions (Implementation of UK Sanctions) Regulations 2024)</a:t>
          </a:r>
        </a:p>
      </dsp:txBody>
      <dsp:txXfrm>
        <a:off x="0" y="3074186"/>
        <a:ext cx="4242272" cy="1809843"/>
      </dsp:txXfrm>
    </dsp:sp>
    <dsp:sp modelId="{1680E169-4698-4526-8A44-E27B9F40F386}">
      <dsp:nvSpPr>
        <dsp:cNvPr id="0" name=""/>
        <dsp:cNvSpPr/>
      </dsp:nvSpPr>
      <dsp:spPr>
        <a:xfrm>
          <a:off x="4242272" y="3074186"/>
          <a:ext cx="848454" cy="180984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C3B63-2964-4653-BA5F-D2F8C3BB6FAB}">
      <dsp:nvSpPr>
        <dsp:cNvPr id="0" name=""/>
        <dsp:cNvSpPr/>
      </dsp:nvSpPr>
      <dsp:spPr>
        <a:xfrm>
          <a:off x="5430109" y="3074186"/>
          <a:ext cx="11538981" cy="180984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latin typeface="Tahoma" panose="020B0604030504040204" pitchFamily="34" charset="0"/>
              <a:ea typeface="Tahoma" panose="020B0604030504040204" pitchFamily="34" charset="0"/>
              <a:cs typeface="Tahoma" panose="020B0604030504040204" pitchFamily="34" charset="0"/>
            </a:rPr>
            <a:t>UK autonomous sanctions regimes and other UN regimes (e.g. Russia)</a:t>
          </a:r>
        </a:p>
        <a:p>
          <a:pPr marL="228600" lvl="1" indent="-228600" algn="l" defTabSz="1066800">
            <a:lnSpc>
              <a:spcPct val="90000"/>
            </a:lnSpc>
            <a:spcBef>
              <a:spcPct val="0"/>
            </a:spcBef>
            <a:spcAft>
              <a:spcPct val="15000"/>
            </a:spcAft>
            <a:buChar char="•"/>
          </a:pPr>
          <a:r>
            <a:rPr lang="en-GB" sz="2400" kern="1200" dirty="0">
              <a:latin typeface="Tahoma" panose="020B0604030504040204" pitchFamily="34" charset="0"/>
              <a:ea typeface="Tahoma" panose="020B0604030504040204" pitchFamily="34" charset="0"/>
              <a:cs typeface="Tahoma" panose="020B0604030504040204" pitchFamily="34" charset="0"/>
            </a:rPr>
            <a:t>Asset freeze, travel bans, trade and transport sanctions</a:t>
          </a:r>
        </a:p>
      </dsp:txBody>
      <dsp:txXfrm>
        <a:off x="5430109" y="3074186"/>
        <a:ext cx="11538981" cy="1809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7F58B-8A62-44DC-BBF1-812B74235210}">
      <dsp:nvSpPr>
        <dsp:cNvPr id="0" name=""/>
        <dsp:cNvSpPr/>
      </dsp:nvSpPr>
      <dsp:spPr>
        <a:xfrm rot="5400000">
          <a:off x="9965506" y="-5534949"/>
          <a:ext cx="1291491" cy="1271495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TF and PF (i.e. ISIL, Taliban, DPRK, Iran)</a:t>
          </a:r>
        </a:p>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Changes apply immediately upon UN decision</a:t>
          </a:r>
        </a:p>
      </dsp:txBody>
      <dsp:txXfrm rot="-5400000">
        <a:off x="4253777" y="239825"/>
        <a:ext cx="12651905" cy="1165401"/>
      </dsp:txXfrm>
    </dsp:sp>
    <dsp:sp modelId="{D296E822-5028-4E9B-AA53-C6DCF24C7DB4}">
      <dsp:nvSpPr>
        <dsp:cNvPr id="0" name=""/>
        <dsp:cNvSpPr/>
      </dsp:nvSpPr>
      <dsp:spPr>
        <a:xfrm>
          <a:off x="235" y="2484"/>
          <a:ext cx="4253541" cy="1640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ahoma" panose="020B0604030504040204" pitchFamily="34" charset="0"/>
              <a:ea typeface="Tahoma" panose="020B0604030504040204" pitchFamily="34" charset="0"/>
              <a:cs typeface="Tahoma" panose="020B0604030504040204" pitchFamily="34" charset="0"/>
            </a:rPr>
            <a:t>UN Sanctions List</a:t>
          </a:r>
        </a:p>
      </dsp:txBody>
      <dsp:txXfrm>
        <a:off x="80297" y="82546"/>
        <a:ext cx="4093417" cy="1479956"/>
      </dsp:txXfrm>
    </dsp:sp>
    <dsp:sp modelId="{0CD592C1-DE74-45C2-A33B-C3539714426A}">
      <dsp:nvSpPr>
        <dsp:cNvPr id="0" name=""/>
        <dsp:cNvSpPr/>
      </dsp:nvSpPr>
      <dsp:spPr>
        <a:xfrm rot="5400000">
          <a:off x="9985112" y="-3783101"/>
          <a:ext cx="1312064" cy="1265542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UK autonomous sanctions regimes and other UN regimes (e.g. Russia, Cyber, Belarus)</a:t>
          </a:r>
        </a:p>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Updates apply immediately</a:t>
          </a:r>
        </a:p>
      </dsp:txBody>
      <dsp:txXfrm rot="-5400000">
        <a:off x="4313433" y="1952628"/>
        <a:ext cx="12591372" cy="1183964"/>
      </dsp:txXfrm>
    </dsp:sp>
    <dsp:sp modelId="{76B33DFA-EB34-4DED-BB8F-4C5012F66BEE}">
      <dsp:nvSpPr>
        <dsp:cNvPr id="0" name=""/>
        <dsp:cNvSpPr/>
      </dsp:nvSpPr>
      <dsp:spPr>
        <a:xfrm>
          <a:off x="235" y="1724569"/>
          <a:ext cx="4313198" cy="1640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Tahoma" panose="020B0604030504040204" pitchFamily="34" charset="0"/>
              <a:ea typeface="Tahoma" panose="020B0604030504040204" pitchFamily="34" charset="0"/>
              <a:cs typeface="Tahoma" panose="020B0604030504040204" pitchFamily="34" charset="0"/>
            </a:rPr>
            <a:t>UK Sanctions List</a:t>
          </a:r>
        </a:p>
      </dsp:txBody>
      <dsp:txXfrm>
        <a:off x="80297" y="1804631"/>
        <a:ext cx="4153074" cy="1479956"/>
      </dsp:txXfrm>
    </dsp:sp>
    <dsp:sp modelId="{4E42FD1C-F82D-42BD-BF25-4C31CA876B86}">
      <dsp:nvSpPr>
        <dsp:cNvPr id="0" name=""/>
        <dsp:cNvSpPr/>
      </dsp:nvSpPr>
      <dsp:spPr>
        <a:xfrm rot="5400000">
          <a:off x="10004288" y="-2038433"/>
          <a:ext cx="1312064" cy="12610255"/>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IOM designations relating to involvement in terrorist activity</a:t>
          </a:r>
        </a:p>
        <a:p>
          <a:pPr marL="228600" lvl="1" indent="-228600" algn="l" defTabSz="889000">
            <a:lnSpc>
              <a:spcPct val="90000"/>
            </a:lnSpc>
            <a:spcBef>
              <a:spcPct val="0"/>
            </a:spcBef>
            <a:spcAft>
              <a:spcPct val="15000"/>
            </a:spcAft>
            <a:buChar char="•"/>
          </a:pPr>
          <a:r>
            <a:rPr lang="en-GB" sz="2000" kern="1200" dirty="0">
              <a:latin typeface="Tahoma" panose="020B0604030504040204" pitchFamily="34" charset="0"/>
              <a:ea typeface="Tahoma" panose="020B0604030504040204" pitchFamily="34" charset="0"/>
              <a:cs typeface="Tahoma" panose="020B0604030504040204" pitchFamily="34" charset="0"/>
            </a:rPr>
            <a:t>No-one currently designated on this list</a:t>
          </a:r>
        </a:p>
      </dsp:txBody>
      <dsp:txXfrm rot="-5400000">
        <a:off x="4355193" y="3674712"/>
        <a:ext cx="12546205" cy="1183964"/>
      </dsp:txXfrm>
    </dsp:sp>
    <dsp:sp modelId="{4E06309E-AEC4-4FDE-9A96-FFC9D57DF0B3}">
      <dsp:nvSpPr>
        <dsp:cNvPr id="0" name=""/>
        <dsp:cNvSpPr/>
      </dsp:nvSpPr>
      <dsp:spPr>
        <a:xfrm>
          <a:off x="235" y="3446654"/>
          <a:ext cx="4354958" cy="1640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GB" sz="2400" kern="1200">
              <a:latin typeface="Tahoma" panose="020B0604030504040204" pitchFamily="34" charset="0"/>
              <a:ea typeface="Tahoma" panose="020B0604030504040204" pitchFamily="34" charset="0"/>
              <a:cs typeface="Tahoma" panose="020B0604030504040204" pitchFamily="34" charset="0"/>
            </a:rPr>
            <a:t>Isle of Man Sanctions List</a:t>
          </a:r>
          <a:endParaRPr lang="en-GB" sz="2400" kern="1200" dirty="0">
            <a:latin typeface="Tahoma" panose="020B0604030504040204" pitchFamily="34" charset="0"/>
            <a:ea typeface="Tahoma" panose="020B0604030504040204" pitchFamily="34" charset="0"/>
            <a:cs typeface="Tahoma" panose="020B0604030504040204" pitchFamily="34" charset="0"/>
          </a:endParaRPr>
        </a:p>
      </dsp:txBody>
      <dsp:txXfrm>
        <a:off x="80297" y="3526716"/>
        <a:ext cx="4194834" cy="1479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5B1AE-23F1-4C53-8697-DE941D7DCF89}">
      <dsp:nvSpPr>
        <dsp:cNvPr id="0" name=""/>
        <dsp:cNvSpPr/>
      </dsp:nvSpPr>
      <dsp:spPr>
        <a:xfrm>
          <a:off x="5055261" y="6180463"/>
          <a:ext cx="730021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2DF70-699D-487A-BDF6-3550E6A344F6}">
      <dsp:nvSpPr>
        <dsp:cNvPr id="0" name=""/>
        <dsp:cNvSpPr/>
      </dsp:nvSpPr>
      <dsp:spPr>
        <a:xfrm>
          <a:off x="5055261" y="3635566"/>
          <a:ext cx="625317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764FD4-0599-44F4-8F5B-BD4580539449}">
      <dsp:nvSpPr>
        <dsp:cNvPr id="0" name=""/>
        <dsp:cNvSpPr/>
      </dsp:nvSpPr>
      <dsp:spPr>
        <a:xfrm>
          <a:off x="5055261" y="1090669"/>
          <a:ext cx="730021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550C6-008F-4023-AA1A-100D474A6BC3}">
      <dsp:nvSpPr>
        <dsp:cNvPr id="0" name=""/>
        <dsp:cNvSpPr/>
      </dsp:nvSpPr>
      <dsp:spPr>
        <a:xfrm>
          <a:off x="2650116" y="0"/>
          <a:ext cx="7271133" cy="7271133"/>
        </a:xfrm>
        <a:prstGeom prst="ellipse">
          <a:avLst/>
        </a:prstGeom>
        <a:solidFill>
          <a:srgbClr val="544B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CB995B-18C9-4627-BB52-8C2DF6CB6AFB}">
      <dsp:nvSpPr>
        <dsp:cNvPr id="0" name=""/>
        <dsp:cNvSpPr/>
      </dsp:nvSpPr>
      <dsp:spPr>
        <a:xfrm>
          <a:off x="3851394" y="2125984"/>
          <a:ext cx="4653525" cy="23994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533650">
            <a:lnSpc>
              <a:spcPct val="90000"/>
            </a:lnSpc>
            <a:spcBef>
              <a:spcPct val="0"/>
            </a:spcBef>
            <a:spcAft>
              <a:spcPct val="35000"/>
            </a:spcAft>
            <a:buNone/>
          </a:pPr>
          <a:r>
            <a:rPr lang="en-GB" sz="5700" kern="1200" dirty="0">
              <a:latin typeface="Tahoma" panose="020B0604030504040204" pitchFamily="34" charset="0"/>
              <a:ea typeface="Tahoma" panose="020B0604030504040204" pitchFamily="34" charset="0"/>
              <a:cs typeface="Tahoma" panose="020B0604030504040204" pitchFamily="34" charset="0"/>
            </a:rPr>
            <a:t>Industry plays a critical front-line role</a:t>
          </a:r>
        </a:p>
      </dsp:txBody>
      <dsp:txXfrm>
        <a:off x="3851394" y="2125984"/>
        <a:ext cx="4653525" cy="2399473"/>
      </dsp:txXfrm>
    </dsp:sp>
    <dsp:sp modelId="{F43AE897-429F-4B0D-8FE2-BF96D492B6D9}">
      <dsp:nvSpPr>
        <dsp:cNvPr id="0" name=""/>
        <dsp:cNvSpPr/>
      </dsp:nvSpPr>
      <dsp:spPr>
        <a:xfrm>
          <a:off x="12606878" y="145669"/>
          <a:ext cx="1835990" cy="1890000"/>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42374-B47F-47EA-B56E-44CE68630A57}">
      <dsp:nvSpPr>
        <dsp:cNvPr id="0" name=""/>
        <dsp:cNvSpPr/>
      </dsp:nvSpPr>
      <dsp:spPr>
        <a:xfrm>
          <a:off x="14072629" y="0"/>
          <a:ext cx="3007186" cy="218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Tahoma" panose="020B0604030504040204" pitchFamily="34" charset="0"/>
              <a:ea typeface="Tahoma" panose="020B0604030504040204" pitchFamily="34" charset="0"/>
              <a:cs typeface="Tahoma" panose="020B0604030504040204" pitchFamily="34" charset="0"/>
            </a:rPr>
            <a:t>Peace &amp; Security</a:t>
          </a:r>
        </a:p>
      </dsp:txBody>
      <dsp:txXfrm>
        <a:off x="14072629" y="0"/>
        <a:ext cx="3007186" cy="2181339"/>
      </dsp:txXfrm>
    </dsp:sp>
    <dsp:sp modelId="{BFE9A991-81F8-4403-9935-0D187A503EC5}">
      <dsp:nvSpPr>
        <dsp:cNvPr id="0" name=""/>
        <dsp:cNvSpPr/>
      </dsp:nvSpPr>
      <dsp:spPr>
        <a:xfrm>
          <a:off x="10932896" y="2771570"/>
          <a:ext cx="1835990" cy="1727992"/>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4BF82-72A1-472A-B4C0-5ABA07664BCB}">
      <dsp:nvSpPr>
        <dsp:cNvPr id="0" name=""/>
        <dsp:cNvSpPr/>
      </dsp:nvSpPr>
      <dsp:spPr>
        <a:xfrm>
          <a:off x="12619519" y="2544896"/>
          <a:ext cx="3919895" cy="218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Tahoma" panose="020B0604030504040204" pitchFamily="34" charset="0"/>
              <a:ea typeface="Tahoma" panose="020B0604030504040204" pitchFamily="34" charset="0"/>
              <a:cs typeface="Tahoma" panose="020B0604030504040204" pitchFamily="34" charset="0"/>
            </a:rPr>
            <a:t>Prevention of Terrorist &amp; Proliferation Financing</a:t>
          </a:r>
        </a:p>
      </dsp:txBody>
      <dsp:txXfrm>
        <a:off x="12619519" y="2544896"/>
        <a:ext cx="3919895" cy="2181339"/>
      </dsp:txXfrm>
    </dsp:sp>
    <dsp:sp modelId="{5D18D0ED-46D1-4A7A-B3BE-1A4061739F45}">
      <dsp:nvSpPr>
        <dsp:cNvPr id="0" name=""/>
        <dsp:cNvSpPr/>
      </dsp:nvSpPr>
      <dsp:spPr>
        <a:xfrm>
          <a:off x="12660888" y="5370466"/>
          <a:ext cx="1835990" cy="1619993"/>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46DD20-B11D-4987-A319-091768E69A0F}">
      <dsp:nvSpPr>
        <dsp:cNvPr id="0" name=""/>
        <dsp:cNvSpPr/>
      </dsp:nvSpPr>
      <dsp:spPr>
        <a:xfrm>
          <a:off x="14206847" y="5089793"/>
          <a:ext cx="2623325" cy="218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Tahoma" panose="020B0604030504040204" pitchFamily="34" charset="0"/>
              <a:ea typeface="Tahoma" panose="020B0604030504040204" pitchFamily="34" charset="0"/>
              <a:cs typeface="Tahoma" panose="020B0604030504040204" pitchFamily="34" charset="0"/>
            </a:rPr>
            <a:t>Finance System Integrity</a:t>
          </a:r>
        </a:p>
      </dsp:txBody>
      <dsp:txXfrm>
        <a:off x="14206847" y="5089793"/>
        <a:ext cx="2623325" cy="21813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6286-6720-4CBE-8990-97474123A25E}">
      <dsp:nvSpPr>
        <dsp:cNvPr id="0" name=""/>
        <dsp:cNvSpPr/>
      </dsp:nvSpPr>
      <dsp:spPr>
        <a:xfrm>
          <a:off x="2529005" y="312951"/>
          <a:ext cx="13229988" cy="2464593"/>
        </a:xfrm>
        <a:prstGeom prst="roundRect">
          <a:avLst>
            <a:gd name="adj" fmla="val 10000"/>
          </a:avLst>
        </a:prstGeom>
        <a:solidFill>
          <a:srgbClr val="2B769A"/>
        </a:solidFill>
        <a:ln w="50800" cap="flat" cmpd="sng" algn="ctr">
          <a:solidFill>
            <a:srgbClr val="2B769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 not deal with Funds or Economic Resources belonging to a Designated Person</a:t>
          </a:r>
        </a:p>
        <a:p>
          <a:pPr marL="0" lvl="0" indent="0" algn="ctr" defTabSz="1244600">
            <a:lnSpc>
              <a:spcPct val="90000"/>
            </a:lnSpc>
            <a:spcBef>
              <a:spcPct val="0"/>
            </a:spcBef>
            <a:spcAft>
              <a:spcPct val="35000"/>
            </a:spcAft>
            <a:buNone/>
          </a:pPr>
          <a:r>
            <a:rPr lang="en-GB" sz="28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 not make them available to, or for the benefit of, a Designated Person</a:t>
          </a:r>
        </a:p>
      </dsp:txBody>
      <dsp:txXfrm>
        <a:off x="2601190" y="385136"/>
        <a:ext cx="13085618" cy="2320223"/>
      </dsp:txXfrm>
    </dsp:sp>
    <dsp:sp modelId="{C27178C6-EF22-4546-8B1D-62A81F70AA2B}">
      <dsp:nvSpPr>
        <dsp:cNvPr id="0" name=""/>
        <dsp:cNvSpPr/>
      </dsp:nvSpPr>
      <dsp:spPr>
        <a:xfrm>
          <a:off x="4054527" y="2777545"/>
          <a:ext cx="5089472" cy="675986"/>
        </a:xfrm>
        <a:custGeom>
          <a:avLst/>
          <a:gdLst/>
          <a:ahLst/>
          <a:cxnLst/>
          <a:rect l="0" t="0" r="0" b="0"/>
          <a:pathLst>
            <a:path>
              <a:moveTo>
                <a:pt x="5089472" y="0"/>
              </a:moveTo>
              <a:lnTo>
                <a:pt x="5089472" y="337993"/>
              </a:lnTo>
              <a:lnTo>
                <a:pt x="0" y="337993"/>
              </a:lnTo>
              <a:lnTo>
                <a:pt x="0" y="675986"/>
              </a:lnTo>
            </a:path>
          </a:pathLst>
        </a:custGeom>
        <a:noFill/>
        <a:ln w="50800" cap="flat" cmpd="sng" algn="ctr">
          <a:solidFill>
            <a:srgbClr val="3A6365"/>
          </a:solidFill>
          <a:prstDash val="solid"/>
        </a:ln>
        <a:effectLst/>
      </dsp:spPr>
      <dsp:style>
        <a:lnRef idx="2">
          <a:scrgbClr r="0" g="0" b="0"/>
        </a:lnRef>
        <a:fillRef idx="0">
          <a:scrgbClr r="0" g="0" b="0"/>
        </a:fillRef>
        <a:effectRef idx="0">
          <a:scrgbClr r="0" g="0" b="0"/>
        </a:effectRef>
        <a:fontRef idx="minor"/>
      </dsp:style>
    </dsp:sp>
    <dsp:sp modelId="{0A3120FF-1959-47A1-AF77-138484016EA9}">
      <dsp:nvSpPr>
        <dsp:cNvPr id="0" name=""/>
        <dsp:cNvSpPr/>
      </dsp:nvSpPr>
      <dsp:spPr>
        <a:xfrm>
          <a:off x="2110536" y="3453532"/>
          <a:ext cx="3887982" cy="2464593"/>
        </a:xfrm>
        <a:prstGeom prst="roundRect">
          <a:avLst>
            <a:gd name="adj" fmla="val 10000"/>
          </a:avLst>
        </a:prstGeom>
        <a:solidFill>
          <a:srgbClr val="588DA3"/>
        </a:solidFill>
        <a:ln w="50800" cap="flat" cmpd="sng" algn="ctr">
          <a:solidFill>
            <a:srgbClr val="588D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r>
            <a:rPr lang="en-GB" sz="32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Identify</a:t>
          </a:r>
        </a:p>
      </dsp:txBody>
      <dsp:txXfrm>
        <a:off x="2182721" y="3525717"/>
        <a:ext cx="3743612" cy="2320223"/>
      </dsp:txXfrm>
    </dsp:sp>
    <dsp:sp modelId="{BEDC91A0-6EAD-40BB-AD6F-11941022E67B}">
      <dsp:nvSpPr>
        <dsp:cNvPr id="0" name=""/>
        <dsp:cNvSpPr/>
      </dsp:nvSpPr>
      <dsp:spPr>
        <a:xfrm>
          <a:off x="9098280" y="2777545"/>
          <a:ext cx="91440" cy="674436"/>
        </a:xfrm>
        <a:custGeom>
          <a:avLst/>
          <a:gdLst/>
          <a:ahLst/>
          <a:cxnLst/>
          <a:rect l="0" t="0" r="0" b="0"/>
          <a:pathLst>
            <a:path>
              <a:moveTo>
                <a:pt x="45720" y="0"/>
              </a:moveTo>
              <a:lnTo>
                <a:pt x="45720" y="674436"/>
              </a:lnTo>
            </a:path>
          </a:pathLst>
        </a:custGeom>
        <a:noFill/>
        <a:ln w="50800" cap="flat" cmpd="sng" algn="ctr">
          <a:solidFill>
            <a:srgbClr val="3A6365"/>
          </a:solidFill>
          <a:prstDash val="solid"/>
        </a:ln>
        <a:effectLst/>
      </dsp:spPr>
      <dsp:style>
        <a:lnRef idx="2">
          <a:scrgbClr r="0" g="0" b="0"/>
        </a:lnRef>
        <a:fillRef idx="0">
          <a:scrgbClr r="0" g="0" b="0"/>
        </a:fillRef>
        <a:effectRef idx="0">
          <a:scrgbClr r="0" g="0" b="0"/>
        </a:effectRef>
        <a:fontRef idx="minor"/>
      </dsp:style>
    </dsp:sp>
    <dsp:sp modelId="{8EADA75F-D834-49B8-A9EF-2F17D10750A8}">
      <dsp:nvSpPr>
        <dsp:cNvPr id="0" name=""/>
        <dsp:cNvSpPr/>
      </dsp:nvSpPr>
      <dsp:spPr>
        <a:xfrm>
          <a:off x="7200008" y="3451981"/>
          <a:ext cx="3887982" cy="2464593"/>
        </a:xfrm>
        <a:prstGeom prst="roundRect">
          <a:avLst>
            <a:gd name="adj" fmla="val 10000"/>
          </a:avLst>
        </a:prstGeom>
        <a:solidFill>
          <a:srgbClr val="588DA3"/>
        </a:solidFill>
        <a:ln w="50800" cap="flat" cmpd="sng" algn="ctr">
          <a:solidFill>
            <a:srgbClr val="588D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r>
            <a:rPr lang="en-GB" sz="32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Prevent</a:t>
          </a:r>
        </a:p>
      </dsp:txBody>
      <dsp:txXfrm>
        <a:off x="7272193" y="3524166"/>
        <a:ext cx="3743612" cy="2320223"/>
      </dsp:txXfrm>
    </dsp:sp>
    <dsp:sp modelId="{D3989461-3B4A-4607-B37F-1C018D60852B}">
      <dsp:nvSpPr>
        <dsp:cNvPr id="0" name=""/>
        <dsp:cNvSpPr/>
      </dsp:nvSpPr>
      <dsp:spPr>
        <a:xfrm>
          <a:off x="9144000" y="2777545"/>
          <a:ext cx="4997050" cy="674436"/>
        </a:xfrm>
        <a:custGeom>
          <a:avLst/>
          <a:gdLst/>
          <a:ahLst/>
          <a:cxnLst/>
          <a:rect l="0" t="0" r="0" b="0"/>
          <a:pathLst>
            <a:path>
              <a:moveTo>
                <a:pt x="0" y="0"/>
              </a:moveTo>
              <a:lnTo>
                <a:pt x="0" y="337218"/>
              </a:lnTo>
              <a:lnTo>
                <a:pt x="4997050" y="337218"/>
              </a:lnTo>
              <a:lnTo>
                <a:pt x="4997050" y="674436"/>
              </a:lnTo>
            </a:path>
          </a:pathLst>
        </a:custGeom>
        <a:noFill/>
        <a:ln w="50800" cap="flat" cmpd="sng" algn="ctr">
          <a:solidFill>
            <a:srgbClr val="3A6365"/>
          </a:solidFill>
          <a:prstDash val="solid"/>
        </a:ln>
        <a:effectLst/>
      </dsp:spPr>
      <dsp:style>
        <a:lnRef idx="2">
          <a:scrgbClr r="0" g="0" b="0"/>
        </a:lnRef>
        <a:fillRef idx="0">
          <a:scrgbClr r="0" g="0" b="0"/>
        </a:fillRef>
        <a:effectRef idx="0">
          <a:scrgbClr r="0" g="0" b="0"/>
        </a:effectRef>
        <a:fontRef idx="minor"/>
      </dsp:style>
    </dsp:sp>
    <dsp:sp modelId="{E46C6505-792F-403E-A1E3-3A3A61C44788}">
      <dsp:nvSpPr>
        <dsp:cNvPr id="0" name=""/>
        <dsp:cNvSpPr/>
      </dsp:nvSpPr>
      <dsp:spPr>
        <a:xfrm>
          <a:off x="12197058" y="3451981"/>
          <a:ext cx="3887982" cy="2464593"/>
        </a:xfrm>
        <a:prstGeom prst="roundRect">
          <a:avLst>
            <a:gd name="adj" fmla="val 10000"/>
          </a:avLst>
        </a:prstGeom>
        <a:solidFill>
          <a:srgbClr val="588DA3"/>
        </a:solidFill>
        <a:ln w="50800" cap="flat" cmpd="sng" algn="ctr">
          <a:solidFill>
            <a:srgbClr val="588D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r>
            <a:rPr lang="en-GB" sz="32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Indirect Risk</a:t>
          </a:r>
        </a:p>
      </dsp:txBody>
      <dsp:txXfrm>
        <a:off x="12269243" y="3524166"/>
        <a:ext cx="3743612" cy="2320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2EAA6-F9DE-43C1-B47C-ED8289EA4145}">
      <dsp:nvSpPr>
        <dsp:cNvPr id="0" name=""/>
        <dsp:cNvSpPr/>
      </dsp:nvSpPr>
      <dsp:spPr>
        <a:xfrm>
          <a:off x="2328319" y="4865"/>
          <a:ext cx="6202766" cy="8693999"/>
        </a:xfrm>
        <a:prstGeom prst="roundRect">
          <a:avLst/>
        </a:prstGeom>
        <a:blipFill>
          <a:blip xmlns:r="http://schemas.openxmlformats.org/officeDocument/2006/relationships" r:embed="rId1"/>
          <a:srcRect/>
          <a:stretch>
            <a:fillRect l="-20000" r="-2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5D950D2-6676-4EA4-9304-E462436D2EAA}">
      <dsp:nvSpPr>
        <dsp:cNvPr id="0" name=""/>
        <dsp:cNvSpPr/>
      </dsp:nvSpPr>
      <dsp:spPr>
        <a:xfrm>
          <a:off x="2692593" y="288515"/>
          <a:ext cx="4776129" cy="47470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l" defTabSz="1778000">
            <a:lnSpc>
              <a:spcPct val="90000"/>
            </a:lnSpc>
            <a:spcBef>
              <a:spcPct val="0"/>
            </a:spcBef>
            <a:spcAft>
              <a:spcPct val="35000"/>
            </a:spcAft>
            <a:buNone/>
          </a:pPr>
          <a:r>
            <a:rPr lang="en-GB" sz="4000" b="1" kern="1200" dirty="0">
              <a:latin typeface="Tahoma" panose="020B0604030504040204" pitchFamily="34" charset="0"/>
              <a:ea typeface="Tahoma" panose="020B0604030504040204" pitchFamily="34" charset="0"/>
              <a:cs typeface="Tahoma" panose="020B0604030504040204" pitchFamily="34" charset="0"/>
            </a:rPr>
            <a:t>Actions</a:t>
          </a:r>
        </a:p>
      </dsp:txBody>
      <dsp:txXfrm>
        <a:off x="2692593" y="288515"/>
        <a:ext cx="4776129" cy="4747014"/>
      </dsp:txXfrm>
    </dsp:sp>
    <dsp:sp modelId="{1AF99E25-D515-4BAE-BEC6-CC8043F15E27}">
      <dsp:nvSpPr>
        <dsp:cNvPr id="0" name=""/>
        <dsp:cNvSpPr/>
      </dsp:nvSpPr>
      <dsp:spPr>
        <a:xfrm>
          <a:off x="8681708" y="0"/>
          <a:ext cx="1520759" cy="152075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B5DF7E-B49C-47F6-B7B4-508B9C27EB6F}">
      <dsp:nvSpPr>
        <dsp:cNvPr id="0" name=""/>
        <dsp:cNvSpPr/>
      </dsp:nvSpPr>
      <dsp:spPr>
        <a:xfrm>
          <a:off x="9866855" y="0"/>
          <a:ext cx="2148840" cy="152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Freeze</a:t>
          </a:r>
        </a:p>
      </dsp:txBody>
      <dsp:txXfrm>
        <a:off x="9866855" y="0"/>
        <a:ext cx="2148840" cy="1520759"/>
      </dsp:txXfrm>
    </dsp:sp>
    <dsp:sp modelId="{066E13F6-B929-4C46-8897-1B3333B75C43}">
      <dsp:nvSpPr>
        <dsp:cNvPr id="0" name=""/>
        <dsp:cNvSpPr/>
      </dsp:nvSpPr>
      <dsp:spPr>
        <a:xfrm>
          <a:off x="8731255" y="1796988"/>
          <a:ext cx="1520759" cy="1520759"/>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9855E8-A548-48F4-8D43-523BDB8A2437}">
      <dsp:nvSpPr>
        <dsp:cNvPr id="0" name=""/>
        <dsp:cNvSpPr/>
      </dsp:nvSpPr>
      <dsp:spPr>
        <a:xfrm>
          <a:off x="9886173" y="1796988"/>
          <a:ext cx="2148840" cy="152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Stop</a:t>
          </a:r>
        </a:p>
      </dsp:txBody>
      <dsp:txXfrm>
        <a:off x="9886173" y="1796988"/>
        <a:ext cx="2148840" cy="1520759"/>
      </dsp:txXfrm>
    </dsp:sp>
    <dsp:sp modelId="{451CB538-A692-4E94-907D-B36091675578}">
      <dsp:nvSpPr>
        <dsp:cNvPr id="0" name=""/>
        <dsp:cNvSpPr/>
      </dsp:nvSpPr>
      <dsp:spPr>
        <a:xfrm>
          <a:off x="8665193" y="3591485"/>
          <a:ext cx="1520759" cy="1520759"/>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73FF3-7EAB-4D37-990B-96387E54C63D}">
      <dsp:nvSpPr>
        <dsp:cNvPr id="0" name=""/>
        <dsp:cNvSpPr/>
      </dsp:nvSpPr>
      <dsp:spPr>
        <a:xfrm>
          <a:off x="9900441" y="3591485"/>
          <a:ext cx="2148840" cy="152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Verify</a:t>
          </a:r>
        </a:p>
      </dsp:txBody>
      <dsp:txXfrm>
        <a:off x="9900441" y="3591485"/>
        <a:ext cx="2148840" cy="1520759"/>
      </dsp:txXfrm>
    </dsp:sp>
    <dsp:sp modelId="{7C88511E-D76D-49E9-9490-9698D220A54D}">
      <dsp:nvSpPr>
        <dsp:cNvPr id="0" name=""/>
        <dsp:cNvSpPr/>
      </dsp:nvSpPr>
      <dsp:spPr>
        <a:xfrm>
          <a:off x="8714739" y="5385982"/>
          <a:ext cx="1520759" cy="1520759"/>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D6029-1C6F-4C91-BD9A-7B1F469B1BAB}">
      <dsp:nvSpPr>
        <dsp:cNvPr id="0" name=""/>
        <dsp:cNvSpPr/>
      </dsp:nvSpPr>
      <dsp:spPr>
        <a:xfrm>
          <a:off x="9911422" y="5385982"/>
          <a:ext cx="2148840" cy="152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Exemption or Licence?</a:t>
          </a:r>
        </a:p>
      </dsp:txBody>
      <dsp:txXfrm>
        <a:off x="9911422" y="5385982"/>
        <a:ext cx="2148840" cy="1520759"/>
      </dsp:txXfrm>
    </dsp:sp>
    <dsp:sp modelId="{71613C44-4D62-48A2-95AE-B026941D1B84}">
      <dsp:nvSpPr>
        <dsp:cNvPr id="0" name=""/>
        <dsp:cNvSpPr/>
      </dsp:nvSpPr>
      <dsp:spPr>
        <a:xfrm>
          <a:off x="8714739" y="7180479"/>
          <a:ext cx="1520759" cy="1520759"/>
        </a:xfrm>
        <a:prstGeom prst="ellipse">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7734B-4E5E-4D42-AD6D-57D2D16D282C}">
      <dsp:nvSpPr>
        <dsp:cNvPr id="0" name=""/>
        <dsp:cNvSpPr/>
      </dsp:nvSpPr>
      <dsp:spPr>
        <a:xfrm>
          <a:off x="9922681" y="7180479"/>
          <a:ext cx="2148840" cy="1520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Report</a:t>
          </a:r>
        </a:p>
      </dsp:txBody>
      <dsp:txXfrm>
        <a:off x="9922681" y="7180479"/>
        <a:ext cx="2148840" cy="15207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AAE60-5925-493A-A5DF-0B3DE5A6541D}">
      <dsp:nvSpPr>
        <dsp:cNvPr id="0" name=""/>
        <dsp:cNvSpPr/>
      </dsp:nvSpPr>
      <dsp:spPr>
        <a:xfrm>
          <a:off x="864" y="841524"/>
          <a:ext cx="4113071" cy="2833906"/>
        </a:xfrm>
        <a:prstGeom prst="roundRect">
          <a:avLst/>
        </a:prstGeom>
        <a:blipFill>
          <a:blip xmlns:r="http://schemas.openxmlformats.org/officeDocument/2006/relationships">
            <a:duotone>
              <a:prstClr val="black"/>
              <a:schemeClr val="accent1">
                <a:tint val="45000"/>
                <a:satMod val="400000"/>
              </a:schemeClr>
            </a:duotone>
            <a:extLst>
              <a:ext uri="{96DAC541-7B7A-43D3-8B79-37D633B846F1}">
                <asvg:svgBlip xmlns:asvg="http://schemas.microsoft.com/office/drawing/2016/SVG/main" r:embed="rId1"/>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A2032-03A1-4B52-BA3C-DF22FFCC70F1}">
      <dsp:nvSpPr>
        <dsp:cNvPr id="0" name=""/>
        <dsp:cNvSpPr/>
      </dsp:nvSpPr>
      <dsp:spPr>
        <a:xfrm>
          <a:off x="864" y="3675431"/>
          <a:ext cx="4113071" cy="152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GB" sz="3200" kern="1200" dirty="0">
              <a:latin typeface="Tahoma" panose="020B0604030504040204" pitchFamily="34" charset="0"/>
              <a:ea typeface="Tahoma" panose="020B0604030504040204" pitchFamily="34" charset="0"/>
              <a:cs typeface="Tahoma" panose="020B0604030504040204" pitchFamily="34" charset="0"/>
            </a:rPr>
            <a:t>Delays can result in a breach</a:t>
          </a:r>
        </a:p>
      </dsp:txBody>
      <dsp:txXfrm>
        <a:off x="864" y="3675431"/>
        <a:ext cx="4113071" cy="152594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2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6800" y="4857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9054-C67E-E378-471D-3FD3F5628B5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77C1A6-D586-8960-1F37-BC145987C0A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3283804-D46C-3DDE-B88B-E91A9C650C2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E45F79E-247F-5ED6-7864-73EFC9E29C25}"/>
              </a:ext>
            </a:extLst>
          </p:cNvPr>
          <p:cNvSpPr>
            <a:spLocks noGrp="1" noRot="1" noChangeAspect="1"/>
          </p:cNvSpPr>
          <p:nvPr>
            <p:ph type="sldImg" idx="2"/>
          </p:nvPr>
        </p:nvSpPr>
        <p:spPr>
          <a:xfrm>
            <a:off x="304800" y="37623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E55D558-C6D8-836B-6CFF-5EAB5FFBAB8D}"/>
              </a:ext>
            </a:extLst>
          </p:cNvPr>
          <p:cNvSpPr>
            <a:spLocks noGrp="1"/>
          </p:cNvSpPr>
          <p:nvPr>
            <p:ph type="body" sz="quarter" idx="3"/>
          </p:nvPr>
        </p:nvSpPr>
        <p:spPr>
          <a:xfrm>
            <a:off x="0" y="3031331"/>
            <a:ext cx="6324600" cy="3081338"/>
          </a:xfrm>
          <a:prstGeom prst="rect">
            <a:avLst/>
          </a:prstGeom>
        </p:spPr>
        <p:txBody>
          <a:bodyPr vert="horz" lIns="91440" tIns="45720" rIns="91440" bIns="45720" rtlCol="0"/>
          <a:lstStyle/>
          <a:p>
            <a:pPr marL="0" marR="0" lvl="0" indent="0" algn="l" defTabSz="914400" rtl="0" eaLnBrk="1" fontAlgn="auto" latinLnBrk="0" hangingPunct="1">
              <a:lnSpc>
                <a:spcPts val="4320"/>
              </a:lnSpc>
              <a:spcBef>
                <a:spcPts val="0"/>
              </a:spcBef>
              <a:spcAft>
                <a:spcPts val="0"/>
              </a:spcAft>
              <a:buClrTx/>
              <a:buSzTx/>
              <a:buFontTx/>
              <a:buNone/>
              <a:tabLst/>
              <a:defRPr/>
            </a:pPr>
            <a:endParaRPr lang="en-GB" sz="1200"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79732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11</a:t>
            </a:fld>
            <a:endParaRPr lang="en-GB"/>
          </a:p>
        </p:txBody>
      </p:sp>
    </p:spTree>
    <p:extLst>
      <p:ext uri="{BB962C8B-B14F-4D97-AF65-F5344CB8AC3E}">
        <p14:creationId xmlns:p14="http://schemas.microsoft.com/office/powerpoint/2010/main" val="134319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12</a:t>
            </a:fld>
            <a:endParaRPr lang="en-GB"/>
          </a:p>
        </p:txBody>
      </p:sp>
      <p:sp>
        <p:nvSpPr>
          <p:cNvPr id="6" name="TextBox 5">
            <a:extLst>
              <a:ext uri="{FF2B5EF4-FFF2-40B4-BE49-F238E27FC236}">
                <a16:creationId xmlns:a16="http://schemas.microsoft.com/office/drawing/2014/main" id="{687AED0F-1EAC-3ECE-816F-E10AFCD2706D}"/>
              </a:ext>
            </a:extLst>
          </p:cNvPr>
          <p:cNvSpPr txBox="1"/>
          <p:nvPr/>
        </p:nvSpPr>
        <p:spPr>
          <a:xfrm>
            <a:off x="457200" y="1219200"/>
            <a:ext cx="5172075" cy="5355312"/>
          </a:xfrm>
          <a:prstGeom prst="rect">
            <a:avLst/>
          </a:prstGeom>
          <a:noFill/>
        </p:spPr>
        <p:txBody>
          <a:bodyPr wrap="square">
            <a:spAutoFit/>
          </a:bodyPr>
          <a:lstStyle/>
          <a:p>
            <a:endParaRPr lang="en-GB" sz="1800" kern="1200" dirty="0">
              <a:solidFill>
                <a:schemeClr val="tx1"/>
              </a:solidFill>
              <a:effectLst/>
              <a:latin typeface="+mn-lt"/>
              <a:ea typeface="+mn-ea"/>
              <a:cs typeface="+mn-cs"/>
            </a:endParaRPr>
          </a:p>
          <a:p>
            <a:endParaRPr lang="en-GB"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My name is Helena Watterson, and I am the Sanctions Officer in the Isle of Man Government, working within the Customs and Immigration Division which is part of the Treasury Department. We are the competent authority responsible for implementing and enforcing sanctions in the Island</a:t>
            </a:r>
          </a:p>
          <a:p>
            <a:r>
              <a:rPr lang="en-GB" sz="1800" kern="1200" dirty="0">
                <a:solidFill>
                  <a:schemeClr val="tx1"/>
                </a:solidFill>
                <a:effectLst/>
                <a:latin typeface="+mn-lt"/>
                <a:ea typeface="+mn-ea"/>
                <a:cs typeface="+mn-cs"/>
              </a:rPr>
              <a:t> </a:t>
            </a:r>
          </a:p>
          <a:p>
            <a:r>
              <a:rPr lang="en-GB" sz="1800" kern="1200" dirty="0">
                <a:solidFill>
                  <a:schemeClr val="tx1"/>
                </a:solidFill>
                <a:effectLst/>
                <a:latin typeface="+mn-lt"/>
                <a:ea typeface="+mn-ea"/>
                <a:cs typeface="+mn-cs"/>
              </a:rPr>
              <a:t>The Isle of Man implements all United Nations and United Kingdom sanctions regimes</a:t>
            </a:r>
          </a:p>
          <a:p>
            <a:endParaRPr lang="en-GB"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Our role is to ensure those measures are understood, applied correctly, and embedded effectively across industry. We provide guidance and support, promote strong compliance, and work closely with partners to identify and respond to sanctions risks and evasion.</a:t>
            </a:r>
          </a:p>
        </p:txBody>
      </p:sp>
    </p:spTree>
    <p:extLst>
      <p:ext uri="{BB962C8B-B14F-4D97-AF65-F5344CB8AC3E}">
        <p14:creationId xmlns:p14="http://schemas.microsoft.com/office/powerpoint/2010/main" val="391813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A48C-1276-29E2-1B73-D2BAB18BB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ED19D-B064-7F1B-6DB9-235AD6FD7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BC786-7516-4550-4EC9-4D97FD89DD57}"/>
              </a:ext>
            </a:extLst>
          </p:cNvPr>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endParaRPr lang="en-GB" dirty="0"/>
          </a:p>
        </p:txBody>
      </p:sp>
      <p:sp>
        <p:nvSpPr>
          <p:cNvPr id="4" name="Slide Number Placeholder 3">
            <a:extLst>
              <a:ext uri="{FF2B5EF4-FFF2-40B4-BE49-F238E27FC236}">
                <a16:creationId xmlns:a16="http://schemas.microsoft.com/office/drawing/2014/main" id="{ACF92003-C61D-B15F-73B6-8D43EEB18056}"/>
              </a:ext>
            </a:extLst>
          </p:cNvPr>
          <p:cNvSpPr>
            <a:spLocks noGrp="1"/>
          </p:cNvSpPr>
          <p:nvPr>
            <p:ph type="sldNum" sz="quarter" idx="5"/>
          </p:nvPr>
        </p:nvSpPr>
        <p:spPr/>
        <p:txBody>
          <a:bodyPr/>
          <a:lstStyle/>
          <a:p>
            <a:fld id="{F9EB86BF-6766-43AC-990F-628F2B4F327F}" type="slidenum">
              <a:rPr lang="en-GB" smtClean="0"/>
              <a:t>13</a:t>
            </a:fld>
            <a:endParaRPr lang="en-GB"/>
          </a:p>
        </p:txBody>
      </p:sp>
      <p:sp>
        <p:nvSpPr>
          <p:cNvPr id="5" name="TextBox 4">
            <a:extLst>
              <a:ext uri="{FF2B5EF4-FFF2-40B4-BE49-F238E27FC236}">
                <a16:creationId xmlns:a16="http://schemas.microsoft.com/office/drawing/2014/main" id="{9103A01C-337C-FC8A-372B-C369CB0EF344}"/>
              </a:ext>
            </a:extLst>
          </p:cNvPr>
          <p:cNvSpPr txBox="1"/>
          <p:nvPr/>
        </p:nvSpPr>
        <p:spPr>
          <a:xfrm>
            <a:off x="1447800" y="2209800"/>
            <a:ext cx="4114800" cy="5909310"/>
          </a:xfrm>
          <a:prstGeom prst="rect">
            <a:avLst/>
          </a:prstGeom>
          <a:noFill/>
        </p:spPr>
        <p:txBody>
          <a:bodyPr wrap="square" rtlCol="0">
            <a:spAutoFit/>
          </a:bodyPr>
          <a:lstStyle/>
          <a:p>
            <a:r>
              <a:rPr lang="en-GB" dirty="0"/>
              <a:t>The Domestic Sanctions legal framework is set out in 2 Acts – the Terrorism and Other Crime (Financial Restrictions) Act 2014 and the Sanctions Act 2024.</a:t>
            </a:r>
          </a:p>
          <a:p>
            <a:endParaRPr lang="en-GB" dirty="0"/>
          </a:p>
          <a:p>
            <a:r>
              <a:rPr lang="en-GB" dirty="0"/>
              <a:t>These Acts provide for the UN and UK asset freeze requirements, trade restrictions, travel bans and transport sanctions</a:t>
            </a:r>
          </a:p>
          <a:p>
            <a:endParaRPr lang="en-GB" dirty="0"/>
          </a:p>
          <a:p>
            <a:r>
              <a:rPr lang="en-GB" dirty="0"/>
              <a:t>TOCFRA is also where the power for the Isle of Man Treasury to designate a person in relation to terrorism lies.</a:t>
            </a:r>
          </a:p>
          <a:p>
            <a:endParaRPr lang="en-GB" dirty="0"/>
          </a:p>
          <a:p>
            <a:r>
              <a:rPr lang="en-GB" dirty="0"/>
              <a:t>Where Sanctions Lists are updated by the UN or UK they have immediate effect in the Island – and the obligations to freeze assets of those designated also apply immediately.</a:t>
            </a:r>
          </a:p>
          <a:p>
            <a:endParaRPr lang="en-GB" dirty="0"/>
          </a:p>
        </p:txBody>
      </p:sp>
    </p:spTree>
    <p:extLst>
      <p:ext uri="{BB962C8B-B14F-4D97-AF65-F5344CB8AC3E}">
        <p14:creationId xmlns:p14="http://schemas.microsoft.com/office/powerpoint/2010/main" val="371568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BAA0-93F5-C587-8649-920A86445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68490-AAFA-824F-1947-4F30D15B7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5DD24-AAA3-7B10-2DCA-E0F5AD2534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9DE56A-7C4A-DB89-CB3B-8A2CBA448A23}"/>
              </a:ext>
            </a:extLst>
          </p:cNvPr>
          <p:cNvSpPr>
            <a:spLocks noGrp="1"/>
          </p:cNvSpPr>
          <p:nvPr>
            <p:ph type="sldNum" sz="quarter" idx="5"/>
          </p:nvPr>
        </p:nvSpPr>
        <p:spPr/>
        <p:txBody>
          <a:bodyPr/>
          <a:lstStyle/>
          <a:p>
            <a:fld id="{F9EB86BF-6766-43AC-990F-628F2B4F327F}" type="slidenum">
              <a:rPr lang="en-GB" smtClean="0"/>
              <a:t>14</a:t>
            </a:fld>
            <a:endParaRPr lang="en-GB"/>
          </a:p>
        </p:txBody>
      </p:sp>
    </p:spTree>
    <p:extLst>
      <p:ext uri="{BB962C8B-B14F-4D97-AF65-F5344CB8AC3E}">
        <p14:creationId xmlns:p14="http://schemas.microsoft.com/office/powerpoint/2010/main" val="74594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15</a:t>
            </a:fld>
            <a:endParaRPr lang="en-GB"/>
          </a:p>
        </p:txBody>
      </p:sp>
    </p:spTree>
    <p:extLst>
      <p:ext uri="{BB962C8B-B14F-4D97-AF65-F5344CB8AC3E}">
        <p14:creationId xmlns:p14="http://schemas.microsoft.com/office/powerpoint/2010/main" val="1912662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GB" dirty="0"/>
          </a:p>
        </p:txBody>
      </p:sp>
      <p:sp>
        <p:nvSpPr>
          <p:cNvPr id="4" name="Slide Number Placeholder 3"/>
          <p:cNvSpPr>
            <a:spLocks noGrp="1"/>
          </p:cNvSpPr>
          <p:nvPr>
            <p:ph type="sldNum" sz="quarter" idx="10"/>
          </p:nvPr>
        </p:nvSpPr>
        <p:spPr/>
        <p:txBody>
          <a:bodyPr/>
          <a:lstStyle/>
          <a:p>
            <a:fld id="{F9EB86BF-6766-43AC-990F-628F2B4F327F}" type="slidenum">
              <a:rPr lang="en-GB" smtClean="0"/>
              <a:t>16</a:t>
            </a:fld>
            <a:endParaRPr lang="en-GB"/>
          </a:p>
        </p:txBody>
      </p:sp>
    </p:spTree>
    <p:extLst>
      <p:ext uri="{BB962C8B-B14F-4D97-AF65-F5344CB8AC3E}">
        <p14:creationId xmlns:p14="http://schemas.microsoft.com/office/powerpoint/2010/main" val="304618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17</a:t>
            </a:fld>
            <a:endParaRPr lang="en-GB"/>
          </a:p>
        </p:txBody>
      </p:sp>
    </p:spTree>
    <p:extLst>
      <p:ext uri="{BB962C8B-B14F-4D97-AF65-F5344CB8AC3E}">
        <p14:creationId xmlns:p14="http://schemas.microsoft.com/office/powerpoint/2010/main" val="3820353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18</a:t>
            </a:fld>
            <a:endParaRPr lang="en-GB"/>
          </a:p>
        </p:txBody>
      </p:sp>
    </p:spTree>
    <p:extLst>
      <p:ext uri="{BB962C8B-B14F-4D97-AF65-F5344CB8AC3E}">
        <p14:creationId xmlns:p14="http://schemas.microsoft.com/office/powerpoint/2010/main" val="24171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19</a:t>
            </a:fld>
            <a:endParaRPr lang="en-GB"/>
          </a:p>
        </p:txBody>
      </p:sp>
    </p:spTree>
    <p:extLst>
      <p:ext uri="{BB962C8B-B14F-4D97-AF65-F5344CB8AC3E}">
        <p14:creationId xmlns:p14="http://schemas.microsoft.com/office/powerpoint/2010/main" val="150557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19200" y="3778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715000" cy="3081338"/>
          </a:xfrm>
          <a:prstGeom prst="rect">
            <a:avLst/>
          </a:prstGeom>
        </p:spPr>
        <p:txBody>
          <a:bodyPr vert="horz" lIns="91440" tIns="45720" rIns="91440" bIns="45720" rtlCol="0"/>
          <a:lstStyle/>
          <a:p>
            <a:endParaRPr lang="en-GB" b="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0A6CF-4C92-F5F2-2819-836A96A5E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5D15F-5350-783F-F228-6A4608E26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79ACA-978C-810C-134E-36AEFB2CFE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E6C3AE-6196-01C4-DD60-103091BDF7A9}"/>
              </a:ext>
            </a:extLst>
          </p:cNvPr>
          <p:cNvSpPr>
            <a:spLocks noGrp="1"/>
          </p:cNvSpPr>
          <p:nvPr>
            <p:ph type="sldNum" sz="quarter" idx="5"/>
          </p:nvPr>
        </p:nvSpPr>
        <p:spPr/>
        <p:txBody>
          <a:bodyPr/>
          <a:lstStyle/>
          <a:p>
            <a:fld id="{F9EB86BF-6766-43AC-990F-628F2B4F327F}" type="slidenum">
              <a:rPr lang="en-GB" smtClean="0"/>
              <a:t>20</a:t>
            </a:fld>
            <a:endParaRPr lang="en-GB"/>
          </a:p>
        </p:txBody>
      </p:sp>
    </p:spTree>
    <p:extLst>
      <p:ext uri="{BB962C8B-B14F-4D97-AF65-F5344CB8AC3E}">
        <p14:creationId xmlns:p14="http://schemas.microsoft.com/office/powerpoint/2010/main" val="2546375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21</a:t>
            </a:fld>
            <a:endParaRPr lang="en-GB"/>
          </a:p>
        </p:txBody>
      </p:sp>
    </p:spTree>
    <p:extLst>
      <p:ext uri="{BB962C8B-B14F-4D97-AF65-F5344CB8AC3E}">
        <p14:creationId xmlns:p14="http://schemas.microsoft.com/office/powerpoint/2010/main" val="1589982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7E922-9A28-9277-EBC5-EA01E28FA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739F6-DA73-33E6-ECDB-3D9174EE7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6155-EAEC-72FD-0B7F-CF8AAF1473C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3BEC89-EC6D-F5D5-10A2-88FAD74FEB0F}"/>
              </a:ext>
            </a:extLst>
          </p:cNvPr>
          <p:cNvSpPr>
            <a:spLocks noGrp="1"/>
          </p:cNvSpPr>
          <p:nvPr>
            <p:ph type="sldNum" sz="quarter" idx="5"/>
          </p:nvPr>
        </p:nvSpPr>
        <p:spPr/>
        <p:txBody>
          <a:bodyPr/>
          <a:lstStyle/>
          <a:p>
            <a:fld id="{F9EB86BF-6766-43AC-990F-628F2B4F327F}" type="slidenum">
              <a:rPr lang="en-GB" smtClean="0"/>
              <a:t>22</a:t>
            </a:fld>
            <a:endParaRPr lang="en-GB"/>
          </a:p>
        </p:txBody>
      </p:sp>
    </p:spTree>
    <p:extLst>
      <p:ext uri="{BB962C8B-B14F-4D97-AF65-F5344CB8AC3E}">
        <p14:creationId xmlns:p14="http://schemas.microsoft.com/office/powerpoint/2010/main" val="227747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D817-0D89-82E4-E954-7BC5F78ED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C9C0F-7B84-9953-0621-84D3078F8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B23A3-FAC3-9715-222B-E93FD4D57B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0ABD49-DDAC-76B9-CA5F-3E8501AD3AE8}"/>
              </a:ext>
            </a:extLst>
          </p:cNvPr>
          <p:cNvSpPr>
            <a:spLocks noGrp="1"/>
          </p:cNvSpPr>
          <p:nvPr>
            <p:ph type="sldNum" sz="quarter" idx="5"/>
          </p:nvPr>
        </p:nvSpPr>
        <p:spPr/>
        <p:txBody>
          <a:bodyPr/>
          <a:lstStyle/>
          <a:p>
            <a:fld id="{F9EB86BF-6766-43AC-990F-628F2B4F327F}" type="slidenum">
              <a:rPr lang="en-GB" smtClean="0"/>
              <a:t>23</a:t>
            </a:fld>
            <a:endParaRPr lang="en-GB"/>
          </a:p>
        </p:txBody>
      </p:sp>
    </p:spTree>
    <p:extLst>
      <p:ext uri="{BB962C8B-B14F-4D97-AF65-F5344CB8AC3E}">
        <p14:creationId xmlns:p14="http://schemas.microsoft.com/office/powerpoint/2010/main" val="10725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A3FF-A686-68CE-5AA9-88D2A0B34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67C75-9833-B9A4-8FD9-C8BE65AF5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034FA-B5B7-074D-AA9D-F7DE7C0EC4C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7D5B4E-FE66-D36E-798E-8BEB948922E3}"/>
              </a:ext>
            </a:extLst>
          </p:cNvPr>
          <p:cNvSpPr>
            <a:spLocks noGrp="1"/>
          </p:cNvSpPr>
          <p:nvPr>
            <p:ph type="sldNum" sz="quarter" idx="5"/>
          </p:nvPr>
        </p:nvSpPr>
        <p:spPr/>
        <p:txBody>
          <a:bodyPr/>
          <a:lstStyle/>
          <a:p>
            <a:fld id="{F9EB86BF-6766-43AC-990F-628F2B4F327F}" type="slidenum">
              <a:rPr lang="en-GB" smtClean="0"/>
              <a:t>24</a:t>
            </a:fld>
            <a:endParaRPr lang="en-GB"/>
          </a:p>
        </p:txBody>
      </p:sp>
    </p:spTree>
    <p:extLst>
      <p:ext uri="{BB962C8B-B14F-4D97-AF65-F5344CB8AC3E}">
        <p14:creationId xmlns:p14="http://schemas.microsoft.com/office/powerpoint/2010/main" val="1980888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25</a:t>
            </a:fld>
            <a:endParaRPr lang="en-GB"/>
          </a:p>
        </p:txBody>
      </p:sp>
    </p:spTree>
    <p:extLst>
      <p:ext uri="{BB962C8B-B14F-4D97-AF65-F5344CB8AC3E}">
        <p14:creationId xmlns:p14="http://schemas.microsoft.com/office/powerpoint/2010/main" val="391871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26</a:t>
            </a:fld>
            <a:endParaRPr lang="en-GB"/>
          </a:p>
        </p:txBody>
      </p:sp>
    </p:spTree>
    <p:extLst>
      <p:ext uri="{BB962C8B-B14F-4D97-AF65-F5344CB8AC3E}">
        <p14:creationId xmlns:p14="http://schemas.microsoft.com/office/powerpoint/2010/main" val="4277513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EB86BF-6766-43AC-990F-628F2B4F327F}" type="slidenum">
              <a:rPr lang="en-GB" smtClean="0"/>
              <a:t>27</a:t>
            </a:fld>
            <a:endParaRPr lang="en-GB"/>
          </a:p>
        </p:txBody>
      </p:sp>
    </p:spTree>
    <p:extLst>
      <p:ext uri="{BB962C8B-B14F-4D97-AF65-F5344CB8AC3E}">
        <p14:creationId xmlns:p14="http://schemas.microsoft.com/office/powerpoint/2010/main" val="1594244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596CB-87DE-8891-2C94-F920CCAFB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7ACF3-5177-B0D1-805D-DD5E50CF3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C5D62-6427-9A8F-5A44-3DE7908D23EB}"/>
              </a:ext>
            </a:extLst>
          </p:cNvPr>
          <p:cNvSpPr>
            <a:spLocks noGrp="1"/>
          </p:cNvSpPr>
          <p:nvPr>
            <p:ph type="body" idx="1"/>
          </p:nvPr>
        </p:nvSpPr>
        <p:spPr/>
        <p:txBody>
          <a:bodyPr/>
          <a:lstStyle/>
          <a:p>
            <a:pPr>
              <a:buNone/>
            </a:pPr>
            <a:br>
              <a:rPr lang="en-GB" dirty="0"/>
            </a:br>
            <a:endParaRPr lang="en-GB" dirty="0"/>
          </a:p>
        </p:txBody>
      </p:sp>
      <p:sp>
        <p:nvSpPr>
          <p:cNvPr id="4" name="Slide Number Placeholder 3">
            <a:extLst>
              <a:ext uri="{FF2B5EF4-FFF2-40B4-BE49-F238E27FC236}">
                <a16:creationId xmlns:a16="http://schemas.microsoft.com/office/drawing/2014/main" id="{57B4D5F9-FA9F-B942-2F4C-D2E88A6706A2}"/>
              </a:ext>
            </a:extLst>
          </p:cNvPr>
          <p:cNvSpPr>
            <a:spLocks noGrp="1"/>
          </p:cNvSpPr>
          <p:nvPr>
            <p:ph type="sldNum" sz="quarter" idx="5"/>
          </p:nvPr>
        </p:nvSpPr>
        <p:spPr/>
        <p:txBody>
          <a:bodyPr/>
          <a:lstStyle/>
          <a:p>
            <a:fld id="{F9EB86BF-6766-43AC-990F-628F2B4F327F}" type="slidenum">
              <a:rPr lang="en-GB" smtClean="0"/>
              <a:t>28</a:t>
            </a:fld>
            <a:endParaRPr lang="en-GB"/>
          </a:p>
        </p:txBody>
      </p:sp>
    </p:spTree>
    <p:extLst>
      <p:ext uri="{BB962C8B-B14F-4D97-AF65-F5344CB8AC3E}">
        <p14:creationId xmlns:p14="http://schemas.microsoft.com/office/powerpoint/2010/main" val="2405645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3E2B4-50C1-D2BD-C520-73F058A29C6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57BE-C35D-8357-DED1-24305D2862A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500E033-56D5-0830-2F7D-32C8A0AE0CA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8F9AFD6-1E16-A6CD-984A-50DA67ADD818}"/>
              </a:ext>
            </a:extLst>
          </p:cNvPr>
          <p:cNvSpPr>
            <a:spLocks noGrp="1" noRot="1" noChangeAspect="1"/>
          </p:cNvSpPr>
          <p:nvPr>
            <p:ph type="sldImg" idx="2"/>
          </p:nvPr>
        </p:nvSpPr>
        <p:spPr>
          <a:xfrm>
            <a:off x="617538"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8AC68F6-AEA1-69CB-1CE2-FE79D3C27D36}"/>
              </a:ext>
            </a:extLst>
          </p:cNvPr>
          <p:cNvSpPr>
            <a:spLocks noGrp="1"/>
          </p:cNvSpPr>
          <p:nvPr>
            <p:ph type="body" sz="quarter" idx="3"/>
          </p:nvPr>
        </p:nvSpPr>
        <p:spPr>
          <a:xfrm>
            <a:off x="914400" y="3251200"/>
            <a:ext cx="5410200" cy="3081338"/>
          </a:xfrm>
          <a:prstGeom prst="rect">
            <a:avLst/>
          </a:prstGeom>
        </p:spPr>
        <p:txBody>
          <a:bodyPr vert="horz" lIns="91440" tIns="45720" rIns="91440" bIns="45720" rtlCol="0"/>
          <a:lstStyle/>
          <a:p>
            <a:endParaRPr lang="en-US" sz="1400" dirty="0"/>
          </a:p>
        </p:txBody>
      </p:sp>
      <p:sp>
        <p:nvSpPr>
          <p:cNvPr id="6" name="Footer Placeholder 5">
            <a:extLst>
              <a:ext uri="{FF2B5EF4-FFF2-40B4-BE49-F238E27FC236}">
                <a16:creationId xmlns:a16="http://schemas.microsoft.com/office/drawing/2014/main" id="{9FBD2320-1182-10FD-74AF-1F03B544C73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CA427DD-86AA-7295-A0ED-0EB30098176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574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3CF0-BF80-64D7-0A36-F312BADB84D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1CC483-4144-58FC-7B3C-7916EDF4414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0DA99CA-6CAE-0AEE-B190-C1BF7A49E97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0258CAA-05AD-9506-6ADD-6590CF80223E}"/>
              </a:ext>
            </a:extLst>
          </p:cNvPr>
          <p:cNvSpPr>
            <a:spLocks noGrp="1" noRot="1" noChangeAspect="1"/>
          </p:cNvSpPr>
          <p:nvPr>
            <p:ph type="sldImg" idx="2"/>
          </p:nvPr>
        </p:nvSpPr>
        <p:spPr>
          <a:xfrm>
            <a:off x="9906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F4CBA04-AABC-44E8-2BC0-5B08C882E1E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D8B228D3-B981-E053-8944-F98CD97AE1A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A4FDAB-7EF8-FCF4-187C-036C86810F2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8852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C043B3D-5233-4ACC-8BB5-A4D0A9557676}" type="slidenum">
              <a:rPr lang="en-GB" smtClean="0"/>
              <a:t>30</a:t>
            </a:fld>
            <a:endParaRPr lang="en-GB"/>
          </a:p>
        </p:txBody>
      </p:sp>
    </p:spTree>
    <p:extLst>
      <p:ext uri="{BB962C8B-B14F-4D97-AF65-F5344CB8AC3E}">
        <p14:creationId xmlns:p14="http://schemas.microsoft.com/office/powerpoint/2010/main" val="2130951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152D7-620B-4E27-BD59-A93DE56137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4883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152D7-620B-4E27-BD59-A93DE56137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9513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152D7-620B-4E27-BD59-A93DE56137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7309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34</a:t>
            </a:fld>
            <a:endParaRPr lang="en-GB"/>
          </a:p>
        </p:txBody>
      </p:sp>
    </p:spTree>
    <p:extLst>
      <p:ext uri="{BB962C8B-B14F-4D97-AF65-F5344CB8AC3E}">
        <p14:creationId xmlns:p14="http://schemas.microsoft.com/office/powerpoint/2010/main" val="3097996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Tree>
    <p:extLst>
      <p:ext uri="{BB962C8B-B14F-4D97-AF65-F5344CB8AC3E}">
        <p14:creationId xmlns:p14="http://schemas.microsoft.com/office/powerpoint/2010/main" val="1048240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5152D7-620B-4E27-BD59-A93DE561379B}" type="slidenum">
              <a:rPr lang="en-GB" smtClean="0"/>
              <a:t>36</a:t>
            </a:fld>
            <a:endParaRPr lang="en-GB"/>
          </a:p>
        </p:txBody>
      </p:sp>
    </p:spTree>
    <p:extLst>
      <p:ext uri="{BB962C8B-B14F-4D97-AF65-F5344CB8AC3E}">
        <p14:creationId xmlns:p14="http://schemas.microsoft.com/office/powerpoint/2010/main" val="925557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37</a:t>
            </a:fld>
            <a:endParaRPr lang="en-GB"/>
          </a:p>
        </p:txBody>
      </p:sp>
    </p:spTree>
    <p:extLst>
      <p:ext uri="{BB962C8B-B14F-4D97-AF65-F5344CB8AC3E}">
        <p14:creationId xmlns:p14="http://schemas.microsoft.com/office/powerpoint/2010/main" val="88352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38</a:t>
            </a:fld>
            <a:endParaRPr lang="en-GB"/>
          </a:p>
        </p:txBody>
      </p:sp>
    </p:spTree>
    <p:extLst>
      <p:ext uri="{BB962C8B-B14F-4D97-AF65-F5344CB8AC3E}">
        <p14:creationId xmlns:p14="http://schemas.microsoft.com/office/powerpoint/2010/main" val="3739743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39</a:t>
            </a:fld>
            <a:endParaRPr lang="en-GB"/>
          </a:p>
        </p:txBody>
      </p:sp>
    </p:spTree>
    <p:extLst>
      <p:ext uri="{BB962C8B-B14F-4D97-AF65-F5344CB8AC3E}">
        <p14:creationId xmlns:p14="http://schemas.microsoft.com/office/powerpoint/2010/main" val="347817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C000-A782-5C64-2451-6D3D9DED514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32E5BE-446D-C24D-6E62-E0CE4B66D78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09240A3-2FA7-C25E-7E93-4F321789E34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C6479DC-2D23-666D-943B-2C8539D01F9D}"/>
              </a:ext>
            </a:extLst>
          </p:cNvPr>
          <p:cNvSpPr>
            <a:spLocks noGrp="1" noRot="1" noChangeAspect="1"/>
          </p:cNvSpPr>
          <p:nvPr>
            <p:ph type="sldImg" idx="2"/>
          </p:nvPr>
        </p:nvSpPr>
        <p:spPr>
          <a:xfrm>
            <a:off x="617538"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FA8FE95-99E7-2B41-6731-B84292D1BC7D}"/>
              </a:ext>
            </a:extLst>
          </p:cNvPr>
          <p:cNvSpPr>
            <a:spLocks noGrp="1"/>
          </p:cNvSpPr>
          <p:nvPr>
            <p:ph type="body" sz="quarter" idx="3"/>
          </p:nvPr>
        </p:nvSpPr>
        <p:spPr>
          <a:xfrm>
            <a:off x="914400" y="3251200"/>
            <a:ext cx="5410200" cy="3081338"/>
          </a:xfrm>
          <a:prstGeom prst="rect">
            <a:avLst/>
          </a:prstGeom>
        </p:spPr>
        <p:txBody>
          <a:bodyPr vert="horz" lIns="91440" tIns="45720" rIns="91440" bIns="45720" rtlCol="0"/>
          <a:lstStyle/>
          <a:p>
            <a:endParaRPr lang="en-US" sz="1400" dirty="0"/>
          </a:p>
        </p:txBody>
      </p:sp>
      <p:sp>
        <p:nvSpPr>
          <p:cNvPr id="6" name="Footer Placeholder 5">
            <a:extLst>
              <a:ext uri="{FF2B5EF4-FFF2-40B4-BE49-F238E27FC236}">
                <a16:creationId xmlns:a16="http://schemas.microsoft.com/office/drawing/2014/main" id="{048D1CCB-82E1-D9FC-3B7F-0004B94632F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7E64807-9973-EC5C-DC2D-6A8AC76AF4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04598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33D1-FC59-3877-05F3-95212589F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DA4DB-613C-385B-B401-7725A5085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93F1F-2275-F1B4-E24F-9907A97F1B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02B1C7-FC7A-631B-D929-D12FB267198A}"/>
              </a:ext>
            </a:extLst>
          </p:cNvPr>
          <p:cNvSpPr>
            <a:spLocks noGrp="1"/>
          </p:cNvSpPr>
          <p:nvPr>
            <p:ph type="sldNum" sz="quarter" idx="5"/>
          </p:nvPr>
        </p:nvSpPr>
        <p:spPr/>
        <p:txBody>
          <a:bodyPr/>
          <a:lstStyle/>
          <a:p>
            <a:fld id="{D75152D7-620B-4E27-BD59-A93DE561379B}" type="slidenum">
              <a:rPr lang="en-GB" smtClean="0"/>
              <a:t>40</a:t>
            </a:fld>
            <a:endParaRPr lang="en-GB"/>
          </a:p>
        </p:txBody>
      </p:sp>
    </p:spTree>
    <p:extLst>
      <p:ext uri="{BB962C8B-B14F-4D97-AF65-F5344CB8AC3E}">
        <p14:creationId xmlns:p14="http://schemas.microsoft.com/office/powerpoint/2010/main" val="1930582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4F1D-4A17-EC40-60CB-EEA60DC20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747ED-9A0F-7EE6-7CF1-7F04E930C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8A66B-34A9-3E1B-5463-A94D3137BD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933A70-AAFA-C179-B17E-EC7BA8701B09}"/>
              </a:ext>
            </a:extLst>
          </p:cNvPr>
          <p:cNvSpPr>
            <a:spLocks noGrp="1"/>
          </p:cNvSpPr>
          <p:nvPr>
            <p:ph type="sldNum" sz="quarter" idx="5"/>
          </p:nvPr>
        </p:nvSpPr>
        <p:spPr/>
        <p:txBody>
          <a:bodyPr/>
          <a:lstStyle/>
          <a:p>
            <a:fld id="{D75152D7-620B-4E27-BD59-A93DE561379B}" type="slidenum">
              <a:rPr lang="en-GB" smtClean="0"/>
              <a:t>41</a:t>
            </a:fld>
            <a:endParaRPr lang="en-GB"/>
          </a:p>
        </p:txBody>
      </p:sp>
    </p:spTree>
    <p:extLst>
      <p:ext uri="{BB962C8B-B14F-4D97-AF65-F5344CB8AC3E}">
        <p14:creationId xmlns:p14="http://schemas.microsoft.com/office/powerpoint/2010/main" val="4006798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42</a:t>
            </a:fld>
            <a:endParaRPr lang="en-GB"/>
          </a:p>
        </p:txBody>
      </p:sp>
    </p:spTree>
    <p:extLst>
      <p:ext uri="{BB962C8B-B14F-4D97-AF65-F5344CB8AC3E}">
        <p14:creationId xmlns:p14="http://schemas.microsoft.com/office/powerpoint/2010/main" val="1990505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43</a:t>
            </a:fld>
            <a:endParaRPr lang="en-GB"/>
          </a:p>
        </p:txBody>
      </p:sp>
    </p:spTree>
    <p:extLst>
      <p:ext uri="{BB962C8B-B14F-4D97-AF65-F5344CB8AC3E}">
        <p14:creationId xmlns:p14="http://schemas.microsoft.com/office/powerpoint/2010/main" val="2001939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6610A-03E0-93E0-E5E5-C8F59583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AE4D2-115A-5FB6-A6B1-56112FFEF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4F76E-B2E2-19C4-254F-125BDFDBBE7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FBC6C8-DC8D-72B5-1572-A63909DE3D54}"/>
              </a:ext>
            </a:extLst>
          </p:cNvPr>
          <p:cNvSpPr>
            <a:spLocks noGrp="1"/>
          </p:cNvSpPr>
          <p:nvPr>
            <p:ph type="sldNum" sz="quarter" idx="5"/>
          </p:nvPr>
        </p:nvSpPr>
        <p:spPr/>
        <p:txBody>
          <a:bodyPr/>
          <a:lstStyle/>
          <a:p>
            <a:fld id="{D75152D7-620B-4E27-BD59-A93DE561379B}" type="slidenum">
              <a:rPr lang="en-GB" smtClean="0"/>
              <a:t>44</a:t>
            </a:fld>
            <a:endParaRPr lang="en-GB"/>
          </a:p>
        </p:txBody>
      </p:sp>
    </p:spTree>
    <p:extLst>
      <p:ext uri="{BB962C8B-B14F-4D97-AF65-F5344CB8AC3E}">
        <p14:creationId xmlns:p14="http://schemas.microsoft.com/office/powerpoint/2010/main" val="976557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5152D7-620B-4E27-BD59-A93DE561379B}" type="slidenum">
              <a:rPr lang="en-GB" smtClean="0"/>
              <a:t>45</a:t>
            </a:fld>
            <a:endParaRPr lang="en-GB"/>
          </a:p>
        </p:txBody>
      </p:sp>
    </p:spTree>
    <p:extLst>
      <p:ext uri="{BB962C8B-B14F-4D97-AF65-F5344CB8AC3E}">
        <p14:creationId xmlns:p14="http://schemas.microsoft.com/office/powerpoint/2010/main" val="238607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3598-A0F0-A803-194F-71FBF4428CE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3C38E6-DC53-1A51-6DC3-E31FE8B1692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1872EB-B50C-6623-5753-44CA7E3D317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0E4E271-A57D-C317-9F50-89312B15E33B}"/>
              </a:ext>
            </a:extLst>
          </p:cNvPr>
          <p:cNvSpPr>
            <a:spLocks noGrp="1" noRot="1" noChangeAspect="1"/>
          </p:cNvSpPr>
          <p:nvPr>
            <p:ph type="sldImg" idx="2"/>
          </p:nvPr>
        </p:nvSpPr>
        <p:spPr>
          <a:xfrm>
            <a:off x="990600"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B218ADA-1144-555D-AD73-08B6263C4B2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61EE63AA-FB78-366D-A4E5-AF0B1CFC802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AD6827-CBF0-0C36-2B7C-6BD8F37B1D5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3818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BD46-8891-B231-82B0-978BAD1496E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55E0B9-29FC-18FD-F53A-812FC90FDA4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472DD4B-4FE1-A79A-CC25-01BE2BAD639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F3016FD-3776-BBCE-2062-623BA1C3C09E}"/>
              </a:ext>
            </a:extLst>
          </p:cNvPr>
          <p:cNvSpPr>
            <a:spLocks noGrp="1" noRot="1" noChangeAspect="1"/>
          </p:cNvSpPr>
          <p:nvPr>
            <p:ph type="sldImg" idx="2"/>
          </p:nvPr>
        </p:nvSpPr>
        <p:spPr>
          <a:xfrm>
            <a:off x="617538"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556F087-2079-D92F-4B0E-B3514EDE1F98}"/>
              </a:ext>
            </a:extLst>
          </p:cNvPr>
          <p:cNvSpPr>
            <a:spLocks noGrp="1"/>
          </p:cNvSpPr>
          <p:nvPr>
            <p:ph type="body" sz="quarter" idx="3"/>
          </p:nvPr>
        </p:nvSpPr>
        <p:spPr>
          <a:xfrm>
            <a:off x="914400" y="3251200"/>
            <a:ext cx="5410200" cy="3081338"/>
          </a:xfrm>
          <a:prstGeom prst="rect">
            <a:avLst/>
          </a:prstGeom>
        </p:spPr>
        <p:txBody>
          <a:bodyPr vert="horz" lIns="91440" tIns="45720" rIns="91440" bIns="45720" rtlCol="0"/>
          <a:lstStyle/>
          <a:p>
            <a:endParaRPr lang="en-US" sz="1400" dirty="0"/>
          </a:p>
        </p:txBody>
      </p:sp>
      <p:sp>
        <p:nvSpPr>
          <p:cNvPr id="6" name="Footer Placeholder 5">
            <a:extLst>
              <a:ext uri="{FF2B5EF4-FFF2-40B4-BE49-F238E27FC236}">
                <a16:creationId xmlns:a16="http://schemas.microsoft.com/office/drawing/2014/main" id="{6C3E7FA7-74D2-6910-837B-119F092216B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FDA589F-7A21-ABD3-9678-278AACDB829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93155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63E2-C590-39F2-1C01-4771A3ADACA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81E85A-5C3F-5F8E-33F5-F9F3E5C6709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39DD467-B39D-7D48-D22D-B3A5053CE6D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0887CA2-C5A4-CEB6-0669-90B375DBDDE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D4D7B92-18ED-DC8B-3F92-4424B9FD4D3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98C676A-C523-85B6-930E-7E01FBC9E60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2ABDF12-8FF2-C337-B93D-3049243DA0D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533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0D88-D864-95E2-0328-DED50FAFFF3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55E3C2-CB8E-3529-9EA3-60A12BF2987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CF54D7B-8388-36A0-78A4-88D0A3E7840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F7FFE2F-4682-1006-90A5-3833EE1C584E}"/>
              </a:ext>
            </a:extLst>
          </p:cNvPr>
          <p:cNvSpPr>
            <a:spLocks noGrp="1" noRot="1" noChangeAspect="1"/>
          </p:cNvSpPr>
          <p:nvPr>
            <p:ph type="sldImg" idx="2"/>
          </p:nvPr>
        </p:nvSpPr>
        <p:spPr>
          <a:xfrm>
            <a:off x="1827213" y="533400"/>
            <a:ext cx="4198937" cy="23622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C0E0C87-F6B8-6F7C-EECA-F3F5E84DB7C3}"/>
              </a:ext>
            </a:extLst>
          </p:cNvPr>
          <p:cNvSpPr>
            <a:spLocks noGrp="1"/>
          </p:cNvSpPr>
          <p:nvPr>
            <p:ph type="body" sz="quarter" idx="3"/>
          </p:nvPr>
        </p:nvSpPr>
        <p:spPr>
          <a:xfrm>
            <a:off x="428943" y="2830513"/>
            <a:ext cx="6705600" cy="5772467"/>
          </a:xfrm>
          <a:prstGeom prst="rect">
            <a:avLst/>
          </a:prstGeom>
        </p:spPr>
        <p:txBody>
          <a:bodyPr vert="horz" lIns="91440" tIns="45720" rIns="91440" bIns="45720" rtlCol="0"/>
          <a:lstStyle/>
          <a:p>
            <a:pPr algn="l">
              <a:lnSpc>
                <a:spcPts val="4320"/>
              </a:lnSpc>
            </a:pPr>
            <a:endParaRPr lang="en-GB" sz="1400" b="1" dirty="0">
              <a:solidFill>
                <a:srgbClr val="000000"/>
              </a:solidFill>
              <a:latin typeface="Tahoma"/>
              <a:ea typeface="Tahoma"/>
              <a:cs typeface="Tahoma"/>
              <a:sym typeface="Tahoma"/>
            </a:endParaRPr>
          </a:p>
        </p:txBody>
      </p:sp>
      <p:sp>
        <p:nvSpPr>
          <p:cNvPr id="7" name="Slide Number Placeholder 6">
            <a:extLst>
              <a:ext uri="{FF2B5EF4-FFF2-40B4-BE49-F238E27FC236}">
                <a16:creationId xmlns:a16="http://schemas.microsoft.com/office/drawing/2014/main" id="{F2E0F3A2-7860-CD34-789A-9F4FBA6F496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45820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547BB-9286-CA7C-8424-76245F9829B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023523-747E-56A6-0F10-73350B1262B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1175713-8701-926A-A87D-5D491561153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9174E7B-A490-C9E8-0E0A-6DF28457B31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F4FB1C9-D537-A460-94AA-9557AD3AF13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part of ongoing investigations, the IOMC has identified and blocked USDT 6,299,329 in suspected illicit funds on‑chain, with work ongoing alongside chain providers to realise these assets. This activity reflects the increasing prominence of cryptocurrency in serious and organised crime. The scale and complexity of cryptocurrency‑enabled offending has continued to increase. Intelligence reports involving crypto rose from seven in 2019 to 41 in 2025 (+486%), while active investigations increased from two to 27 by 2024 (+1250%). During the year, the PIMLIT submitted 134 international requests relating to cryptocurrency enquiries. Across active investigations, approximately £324 million has been restrained, with £318 million believed to originate from cryptocurrency. These figures illustrate the growing threat posed by digital assets and the necessity of sustained specialist capability. Investment in eDiscovery and AI-enabled analytical tools has improved efficiency and reduced manual workloads, with 32.2TB of digital material processed during the year.“ https://www.tynwald.org.im/spfile?file=/business/opqp/sittings/20212026/2026-GD-0010.pdf</a:t>
            </a:r>
          </a:p>
          <a:p>
            <a:endParaRPr lang="en-US" dirty="0"/>
          </a:p>
        </p:txBody>
      </p:sp>
      <p:sp>
        <p:nvSpPr>
          <p:cNvPr id="6" name="Footer Placeholder 5">
            <a:extLst>
              <a:ext uri="{FF2B5EF4-FFF2-40B4-BE49-F238E27FC236}">
                <a16:creationId xmlns:a16="http://schemas.microsoft.com/office/drawing/2014/main" id="{BA2EAC0F-C96F-C5A7-4581-B9BCA41D875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133F82F-2446-6773-15F7-190373BE4E3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2283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3AD3-4C5C-4EA8-829A-FE5F85EBC29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107A6A-3C51-2142-86A8-3D56C1929E4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A4D749A-5E52-B519-314E-7FA290E50A2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A119932-767B-1A9E-A7B5-449BF9CCE49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45EB8D-A37C-A8F9-B04D-CF60216A03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dirty="0"/>
          </a:p>
        </p:txBody>
      </p:sp>
      <p:sp>
        <p:nvSpPr>
          <p:cNvPr id="6" name="Footer Placeholder 5">
            <a:extLst>
              <a:ext uri="{FF2B5EF4-FFF2-40B4-BE49-F238E27FC236}">
                <a16:creationId xmlns:a16="http://schemas.microsoft.com/office/drawing/2014/main" id="{4DAA5DAB-BEA6-26B9-92FF-25453605DBF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CF8750-DD75-0ED0-8114-CBBF6612E16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94715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8611D-6101-05E6-38B5-72A986A6024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9FA22E-6612-4810-0F62-BCCFD0188FB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91CF57F-E4F5-58E7-D6CD-4D8A4DF0054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6C7FB07-1B8E-A43D-2B2C-31A7543CB44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B226E53-2269-55D5-E6BA-462FC7C7D09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1B83BEBD-1F4B-BD5C-10A7-BEDA0B0138C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5848546-2841-6342-D1B7-80D72A78EB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86158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F829-F81A-21B4-5A46-5B0646A678E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65B456-8F51-A854-7D96-A7351768E2F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43C67D0-702A-CD65-2557-407D1ABDB1F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36484AD-C11E-C70A-4E0E-A6EC602A749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38D7DAF-15B0-3CEB-96C5-F179423152A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dirty="0"/>
          </a:p>
        </p:txBody>
      </p:sp>
      <p:sp>
        <p:nvSpPr>
          <p:cNvPr id="6" name="Footer Placeholder 5">
            <a:extLst>
              <a:ext uri="{FF2B5EF4-FFF2-40B4-BE49-F238E27FC236}">
                <a16:creationId xmlns:a16="http://schemas.microsoft.com/office/drawing/2014/main" id="{AF7EA633-9622-507D-475C-55C09F91999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6F18467-123C-AEE2-4C14-27319F2C83E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56753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BF34-231F-C5EF-88D0-88AA4E2137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6EEE49-FB86-F655-0170-775C6E18D42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20531E9-434D-CDC7-14CE-E3A0FD33BCE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793EEA9-C517-4D20-EE1E-306EB264A1D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3462EEB-E3ED-5A96-AD70-AE313349C6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https://static.rusi.org/algorithms-of-evasion-rp-may-2026.pdf</a:t>
            </a:r>
          </a:p>
          <a:p>
            <a:endParaRPr lang="en-US" dirty="0"/>
          </a:p>
        </p:txBody>
      </p:sp>
      <p:sp>
        <p:nvSpPr>
          <p:cNvPr id="6" name="Footer Placeholder 5">
            <a:extLst>
              <a:ext uri="{FF2B5EF4-FFF2-40B4-BE49-F238E27FC236}">
                <a16:creationId xmlns:a16="http://schemas.microsoft.com/office/drawing/2014/main" id="{0AAE8F3B-9C28-ABD6-F488-537938E7389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FAF8F54-8477-2875-14B5-6CD6310038F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49780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5509-DB8F-B3F7-F633-67BD409EDC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43D39F-14BC-AA2D-322D-38CF0499E03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0A6A7AF-8CA7-DF21-1C4C-F6E7862C994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B4D1E96-6F39-A409-532A-B82EEAFF60A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F35A9E4-14C2-D0DD-AB88-A98BF7A9F76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6755FDD4-5F94-9DFA-1736-53A1719F259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06A32E2-34F3-5BE7-CB82-4CEE664EC63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54512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979D6-990C-9E16-745F-49AD2C39EF4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B8DBB0-A4E5-BA58-BEC9-14677AD7D8D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6641ECA-9769-640F-AB6F-B3845CA6DDD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FB5B31C-DF1C-C83C-3E37-B94D700314E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96AEEA-BA35-6463-345A-420E4EB41D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sz="1200" kern="1200" dirty="0">
              <a:solidFill>
                <a:schemeClr val="tx1"/>
              </a:solidFill>
              <a:effectLst/>
              <a:latin typeface="+mn-lt"/>
              <a:ea typeface="+mn-ea"/>
              <a:cs typeface="+mn-cs"/>
            </a:endParaRPr>
          </a:p>
        </p:txBody>
      </p:sp>
      <p:sp>
        <p:nvSpPr>
          <p:cNvPr id="6" name="Footer Placeholder 5">
            <a:extLst>
              <a:ext uri="{FF2B5EF4-FFF2-40B4-BE49-F238E27FC236}">
                <a16:creationId xmlns:a16="http://schemas.microsoft.com/office/drawing/2014/main" id="{D0233901-EFEB-BBD2-D12C-DB5ACAAB495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AC98E12-B3F8-9948-4632-1715206A575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3802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690A0-3ACF-38B1-8BBC-1144AC49D85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27088B-4FC1-DE0C-82FC-66FA56D0C1F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E709FB0-65C2-D028-2A17-813845772A4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44E294E-31EC-29EF-67F4-6436969DBF1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EE5C536-BF23-8209-E10C-C38EB82F077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dirty="0"/>
          </a:p>
        </p:txBody>
      </p:sp>
      <p:sp>
        <p:nvSpPr>
          <p:cNvPr id="6" name="Footer Placeholder 5">
            <a:extLst>
              <a:ext uri="{FF2B5EF4-FFF2-40B4-BE49-F238E27FC236}">
                <a16:creationId xmlns:a16="http://schemas.microsoft.com/office/drawing/2014/main" id="{347039B6-62EA-C5B5-1851-C0E99C118EF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F4631ED-B40F-9C2E-596C-EEE3E5A9F05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40616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GB" sz="1200" kern="1200" dirty="0">
              <a:solidFill>
                <a:schemeClr val="tx1"/>
              </a:solidFill>
              <a:effectLst/>
              <a:latin typeface="+mn-lt"/>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67217-E63A-6F03-DEF3-F3F186117BD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D451BB-982E-689E-4506-966A71D5B5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C9A39BE-8F7C-7398-C65A-83D27196A68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39AE5FB-C695-B458-5037-719454781DB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9E524CD-7C04-6673-6363-E550DB2C5B6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60978FB-ECF2-2FD4-6CC0-C081D81A63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20B5D60-9A9B-05AC-5007-13306843B62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4964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1C667-9578-6EEA-539A-1A580A8D635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90CAA7-201D-57F6-AA96-AD8EDD26D9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009665C-F2C8-16C4-755E-7BA21E7425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C0BBBF6-00F9-26D7-4EFF-6C54E443B454}"/>
              </a:ext>
            </a:extLst>
          </p:cNvPr>
          <p:cNvSpPr>
            <a:spLocks noGrp="1" noRot="1" noChangeAspect="1"/>
          </p:cNvSpPr>
          <p:nvPr>
            <p:ph type="sldImg" idx="2"/>
          </p:nvPr>
        </p:nvSpPr>
        <p:spPr>
          <a:xfrm>
            <a:off x="1600200" y="171450"/>
            <a:ext cx="3962400" cy="22288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BF29E3D-E23B-94CF-58F4-5A1AFA11E6C2}"/>
              </a:ext>
            </a:extLst>
          </p:cNvPr>
          <p:cNvSpPr>
            <a:spLocks noGrp="1"/>
          </p:cNvSpPr>
          <p:nvPr>
            <p:ph type="body" sz="quarter" idx="3"/>
          </p:nvPr>
        </p:nvSpPr>
        <p:spPr>
          <a:xfrm>
            <a:off x="0" y="2406015"/>
            <a:ext cx="6781800" cy="3081338"/>
          </a:xfrm>
          <a:prstGeom prst="rect">
            <a:avLst/>
          </a:prstGeom>
        </p:spPr>
        <p:txBody>
          <a:bodyPr vert="horz" lIns="91440" tIns="45720" rIns="91440" bIns="45720" rtlCol="0"/>
          <a:lstStyle/>
          <a:p>
            <a:r>
              <a:rPr lang="en-GB" sz="1200" b="0" i="0" kern="1200" dirty="0">
                <a:solidFill>
                  <a:schemeClr val="tx1"/>
                </a:solidFill>
                <a:effectLst/>
                <a:ea typeface="+mn-ea"/>
                <a:cs typeface="+mn-cs"/>
              </a:rPr>
              <a:t>https://www.isleofmangsc.com/gambling/gsc-gambling-news/08-july-2026-civil-penalties-guidance-stakeholder-engagement-feedback-response/</a:t>
            </a:r>
          </a:p>
          <a:p>
            <a:endParaRPr lang="en-GB" sz="1200" b="0" i="0" kern="1200" dirty="0">
              <a:solidFill>
                <a:schemeClr val="tx1"/>
              </a:solidFill>
              <a:effectLst/>
              <a:ea typeface="+mn-ea"/>
              <a:cs typeface="+mn-cs"/>
            </a:endParaRPr>
          </a:p>
          <a:p>
            <a:endParaRPr lang="en-GB" sz="1200" b="0" i="0" kern="1200" dirty="0">
              <a:solidFill>
                <a:schemeClr val="tx1"/>
              </a:solidFill>
              <a:effectLst/>
              <a:ea typeface="+mn-ea"/>
              <a:cs typeface="+mn-cs"/>
            </a:endParaRPr>
          </a:p>
          <a:p>
            <a:endParaRPr lang="en-US" sz="1200" dirty="0">
              <a:solidFill>
                <a:srgbClr val="000000"/>
              </a:solidFill>
              <a:ea typeface="Tahoma"/>
              <a:cs typeface="Tahoma"/>
              <a:sym typeface="Tahoma"/>
            </a:endParaRPr>
          </a:p>
          <a:p>
            <a:pPr algn="l"/>
            <a:endParaRPr lang="en-GB" sz="1200" dirty="0">
              <a:solidFill>
                <a:srgbClr val="000000"/>
              </a:solidFill>
              <a:ea typeface="Tahoma"/>
              <a:cs typeface="Tahoma"/>
              <a:sym typeface="Tahoma"/>
            </a:endParaRPr>
          </a:p>
        </p:txBody>
      </p:sp>
      <p:sp>
        <p:nvSpPr>
          <p:cNvPr id="7" name="Slide Number Placeholder 6">
            <a:extLst>
              <a:ext uri="{FF2B5EF4-FFF2-40B4-BE49-F238E27FC236}">
                <a16:creationId xmlns:a16="http://schemas.microsoft.com/office/drawing/2014/main" id="{D3BE4D8E-CBAA-CC94-361D-F5B1D11898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55384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AF90-FD2A-6BAB-D9CE-EF82E84D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B2BD4-626D-2B3E-D207-B4336EBA14D3}"/>
              </a:ext>
            </a:extLst>
          </p:cNvPr>
          <p:cNvSpPr>
            <a:spLocks noGrp="1" noRot="1" noChangeAspect="1"/>
          </p:cNvSpPr>
          <p:nvPr>
            <p:ph type="sldImg"/>
          </p:nvPr>
        </p:nvSpPr>
        <p:spPr>
          <a:xfrm>
            <a:off x="4191000" y="152400"/>
            <a:ext cx="2352675" cy="1323975"/>
          </a:xfrm>
        </p:spPr>
      </p:sp>
      <p:sp>
        <p:nvSpPr>
          <p:cNvPr id="3" name="Notes Placeholder 2">
            <a:extLst>
              <a:ext uri="{FF2B5EF4-FFF2-40B4-BE49-F238E27FC236}">
                <a16:creationId xmlns:a16="http://schemas.microsoft.com/office/drawing/2014/main" id="{BFA6F1C5-F34E-E29E-B238-85979A1FA135}"/>
              </a:ext>
            </a:extLst>
          </p:cNvPr>
          <p:cNvSpPr>
            <a:spLocks noGrp="1"/>
          </p:cNvSpPr>
          <p:nvPr>
            <p:ph type="body" idx="1"/>
          </p:nvPr>
        </p:nvSpPr>
        <p:spPr>
          <a:xfrm>
            <a:off x="228600" y="1143000"/>
            <a:ext cx="6172200" cy="7696200"/>
          </a:xfrm>
        </p:spPr>
        <p:txBody>
          <a:bodyPr/>
          <a:lstStyle/>
          <a:p>
            <a:endParaRPr lang="en-GB" sz="1600" b="0" dirty="0">
              <a:latin typeface="+mn-lt"/>
            </a:endParaRPr>
          </a:p>
        </p:txBody>
      </p:sp>
      <p:sp>
        <p:nvSpPr>
          <p:cNvPr id="4" name="Slide Number Placeholder 3">
            <a:extLst>
              <a:ext uri="{FF2B5EF4-FFF2-40B4-BE49-F238E27FC236}">
                <a16:creationId xmlns:a16="http://schemas.microsoft.com/office/drawing/2014/main" id="{DC99FFE9-DD6A-E645-7BC6-9C9CAE1810FA}"/>
              </a:ext>
            </a:extLst>
          </p:cNvPr>
          <p:cNvSpPr>
            <a:spLocks noGrp="1"/>
          </p:cNvSpPr>
          <p:nvPr>
            <p:ph type="sldNum" sz="quarter" idx="5"/>
          </p:nvPr>
        </p:nvSpPr>
        <p:spPr/>
        <p:txBody>
          <a:bodyPr/>
          <a:lstStyle/>
          <a:p>
            <a:fld id="{D4D20BA5-DA36-48B0-BE7A-DF2163DC5C6A}" type="slidenum">
              <a:rPr lang="en-GB" smtClean="0"/>
              <a:t>60</a:t>
            </a:fld>
            <a:endParaRPr lang="en-GB"/>
          </a:p>
        </p:txBody>
      </p:sp>
    </p:spTree>
    <p:extLst>
      <p:ext uri="{BB962C8B-B14F-4D97-AF65-F5344CB8AC3E}">
        <p14:creationId xmlns:p14="http://schemas.microsoft.com/office/powerpoint/2010/main" val="1563123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74311-7D4C-A097-E58B-5FCA1C9CC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F069D-3F56-05D0-1D25-53690970A10C}"/>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3581E21-4BE4-F696-11F0-5745106D651A}"/>
              </a:ext>
            </a:extLst>
          </p:cNvPr>
          <p:cNvSpPr>
            <a:spLocks noGrp="1"/>
          </p:cNvSpPr>
          <p:nvPr>
            <p:ph type="body" idx="1"/>
          </p:nvPr>
        </p:nvSpPr>
        <p:spPr>
          <a:xfrm>
            <a:off x="228600" y="1066800"/>
            <a:ext cx="6172200" cy="5045869"/>
          </a:xfrm>
        </p:spPr>
        <p:txBody>
          <a:bodyPr/>
          <a:lstStyle/>
          <a:p>
            <a:pPr marL="0" indent="0">
              <a:buFont typeface="Arial" panose="020B0604020202020204" pitchFamily="34" charset="0"/>
              <a:buNone/>
            </a:pPr>
            <a:endParaRPr lang="en-GB" sz="2000" dirty="0"/>
          </a:p>
        </p:txBody>
      </p:sp>
      <p:sp>
        <p:nvSpPr>
          <p:cNvPr id="4" name="Slide Number Placeholder 3">
            <a:extLst>
              <a:ext uri="{FF2B5EF4-FFF2-40B4-BE49-F238E27FC236}">
                <a16:creationId xmlns:a16="http://schemas.microsoft.com/office/drawing/2014/main" id="{12BC6720-07FE-8096-3605-3D9EB0700853}"/>
              </a:ext>
            </a:extLst>
          </p:cNvPr>
          <p:cNvSpPr>
            <a:spLocks noGrp="1"/>
          </p:cNvSpPr>
          <p:nvPr>
            <p:ph type="sldNum" sz="quarter" idx="5"/>
          </p:nvPr>
        </p:nvSpPr>
        <p:spPr/>
        <p:txBody>
          <a:bodyPr/>
          <a:lstStyle/>
          <a:p>
            <a:fld id="{D4D20BA5-DA36-48B0-BE7A-DF2163DC5C6A}" type="slidenum">
              <a:rPr lang="en-GB" smtClean="0"/>
              <a:t>61</a:t>
            </a:fld>
            <a:endParaRPr lang="en-GB"/>
          </a:p>
        </p:txBody>
      </p:sp>
    </p:spTree>
    <p:extLst>
      <p:ext uri="{BB962C8B-B14F-4D97-AF65-F5344CB8AC3E}">
        <p14:creationId xmlns:p14="http://schemas.microsoft.com/office/powerpoint/2010/main" val="4069354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B838E-1FD9-6A25-B15F-330FC8EEFC8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232DBA-7879-3ABB-09F6-15CBA484660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7AD9C54-7D50-C7F4-E713-FD3E236EDE6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B653EAD-8E48-081F-A8AB-D8311FFF3C9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45F52CA-5093-65A1-9E90-5A0C069795F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C4A81CE-8B24-3049-92E5-37454961983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8E13E4B-8A53-20A5-FA51-4F816BDC08C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876409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Tree>
    <p:extLst>
      <p:ext uri="{BB962C8B-B14F-4D97-AF65-F5344CB8AC3E}">
        <p14:creationId xmlns:p14="http://schemas.microsoft.com/office/powerpoint/2010/main" val="2747385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CBAC0-41BD-CC88-4B76-AF68ED1E6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DADC3-359A-B9D9-9A8B-4647FE3D2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04F08-8FA7-BEA0-0945-11DAFD88ABED}"/>
              </a:ext>
            </a:extLst>
          </p:cNvPr>
          <p:cNvSpPr>
            <a:spLocks noGrp="1"/>
          </p:cNvSpPr>
          <p:nvPr>
            <p:ph type="body" idx="1"/>
          </p:nvPr>
        </p:nvSpPr>
        <p:spPr/>
        <p:txBody>
          <a:bodyPr/>
          <a:lstStyle/>
          <a:p>
            <a:endParaRPr kumimoji="0" lang="en-GB" sz="1800" b="0" i="0" u="none" strike="noStrike" kern="1200" cap="none" spc="0" normalizeH="0" baseline="0">
              <a:ln>
                <a:noFill/>
              </a:ln>
              <a:solidFill>
                <a:srgbClr val="E8E8E8">
                  <a:lumMod val="50000"/>
                </a:srgbClr>
              </a:solidFill>
              <a:effectLst/>
              <a:highlight>
                <a:srgbClr val="588DA3"/>
              </a:highlight>
              <a:uLnTx/>
              <a:uFillTx/>
              <a:latin typeface="Gill Sans MT" panose="020B0502020104020203" pitchFamily="34" charset="0"/>
              <a:ea typeface="+mn-ea"/>
              <a:cs typeface="+mn-cs"/>
            </a:endParaRPr>
          </a:p>
        </p:txBody>
      </p:sp>
      <p:sp>
        <p:nvSpPr>
          <p:cNvPr id="4" name="Slide Number Placeholder 3">
            <a:extLst>
              <a:ext uri="{FF2B5EF4-FFF2-40B4-BE49-F238E27FC236}">
                <a16:creationId xmlns:a16="http://schemas.microsoft.com/office/drawing/2014/main" id="{B69E3F63-49C2-3932-41D3-C6E6A48CCB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B86BF-6766-43AC-990F-628F2B4F32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46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E8050-629F-79DB-0914-4EFFD3D00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51B5F-E212-2DBE-DA39-BEE14E67E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31712-81C5-8650-7E54-9C766C900C7A}"/>
              </a:ext>
            </a:extLst>
          </p:cNvPr>
          <p:cNvSpPr>
            <a:spLocks noGrp="1"/>
          </p:cNvSpPr>
          <p:nvPr>
            <p:ph type="body" idx="1"/>
          </p:nvPr>
        </p:nvSpPr>
        <p:spPr/>
        <p:txBody>
          <a:bodyPr/>
          <a:lstStyle/>
          <a:p>
            <a:endParaRPr kumimoji="0" lang="en-GB" sz="1800" b="0" i="0" u="none" strike="noStrike" kern="1200" cap="none" spc="0" normalizeH="0" baseline="0">
              <a:ln>
                <a:noFill/>
              </a:ln>
              <a:solidFill>
                <a:srgbClr val="E8E8E8">
                  <a:lumMod val="50000"/>
                </a:srgbClr>
              </a:solidFill>
              <a:effectLst/>
              <a:highlight>
                <a:srgbClr val="588DA3"/>
              </a:highlight>
              <a:uLnTx/>
              <a:uFillTx/>
              <a:latin typeface="Gill Sans MT" panose="020B0502020104020203" pitchFamily="34" charset="0"/>
              <a:ea typeface="+mn-ea"/>
              <a:cs typeface="+mn-cs"/>
            </a:endParaRPr>
          </a:p>
        </p:txBody>
      </p:sp>
      <p:sp>
        <p:nvSpPr>
          <p:cNvPr id="4" name="Slide Number Placeholder 3">
            <a:extLst>
              <a:ext uri="{FF2B5EF4-FFF2-40B4-BE49-F238E27FC236}">
                <a16:creationId xmlns:a16="http://schemas.microsoft.com/office/drawing/2014/main" id="{4AA20E74-64AA-80B9-B8AA-9F95607E74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B86BF-6766-43AC-990F-628F2B4F32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925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526BF-E690-212C-097F-EE871F3BC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FDCF7-37B4-44DE-0BC8-165AAE9F87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54B50-F95F-3C82-D6ED-06DCCA25F43B}"/>
              </a:ext>
            </a:extLst>
          </p:cNvPr>
          <p:cNvSpPr>
            <a:spLocks noGrp="1"/>
          </p:cNvSpPr>
          <p:nvPr>
            <p:ph type="body" idx="1"/>
          </p:nvPr>
        </p:nvSpPr>
        <p:spPr/>
        <p:txBody>
          <a:bodyPr/>
          <a:lstStyle/>
          <a:p>
            <a:endParaRPr kumimoji="0" lang="en-GB" sz="1800" b="0" i="0" u="none" strike="noStrike" kern="1200" cap="none" spc="0" normalizeH="0" baseline="0">
              <a:ln>
                <a:noFill/>
              </a:ln>
              <a:solidFill>
                <a:srgbClr val="E8E8E8">
                  <a:lumMod val="50000"/>
                </a:srgbClr>
              </a:solidFill>
              <a:effectLst/>
              <a:highlight>
                <a:srgbClr val="588DA3"/>
              </a:highlight>
              <a:uLnTx/>
              <a:uFillTx/>
              <a:latin typeface="Gill Sans MT" panose="020B0502020104020203" pitchFamily="34" charset="0"/>
              <a:ea typeface="+mn-ea"/>
              <a:cs typeface="+mn-cs"/>
            </a:endParaRPr>
          </a:p>
        </p:txBody>
      </p:sp>
      <p:sp>
        <p:nvSpPr>
          <p:cNvPr id="4" name="Slide Number Placeholder 3">
            <a:extLst>
              <a:ext uri="{FF2B5EF4-FFF2-40B4-BE49-F238E27FC236}">
                <a16:creationId xmlns:a16="http://schemas.microsoft.com/office/drawing/2014/main" id="{7E02560E-6564-51ED-84BD-DA594C4AA5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B86BF-6766-43AC-990F-628F2B4F32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752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E51F-4CEA-2CC1-A6D9-0A2C86229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AD7DA-3DD3-3D36-0164-43FEEFD92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E0296-3AD2-FA6E-7B2C-0F5B76441920}"/>
              </a:ext>
            </a:extLst>
          </p:cNvPr>
          <p:cNvSpPr>
            <a:spLocks noGrp="1"/>
          </p:cNvSpPr>
          <p:nvPr>
            <p:ph type="body" idx="1"/>
          </p:nvPr>
        </p:nvSpPr>
        <p:spPr/>
        <p:txBody>
          <a:bodyPr/>
          <a:lstStyle/>
          <a:p>
            <a:endParaRPr kumimoji="0" lang="en-GB" sz="1800" b="0" i="0" u="none" strike="noStrike" kern="1200" cap="none" spc="0" normalizeH="0" baseline="0">
              <a:ln>
                <a:noFill/>
              </a:ln>
              <a:solidFill>
                <a:srgbClr val="E8E8E8">
                  <a:lumMod val="50000"/>
                </a:srgbClr>
              </a:solidFill>
              <a:effectLst/>
              <a:highlight>
                <a:srgbClr val="588DA3"/>
              </a:highlight>
              <a:uLnTx/>
              <a:uFillTx/>
              <a:latin typeface="Gill Sans MT" panose="020B0502020104020203" pitchFamily="34" charset="0"/>
              <a:ea typeface="+mn-ea"/>
              <a:cs typeface="+mn-cs"/>
            </a:endParaRPr>
          </a:p>
        </p:txBody>
      </p:sp>
      <p:sp>
        <p:nvSpPr>
          <p:cNvPr id="4" name="Slide Number Placeholder 3">
            <a:extLst>
              <a:ext uri="{FF2B5EF4-FFF2-40B4-BE49-F238E27FC236}">
                <a16:creationId xmlns:a16="http://schemas.microsoft.com/office/drawing/2014/main" id="{7801988F-BFC4-5A83-D51F-AF0631806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B86BF-6766-43AC-990F-628F2B4F32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006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DBEB-DEFA-3DB4-5D36-412BE4EAE82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40E464-2BFD-7916-27DA-3CBAA554E6C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E0C536D-D10F-C178-0251-10D4D8AAD68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8F271D5-3131-424B-7D63-4883EB28FA7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BDBA862-7437-3CE5-4A3F-67F75FBB302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5F28E9B-B139-B189-D1DB-7231B6C4D7E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2E100F3-8DCA-98E0-17CB-0BB027CCF1D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3292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E883-B023-92BC-B379-3616B953ABA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9865EA-D11B-8806-528C-81E162143E3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2185223-8D46-AFC8-BF90-17229FBE98F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E8B360F-C5B4-374F-9FAE-8E2B28B3F46E}"/>
              </a:ext>
            </a:extLst>
          </p:cNvPr>
          <p:cNvSpPr>
            <a:spLocks noGrp="1" noRot="1" noChangeAspect="1"/>
          </p:cNvSpPr>
          <p:nvPr>
            <p:ph type="sldImg" idx="2"/>
          </p:nvPr>
        </p:nvSpPr>
        <p:spPr>
          <a:xfrm>
            <a:off x="2581275" y="66675"/>
            <a:ext cx="3962400" cy="22288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07C5A58-D63B-15B0-1104-13A570B34F1E}"/>
              </a:ext>
            </a:extLst>
          </p:cNvPr>
          <p:cNvSpPr>
            <a:spLocks noGrp="1"/>
          </p:cNvSpPr>
          <p:nvPr>
            <p:ph type="body" sz="quarter" idx="3"/>
          </p:nvPr>
        </p:nvSpPr>
        <p:spPr>
          <a:xfrm>
            <a:off x="0" y="2406015"/>
            <a:ext cx="6781800" cy="3081338"/>
          </a:xfrm>
          <a:prstGeom prst="rect">
            <a:avLst/>
          </a:prstGeom>
        </p:spPr>
        <p:txBody>
          <a:bodyPr vert="horz" lIns="91440" tIns="45720" rIns="91440" bIns="45720" rtlCol="0"/>
          <a:lstStyle/>
          <a:p>
            <a:r>
              <a:rPr lang="en-GB" sz="1400" kern="1200" dirty="0">
                <a:solidFill>
                  <a:schemeClr val="tx1"/>
                </a:solidFill>
                <a:effectLst/>
                <a:latin typeface="+mn-lt"/>
                <a:ea typeface="+mn-ea"/>
                <a:cs typeface="+mn-cs"/>
              </a:rPr>
              <a:t>. </a:t>
            </a:r>
            <a:endParaRPr lang="en-GB" sz="1400" b="0" i="0" kern="1200" dirty="0">
              <a:solidFill>
                <a:schemeClr val="tx1"/>
              </a:solidFill>
              <a:effectLst/>
              <a:latin typeface="+mn-lt"/>
              <a:ea typeface="+mn-ea"/>
              <a:cs typeface="+mn-cs"/>
            </a:endParaRPr>
          </a:p>
        </p:txBody>
      </p:sp>
      <p:sp>
        <p:nvSpPr>
          <p:cNvPr id="7" name="Slide Number Placeholder 6">
            <a:extLst>
              <a:ext uri="{FF2B5EF4-FFF2-40B4-BE49-F238E27FC236}">
                <a16:creationId xmlns:a16="http://schemas.microsoft.com/office/drawing/2014/main" id="{C78EE198-B60E-9841-4179-95487C6D1A2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4140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B6269-679E-E6AE-4508-457B8314429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48F15F-161A-2A1B-F722-D3E3A5E8262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1F6554-B3D3-3518-35D9-F44B1FCB7DE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93FAE32-C330-62A4-A933-B514E8F91997}"/>
              </a:ext>
            </a:extLst>
          </p:cNvPr>
          <p:cNvSpPr>
            <a:spLocks noGrp="1" noRot="1" noChangeAspect="1"/>
          </p:cNvSpPr>
          <p:nvPr>
            <p:ph type="sldImg" idx="2"/>
          </p:nvPr>
        </p:nvSpPr>
        <p:spPr>
          <a:xfrm>
            <a:off x="1524000" y="1682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8C6E496-1D94-97DC-AF90-2F21A6C0918C}"/>
              </a:ext>
            </a:extLst>
          </p:cNvPr>
          <p:cNvSpPr>
            <a:spLocks noGrp="1"/>
          </p:cNvSpPr>
          <p:nvPr>
            <p:ph type="body" sz="quarter" idx="3"/>
          </p:nvPr>
        </p:nvSpPr>
        <p:spPr>
          <a:xfrm>
            <a:off x="647700" y="3249613"/>
            <a:ext cx="5562600" cy="3081338"/>
          </a:xfrm>
          <a:prstGeom prst="rect">
            <a:avLst/>
          </a:prstGeom>
        </p:spPr>
        <p:txBody>
          <a:bodyPr vert="horz" lIns="91440" tIns="45720" rIns="91440" bIns="45720" rtlCol="0"/>
          <a:lstStyle/>
          <a:p>
            <a:endParaRPr lang="en-US" b="1" dirty="0"/>
          </a:p>
        </p:txBody>
      </p:sp>
      <p:sp>
        <p:nvSpPr>
          <p:cNvPr id="6" name="Footer Placeholder 5">
            <a:extLst>
              <a:ext uri="{FF2B5EF4-FFF2-40B4-BE49-F238E27FC236}">
                <a16:creationId xmlns:a16="http://schemas.microsoft.com/office/drawing/2014/main" id="{A6B75600-442B-531C-DA50-FD2392E0515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E9F6869-301A-9F09-64F7-D5EA794D4ED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971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9FEA3-A735-8BF9-68DA-A3356A4DA7E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ACED4-2DC9-773E-8DB3-A5F7E4FC024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GB" dirty="0"/>
              <a:t>MV Update</a:t>
            </a:r>
            <a:endParaRPr dirty="0"/>
          </a:p>
        </p:txBody>
      </p:sp>
      <p:sp>
        <p:nvSpPr>
          <p:cNvPr id="3" name="Date Placeholder 2">
            <a:extLst>
              <a:ext uri="{FF2B5EF4-FFF2-40B4-BE49-F238E27FC236}">
                <a16:creationId xmlns:a16="http://schemas.microsoft.com/office/drawing/2014/main" id="{4C3BF6C7-B852-3062-5CA9-692B5C3FBFC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5" name="Notes Placeholder 4">
            <a:extLst>
              <a:ext uri="{FF2B5EF4-FFF2-40B4-BE49-F238E27FC236}">
                <a16:creationId xmlns:a16="http://schemas.microsoft.com/office/drawing/2014/main" id="{BE87D16F-725E-0B6E-7FD5-900B00430AFC}"/>
              </a:ext>
            </a:extLst>
          </p:cNvPr>
          <p:cNvSpPr>
            <a:spLocks noGrp="1"/>
          </p:cNvSpPr>
          <p:nvPr>
            <p:ph type="body" sz="quarter" idx="3"/>
          </p:nvPr>
        </p:nvSpPr>
        <p:spPr>
          <a:xfrm>
            <a:off x="7937" y="342900"/>
            <a:ext cx="6842126" cy="5939631"/>
          </a:xfrm>
          <a:prstGeom prst="rect">
            <a:avLst/>
          </a:prstGeom>
        </p:spPr>
        <p:txBody>
          <a:bodyPr vert="horz" lIns="91440" tIns="45720" rIns="91440" bIns="45720" rtlCol="0"/>
          <a:lstStyle/>
          <a:p>
            <a:endParaRPr lang="en-GB" sz="900" dirty="0"/>
          </a:p>
        </p:txBody>
      </p:sp>
      <p:sp>
        <p:nvSpPr>
          <p:cNvPr id="7" name="Slide Number Placeholder 6">
            <a:extLst>
              <a:ext uri="{FF2B5EF4-FFF2-40B4-BE49-F238E27FC236}">
                <a16:creationId xmlns:a16="http://schemas.microsoft.com/office/drawing/2014/main" id="{3F8B59E2-CD5D-B636-CE61-C37CBCAE9D7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3186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
        <p:cNvGrpSpPr/>
        <p:nvPr/>
      </p:nvGrpSpPr>
      <p:grpSpPr>
        <a:xfrm>
          <a:off x="0" y="0"/>
          <a:ext cx="0" cy="0"/>
          <a:chOff x="0" y="0"/>
          <a:chExt cx="0" cy="0"/>
        </a:xfrm>
      </p:grpSpPr>
      <p:sp>
        <p:nvSpPr>
          <p:cNvPr id="29" name="Google Shape;29;p6"/>
          <p:cNvSpPr txBox="1">
            <a:spLocks noGrp="1"/>
          </p:cNvSpPr>
          <p:nvPr>
            <p:ph type="title"/>
          </p:nvPr>
        </p:nvSpPr>
        <p:spPr>
          <a:xfrm>
            <a:off x="1738301" y="1695200"/>
            <a:ext cx="10184400" cy="27204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0" name="Google Shape;30;p6"/>
          <p:cNvSpPr txBox="1">
            <a:spLocks noGrp="1"/>
          </p:cNvSpPr>
          <p:nvPr>
            <p:ph type="body" idx="1"/>
          </p:nvPr>
        </p:nvSpPr>
        <p:spPr>
          <a:xfrm>
            <a:off x="1738301" y="4625850"/>
            <a:ext cx="7189200" cy="4266600"/>
          </a:xfrm>
          <a:prstGeom prst="rect">
            <a:avLst/>
          </a:prstGeom>
        </p:spPr>
        <p:txBody>
          <a:bodyPr spcFirstLastPara="1" wrap="square" lIns="91425" tIns="91425" rIns="91425" bIns="91425" anchor="t" anchorCtr="0">
            <a:noAutofit/>
          </a:bodyPr>
          <a:lstStyle>
            <a:lvl1pPr marL="914378" lvl="0" indent="-660384">
              <a:spcBef>
                <a:spcPts val="1200"/>
              </a:spcBef>
              <a:spcAft>
                <a:spcPts val="0"/>
              </a:spcAft>
              <a:buSzPts val="1600"/>
              <a:buChar char="▪"/>
              <a:defRPr sz="3200"/>
            </a:lvl1pPr>
            <a:lvl2pPr marL="1828755" lvl="1" indent="-660384">
              <a:spcBef>
                <a:spcPts val="0"/>
              </a:spcBef>
              <a:spcAft>
                <a:spcPts val="0"/>
              </a:spcAft>
              <a:buSzPts val="1600"/>
              <a:buChar char="□"/>
              <a:defRPr sz="3200"/>
            </a:lvl2pPr>
            <a:lvl3pPr marL="2743131" lvl="2" indent="-660384">
              <a:spcBef>
                <a:spcPts val="0"/>
              </a:spcBef>
              <a:spcAft>
                <a:spcPts val="0"/>
              </a:spcAft>
              <a:buSzPts val="1600"/>
              <a:buChar char="□"/>
              <a:defRPr sz="3200"/>
            </a:lvl3pPr>
            <a:lvl4pPr marL="3657509" lvl="3" indent="-660384">
              <a:spcBef>
                <a:spcPts val="0"/>
              </a:spcBef>
              <a:spcAft>
                <a:spcPts val="0"/>
              </a:spcAft>
              <a:buSzPts val="1600"/>
              <a:buChar char="□"/>
              <a:defRPr sz="3200"/>
            </a:lvl4pPr>
            <a:lvl5pPr marL="4571886" lvl="4" indent="-660384">
              <a:spcBef>
                <a:spcPts val="0"/>
              </a:spcBef>
              <a:spcAft>
                <a:spcPts val="0"/>
              </a:spcAft>
              <a:buSzPts val="1600"/>
              <a:buChar char="○"/>
              <a:defRPr sz="3200"/>
            </a:lvl5pPr>
            <a:lvl6pPr marL="5486264" lvl="5" indent="-660384">
              <a:spcBef>
                <a:spcPts val="0"/>
              </a:spcBef>
              <a:spcAft>
                <a:spcPts val="0"/>
              </a:spcAft>
              <a:buSzPts val="1600"/>
              <a:buChar char="■"/>
              <a:defRPr sz="3200"/>
            </a:lvl6pPr>
            <a:lvl7pPr marL="6400640" lvl="6" indent="-660384">
              <a:spcBef>
                <a:spcPts val="0"/>
              </a:spcBef>
              <a:spcAft>
                <a:spcPts val="0"/>
              </a:spcAft>
              <a:buSzPts val="1600"/>
              <a:buChar char="●"/>
              <a:defRPr sz="3200"/>
            </a:lvl7pPr>
            <a:lvl8pPr marL="7315017" lvl="7" indent="-660384">
              <a:spcBef>
                <a:spcPts val="0"/>
              </a:spcBef>
              <a:spcAft>
                <a:spcPts val="0"/>
              </a:spcAft>
              <a:buSzPts val="1600"/>
              <a:buChar char="○"/>
              <a:defRPr sz="3200"/>
            </a:lvl8pPr>
            <a:lvl9pPr marL="8229395" lvl="8" indent="-660384">
              <a:spcBef>
                <a:spcPts val="0"/>
              </a:spcBef>
              <a:spcAft>
                <a:spcPts val="0"/>
              </a:spcAft>
              <a:buSzPts val="1600"/>
              <a:buChar char="■"/>
              <a:defRPr sz="3200"/>
            </a:lvl9pPr>
          </a:lstStyle>
          <a:p>
            <a:endParaRPr/>
          </a:p>
        </p:txBody>
      </p:sp>
      <p:sp>
        <p:nvSpPr>
          <p:cNvPr id="31" name="Google Shape;31;p6"/>
          <p:cNvSpPr txBox="1">
            <a:spLocks noGrp="1"/>
          </p:cNvSpPr>
          <p:nvPr>
            <p:ph type="body" idx="2"/>
          </p:nvPr>
        </p:nvSpPr>
        <p:spPr>
          <a:xfrm>
            <a:off x="9360456" y="4625850"/>
            <a:ext cx="7189200" cy="4266600"/>
          </a:xfrm>
          <a:prstGeom prst="rect">
            <a:avLst/>
          </a:prstGeom>
        </p:spPr>
        <p:txBody>
          <a:bodyPr spcFirstLastPara="1" wrap="square" lIns="91425" tIns="91425" rIns="91425" bIns="91425" anchor="t" anchorCtr="0">
            <a:noAutofit/>
          </a:bodyPr>
          <a:lstStyle>
            <a:lvl1pPr marL="914378" lvl="0" indent="-660384">
              <a:spcBef>
                <a:spcPts val="1200"/>
              </a:spcBef>
              <a:spcAft>
                <a:spcPts val="0"/>
              </a:spcAft>
              <a:buSzPts val="1600"/>
              <a:buChar char="▪"/>
              <a:defRPr sz="3200"/>
            </a:lvl1pPr>
            <a:lvl2pPr marL="1828755" lvl="1" indent="-660384">
              <a:spcBef>
                <a:spcPts val="0"/>
              </a:spcBef>
              <a:spcAft>
                <a:spcPts val="0"/>
              </a:spcAft>
              <a:buSzPts val="1600"/>
              <a:buChar char="□"/>
              <a:defRPr sz="3200"/>
            </a:lvl2pPr>
            <a:lvl3pPr marL="2743131" lvl="2" indent="-660384">
              <a:spcBef>
                <a:spcPts val="0"/>
              </a:spcBef>
              <a:spcAft>
                <a:spcPts val="0"/>
              </a:spcAft>
              <a:buSzPts val="1600"/>
              <a:buChar char="□"/>
              <a:defRPr sz="3200"/>
            </a:lvl3pPr>
            <a:lvl4pPr marL="3657509" lvl="3" indent="-660384">
              <a:spcBef>
                <a:spcPts val="0"/>
              </a:spcBef>
              <a:spcAft>
                <a:spcPts val="0"/>
              </a:spcAft>
              <a:buSzPts val="1600"/>
              <a:buChar char="□"/>
              <a:defRPr sz="3200"/>
            </a:lvl4pPr>
            <a:lvl5pPr marL="4571886" lvl="4" indent="-660384">
              <a:spcBef>
                <a:spcPts val="0"/>
              </a:spcBef>
              <a:spcAft>
                <a:spcPts val="0"/>
              </a:spcAft>
              <a:buSzPts val="1600"/>
              <a:buChar char="○"/>
              <a:defRPr sz="3200"/>
            </a:lvl5pPr>
            <a:lvl6pPr marL="5486264" lvl="5" indent="-660384">
              <a:spcBef>
                <a:spcPts val="0"/>
              </a:spcBef>
              <a:spcAft>
                <a:spcPts val="0"/>
              </a:spcAft>
              <a:buSzPts val="1600"/>
              <a:buChar char="■"/>
              <a:defRPr sz="3200"/>
            </a:lvl6pPr>
            <a:lvl7pPr marL="6400640" lvl="6" indent="-660384">
              <a:spcBef>
                <a:spcPts val="0"/>
              </a:spcBef>
              <a:spcAft>
                <a:spcPts val="0"/>
              </a:spcAft>
              <a:buSzPts val="1600"/>
              <a:buChar char="●"/>
              <a:defRPr sz="3200"/>
            </a:lvl7pPr>
            <a:lvl8pPr marL="7315017" lvl="7" indent="-660384">
              <a:spcBef>
                <a:spcPts val="0"/>
              </a:spcBef>
              <a:spcAft>
                <a:spcPts val="0"/>
              </a:spcAft>
              <a:buSzPts val="1600"/>
              <a:buChar char="○"/>
              <a:defRPr sz="3200"/>
            </a:lvl8pPr>
            <a:lvl9pPr marL="8229395" lvl="8" indent="-660384">
              <a:spcBef>
                <a:spcPts val="0"/>
              </a:spcBef>
              <a:spcAft>
                <a:spcPts val="0"/>
              </a:spcAft>
              <a:buSzPts val="1600"/>
              <a:buChar char="■"/>
              <a:defRPr sz="3200"/>
            </a:lvl9pPr>
          </a:lstStyle>
          <a:p>
            <a:endParaRPr/>
          </a:p>
        </p:txBody>
      </p:sp>
      <p:sp>
        <p:nvSpPr>
          <p:cNvPr id="32" name="Google Shape;32;p6"/>
          <p:cNvSpPr txBox="1">
            <a:spLocks noGrp="1"/>
          </p:cNvSpPr>
          <p:nvPr>
            <p:ph type="sldNum" idx="12"/>
          </p:nvPr>
        </p:nvSpPr>
        <p:spPr>
          <a:xfrm>
            <a:off x="16318998" y="8786556"/>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2" descr="curve part presentation"/>
          <p:cNvPicPr>
            <a:picLocks noChangeAspect="1" noChangeArrowheads="1"/>
          </p:cNvPicPr>
          <p:nvPr userDrawn="1"/>
        </p:nvPicPr>
        <p:blipFill>
          <a:blip r:embed="rId2" cstate="print">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7589"/>
          <a:stretch>
            <a:fillRect/>
          </a:stretch>
        </p:blipFill>
        <p:spPr bwMode="auto">
          <a:xfrm>
            <a:off x="14067472" y="0"/>
            <a:ext cx="4220531" cy="10287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87990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2025600" y="4995500"/>
            <a:ext cx="9900000" cy="23196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5" name="Google Shape;15;p3"/>
          <p:cNvSpPr txBox="1">
            <a:spLocks noGrp="1"/>
          </p:cNvSpPr>
          <p:nvPr>
            <p:ph type="subTitle" idx="1"/>
          </p:nvPr>
        </p:nvSpPr>
        <p:spPr>
          <a:xfrm>
            <a:off x="2025600" y="7356504"/>
            <a:ext cx="9900000" cy="1569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a:endParaRPr/>
          </a:p>
        </p:txBody>
      </p:sp>
      <p:pic>
        <p:nvPicPr>
          <p:cNvPr id="1026" name="Picture 2" descr="curve part presentation"/>
          <p:cNvPicPr>
            <a:picLocks noChangeAspect="1" noChangeArrowheads="1"/>
          </p:cNvPicPr>
          <p:nvPr userDrawn="1"/>
        </p:nvPicPr>
        <p:blipFill>
          <a:blip r:embed="rId2" cstate="hqprint">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7589"/>
          <a:stretch>
            <a:fillRect/>
          </a:stretch>
        </p:blipFill>
        <p:spPr bwMode="auto">
          <a:xfrm>
            <a:off x="14067472" y="0"/>
            <a:ext cx="4220531" cy="10287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9800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084006C-D2E8-0EA7-A1D0-8A7210499AAE}"/>
              </a:ext>
            </a:extLst>
          </p:cNvPr>
          <p:cNvCxnSpPr/>
          <p:nvPr userDrawn="1"/>
        </p:nvCxnSpPr>
        <p:spPr>
          <a:xfrm>
            <a:off x="2286000" y="4901751"/>
            <a:ext cx="13716000" cy="0"/>
          </a:xfrm>
          <a:prstGeom prst="line">
            <a:avLst/>
          </a:prstGeom>
          <a:noFill/>
          <a:ln w="22225" cap="flat" cmpd="sng" algn="ctr">
            <a:solidFill>
              <a:srgbClr val="81163A"/>
            </a:solidFill>
            <a:prstDash val="solid"/>
            <a:miter lim="800000"/>
          </a:ln>
          <a:effectLst/>
        </p:spPr>
      </p:cxnSp>
      <p:pic>
        <p:nvPicPr>
          <p:cNvPr id="17" name="Picture 16">
            <a:extLst>
              <a:ext uri="{FF2B5EF4-FFF2-40B4-BE49-F238E27FC236}">
                <a16:creationId xmlns:a16="http://schemas.microsoft.com/office/drawing/2014/main" id="{5BBD0536-2C68-0138-967A-7FAD60AAE8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58019" y="6373265"/>
            <a:ext cx="11300957" cy="2126489"/>
          </a:xfrm>
          <a:prstGeom prst="rect">
            <a:avLst/>
          </a:prstGeom>
        </p:spPr>
      </p:pic>
      <p:sp>
        <p:nvSpPr>
          <p:cNvPr id="20" name="Text Placeholder 17">
            <a:extLst>
              <a:ext uri="{FF2B5EF4-FFF2-40B4-BE49-F238E27FC236}">
                <a16:creationId xmlns:a16="http://schemas.microsoft.com/office/drawing/2014/main" id="{C8C20588-51CA-77F6-6E55-3DE31DB05AA8}"/>
              </a:ext>
            </a:extLst>
          </p:cNvPr>
          <p:cNvSpPr>
            <a:spLocks noGrp="1"/>
          </p:cNvSpPr>
          <p:nvPr>
            <p:ph type="body" sz="quarter" idx="10" hasCustomPrompt="1"/>
          </p:nvPr>
        </p:nvSpPr>
        <p:spPr>
          <a:xfrm>
            <a:off x="2286000" y="2052878"/>
            <a:ext cx="13716000" cy="1726407"/>
          </a:xfrm>
          <a:prstGeom prst="rect">
            <a:avLst/>
          </a:prstGeom>
        </p:spPr>
        <p:txBody>
          <a:bodyPr/>
          <a:lstStyle>
            <a:lvl1pPr marL="0" indent="0" algn="ctr">
              <a:buFontTx/>
              <a:buNone/>
              <a:defRPr sz="8100">
                <a:solidFill>
                  <a:srgbClr val="2B769A"/>
                </a:solidFill>
                <a:latin typeface="Gill Sans MT" panose="020B0502020104020203" pitchFamily="34" charset="0"/>
              </a:defRPr>
            </a:lvl1pPr>
          </a:lstStyle>
          <a:p>
            <a:pPr lvl="0"/>
            <a:r>
              <a:rPr lang="en-GB"/>
              <a:t>Click to edit Master </a:t>
            </a:r>
            <a:br>
              <a:rPr lang="en-GB"/>
            </a:br>
            <a:r>
              <a:rPr lang="en-GB"/>
              <a:t>text styles</a:t>
            </a:r>
          </a:p>
        </p:txBody>
      </p:sp>
      <p:sp>
        <p:nvSpPr>
          <p:cNvPr id="22" name="Slide Number Placeholder 5">
            <a:extLst>
              <a:ext uri="{FF2B5EF4-FFF2-40B4-BE49-F238E27FC236}">
                <a16:creationId xmlns:a16="http://schemas.microsoft.com/office/drawing/2014/main" id="{7BE2C56F-907A-F3A5-7AEF-97682A9214E7}"/>
              </a:ext>
            </a:extLst>
          </p:cNvPr>
          <p:cNvSpPr>
            <a:spLocks noGrp="1"/>
          </p:cNvSpPr>
          <p:nvPr>
            <p:ph type="sldNum" sz="quarter" idx="4"/>
          </p:nvPr>
        </p:nvSpPr>
        <p:spPr>
          <a:xfrm>
            <a:off x="16051185" y="9534526"/>
            <a:ext cx="772836" cy="547688"/>
          </a:xfrm>
          <a:prstGeom prst="rect">
            <a:avLst/>
          </a:prstGeom>
        </p:spPr>
        <p:txBody>
          <a:bodyPr/>
          <a:lstStyle>
            <a:lvl1pPr algn="r">
              <a:defRPr sz="2100">
                <a:solidFill>
                  <a:srgbClr val="990033"/>
                </a:solidFill>
                <a:latin typeface="Gill Sans MT" panose="020B0502020104020203" pitchFamily="34" charset="0"/>
              </a:defRPr>
            </a:lvl1pPr>
          </a:lstStyle>
          <a:p>
            <a:fld id="{72B37AC2-B21C-4233-A2CC-52E46A490CE7}" type="slidenum">
              <a:rPr lang="en-GB" smtClean="0"/>
              <a:pPr/>
              <a:t>‹#›</a:t>
            </a:fld>
            <a:endParaRPr lang="en-GB"/>
          </a:p>
        </p:txBody>
      </p:sp>
    </p:spTree>
    <p:extLst>
      <p:ext uri="{BB962C8B-B14F-4D97-AF65-F5344CB8AC3E}">
        <p14:creationId xmlns:p14="http://schemas.microsoft.com/office/powerpoint/2010/main" val="110257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1A2EFA-2AA7-C17F-AEBF-36683D1FE3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105" y="8974591"/>
            <a:ext cx="2528189" cy="1119869"/>
          </a:xfrm>
          <a:prstGeom prst="rect">
            <a:avLst/>
          </a:prstGeom>
        </p:spPr>
      </p:pic>
      <p:sp>
        <p:nvSpPr>
          <p:cNvPr id="13" name="Title 1">
            <a:extLst>
              <a:ext uri="{FF2B5EF4-FFF2-40B4-BE49-F238E27FC236}">
                <a16:creationId xmlns:a16="http://schemas.microsoft.com/office/drawing/2014/main" id="{0E338315-1363-FE1A-F621-77782B28D200}"/>
              </a:ext>
            </a:extLst>
          </p:cNvPr>
          <p:cNvSpPr txBox="1">
            <a:spLocks/>
          </p:cNvSpPr>
          <p:nvPr userDrawn="1"/>
        </p:nvSpPr>
        <p:spPr>
          <a:xfrm>
            <a:off x="1257300" y="125236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b="0" kern="1200">
                <a:solidFill>
                  <a:srgbClr val="2B769A"/>
                </a:solidFill>
                <a:latin typeface="Gill Sans MT" panose="020B0502020104020203" pitchFamily="34" charset="0"/>
                <a:ea typeface="+mj-ea"/>
                <a:cs typeface="+mj-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srgbClr val="2B769A"/>
              </a:solidFill>
              <a:effectLst/>
              <a:uLnTx/>
              <a:uFillTx/>
              <a:latin typeface="Gill Sans MT" panose="020B0502020104020203" pitchFamily="34" charset="0"/>
              <a:ea typeface="+mj-ea"/>
              <a:cs typeface="+mj-cs"/>
            </a:endParaRPr>
          </a:p>
        </p:txBody>
      </p:sp>
      <p:sp>
        <p:nvSpPr>
          <p:cNvPr id="14" name="Title 1">
            <a:extLst>
              <a:ext uri="{FF2B5EF4-FFF2-40B4-BE49-F238E27FC236}">
                <a16:creationId xmlns:a16="http://schemas.microsoft.com/office/drawing/2014/main" id="{50013FB5-2966-79E3-9679-60ECFD11F895}"/>
              </a:ext>
            </a:extLst>
          </p:cNvPr>
          <p:cNvSpPr txBox="1">
            <a:spLocks/>
          </p:cNvSpPr>
          <p:nvPr userDrawn="1"/>
        </p:nvSpPr>
        <p:spPr>
          <a:xfrm>
            <a:off x="1485900" y="148096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b="0" kern="1200">
                <a:solidFill>
                  <a:srgbClr val="2B769A"/>
                </a:solidFill>
                <a:latin typeface="Gill Sans MT" panose="020B0502020104020203" pitchFamily="34" charset="0"/>
                <a:ea typeface="+mj-ea"/>
                <a:cs typeface="+mj-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srgbClr val="2B769A"/>
              </a:solidFill>
              <a:effectLst/>
              <a:uLnTx/>
              <a:uFillTx/>
              <a:latin typeface="Gill Sans MT" panose="020B0502020104020203" pitchFamily="34" charset="0"/>
              <a:ea typeface="+mj-ea"/>
              <a:cs typeface="+mj-cs"/>
            </a:endParaRPr>
          </a:p>
        </p:txBody>
      </p:sp>
      <p:sp>
        <p:nvSpPr>
          <p:cNvPr id="19" name="Text Placeholder 17">
            <a:extLst>
              <a:ext uri="{FF2B5EF4-FFF2-40B4-BE49-F238E27FC236}">
                <a16:creationId xmlns:a16="http://schemas.microsoft.com/office/drawing/2014/main" id="{6080FFF9-F453-01FA-983C-37A1BD931ABD}"/>
              </a:ext>
            </a:extLst>
          </p:cNvPr>
          <p:cNvSpPr>
            <a:spLocks noGrp="1"/>
          </p:cNvSpPr>
          <p:nvPr>
            <p:ph type="body" sz="quarter" idx="10"/>
          </p:nvPr>
        </p:nvSpPr>
        <p:spPr>
          <a:xfrm>
            <a:off x="1257300" y="1033217"/>
            <a:ext cx="15078609" cy="1726407"/>
          </a:xfrm>
          <a:prstGeom prst="rect">
            <a:avLst/>
          </a:prstGeom>
        </p:spPr>
        <p:txBody>
          <a:bodyPr/>
          <a:lstStyle>
            <a:lvl1pPr marL="0" indent="0" algn="l">
              <a:buFontTx/>
              <a:buNone/>
              <a:defRPr sz="6600">
                <a:solidFill>
                  <a:srgbClr val="2B769A"/>
                </a:solidFill>
                <a:latin typeface="Gill Sans MT" panose="020B0502020104020203" pitchFamily="34" charset="0"/>
              </a:defRPr>
            </a:lvl1pPr>
          </a:lstStyle>
          <a:p>
            <a:pPr lvl="0"/>
            <a:r>
              <a:rPr lang="en-GB"/>
              <a:t>Click to edit Master text styles</a:t>
            </a:r>
          </a:p>
        </p:txBody>
      </p:sp>
      <p:sp>
        <p:nvSpPr>
          <p:cNvPr id="21" name="Slide Number Placeholder 5">
            <a:extLst>
              <a:ext uri="{FF2B5EF4-FFF2-40B4-BE49-F238E27FC236}">
                <a16:creationId xmlns:a16="http://schemas.microsoft.com/office/drawing/2014/main" id="{043735BC-B597-291F-4CFC-08F93028FBDF}"/>
              </a:ext>
            </a:extLst>
          </p:cNvPr>
          <p:cNvSpPr>
            <a:spLocks noGrp="1"/>
          </p:cNvSpPr>
          <p:nvPr>
            <p:ph type="sldNum" sz="quarter" idx="4"/>
          </p:nvPr>
        </p:nvSpPr>
        <p:spPr>
          <a:xfrm>
            <a:off x="16051185" y="9534526"/>
            <a:ext cx="772836" cy="547688"/>
          </a:xfrm>
          <a:prstGeom prst="rect">
            <a:avLst/>
          </a:prstGeom>
        </p:spPr>
        <p:txBody>
          <a:bodyPr/>
          <a:lstStyle>
            <a:lvl1pPr algn="r">
              <a:defRPr sz="2100">
                <a:solidFill>
                  <a:srgbClr val="990033"/>
                </a:solidFill>
                <a:latin typeface="Gill Sans MT" panose="020B0502020104020203" pitchFamily="34" charset="0"/>
              </a:defRPr>
            </a:lvl1pPr>
          </a:lstStyle>
          <a:p>
            <a:fld id="{72B37AC2-B21C-4233-A2CC-52E46A490CE7}" type="slidenum">
              <a:rPr lang="en-GB" smtClean="0"/>
              <a:pPr/>
              <a:t>‹#›</a:t>
            </a:fld>
            <a:endParaRPr lang="en-GB"/>
          </a:p>
        </p:txBody>
      </p:sp>
    </p:spTree>
    <p:extLst>
      <p:ext uri="{BB962C8B-B14F-4D97-AF65-F5344CB8AC3E}">
        <p14:creationId xmlns:p14="http://schemas.microsoft.com/office/powerpoint/2010/main" val="350205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F2AC2-D0AA-5521-9D54-3B27A0DEC065}"/>
              </a:ext>
            </a:extLst>
          </p:cNvPr>
          <p:cNvSpPr>
            <a:spLocks noGrp="1"/>
          </p:cNvSpPr>
          <p:nvPr>
            <p:ph sz="half" idx="1"/>
          </p:nvPr>
        </p:nvSpPr>
        <p:spPr>
          <a:xfrm>
            <a:off x="1257300" y="2738438"/>
            <a:ext cx="7772400" cy="6527007"/>
          </a:xfrm>
          <a:prstGeom prst="rect">
            <a:avLst/>
          </a:prstGeom>
        </p:spPr>
        <p:txBody>
          <a:bodyPr/>
          <a:lstStyle>
            <a:lvl1pPr>
              <a:defRPr>
                <a:solidFill>
                  <a:schemeClr val="bg2">
                    <a:lumMod val="25000"/>
                  </a:schemeClr>
                </a:solidFill>
                <a:latin typeface="Gill Sans MT" panose="020B0502020104020203" pitchFamily="34" charset="0"/>
              </a:defRPr>
            </a:lvl1pPr>
            <a:lvl2pPr>
              <a:defRPr>
                <a:solidFill>
                  <a:schemeClr val="bg2">
                    <a:lumMod val="25000"/>
                  </a:schemeClr>
                </a:solidFill>
                <a:latin typeface="Gill Sans MT" panose="020B0502020104020203" pitchFamily="34" charset="0"/>
              </a:defRPr>
            </a:lvl2pPr>
            <a:lvl3pPr>
              <a:defRPr>
                <a:solidFill>
                  <a:schemeClr val="bg2">
                    <a:lumMod val="25000"/>
                  </a:schemeClr>
                </a:solidFill>
                <a:latin typeface="Gill Sans MT" panose="020B0502020104020203" pitchFamily="34" charset="0"/>
              </a:defRPr>
            </a:lvl3pPr>
            <a:lvl4pPr>
              <a:defRPr>
                <a:solidFill>
                  <a:schemeClr val="bg2">
                    <a:lumMod val="25000"/>
                  </a:schemeClr>
                </a:solidFill>
                <a:latin typeface="Gill Sans MT" panose="020B0502020104020203" pitchFamily="34" charset="0"/>
              </a:defRPr>
            </a:lvl4pPr>
            <a:lvl5pPr>
              <a:defRPr>
                <a:solidFill>
                  <a:schemeClr val="bg2">
                    <a:lumMod val="25000"/>
                  </a:schemeClr>
                </a:solidFill>
                <a:latin typeface="Gill Sans MT" panose="020B05020201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E8EA754-E40A-38C3-544B-0761CAD22542}"/>
              </a:ext>
            </a:extLst>
          </p:cNvPr>
          <p:cNvSpPr>
            <a:spLocks noGrp="1"/>
          </p:cNvSpPr>
          <p:nvPr>
            <p:ph sz="half" idx="2"/>
          </p:nvPr>
        </p:nvSpPr>
        <p:spPr>
          <a:xfrm>
            <a:off x="9258300" y="2738438"/>
            <a:ext cx="7772400" cy="6527007"/>
          </a:xfrm>
          <a:prstGeom prst="rect">
            <a:avLst/>
          </a:prstGeom>
        </p:spPr>
        <p:txBody>
          <a:bodyPr/>
          <a:lstStyle>
            <a:lvl1pPr>
              <a:defRPr>
                <a:solidFill>
                  <a:schemeClr val="bg2">
                    <a:lumMod val="25000"/>
                  </a:schemeClr>
                </a:solidFill>
                <a:latin typeface="Gill Sans MT" panose="020B0502020104020203" pitchFamily="34" charset="0"/>
              </a:defRPr>
            </a:lvl1pPr>
            <a:lvl2pPr>
              <a:defRPr>
                <a:solidFill>
                  <a:schemeClr val="bg2">
                    <a:lumMod val="25000"/>
                  </a:schemeClr>
                </a:solidFill>
                <a:latin typeface="Gill Sans MT" panose="020B0502020104020203" pitchFamily="34" charset="0"/>
              </a:defRPr>
            </a:lvl2pPr>
            <a:lvl3pPr>
              <a:defRPr>
                <a:solidFill>
                  <a:schemeClr val="bg2">
                    <a:lumMod val="25000"/>
                  </a:schemeClr>
                </a:solidFill>
                <a:latin typeface="Gill Sans MT" panose="020B0502020104020203" pitchFamily="34" charset="0"/>
              </a:defRPr>
            </a:lvl3pPr>
            <a:lvl4pPr>
              <a:defRPr>
                <a:solidFill>
                  <a:schemeClr val="bg2">
                    <a:lumMod val="25000"/>
                  </a:schemeClr>
                </a:solidFill>
                <a:latin typeface="Gill Sans MT" panose="020B0502020104020203" pitchFamily="34" charset="0"/>
              </a:defRPr>
            </a:lvl4pPr>
            <a:lvl5pPr>
              <a:defRPr>
                <a:solidFill>
                  <a:schemeClr val="bg2">
                    <a:lumMod val="25000"/>
                  </a:schemeClr>
                </a:solidFill>
                <a:latin typeface="Gill Sans MT" panose="020B05020201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7">
            <a:extLst>
              <a:ext uri="{FF2B5EF4-FFF2-40B4-BE49-F238E27FC236}">
                <a16:creationId xmlns:a16="http://schemas.microsoft.com/office/drawing/2014/main" id="{6A97BDFF-0DE4-80BF-BD34-39FAEF966C35}"/>
              </a:ext>
            </a:extLst>
          </p:cNvPr>
          <p:cNvSpPr>
            <a:spLocks noGrp="1"/>
          </p:cNvSpPr>
          <p:nvPr>
            <p:ph type="body" sz="quarter" idx="10"/>
          </p:nvPr>
        </p:nvSpPr>
        <p:spPr>
          <a:xfrm>
            <a:off x="1257300" y="1033217"/>
            <a:ext cx="15078609" cy="1726407"/>
          </a:xfrm>
          <a:prstGeom prst="rect">
            <a:avLst/>
          </a:prstGeom>
        </p:spPr>
        <p:txBody>
          <a:bodyPr/>
          <a:lstStyle>
            <a:lvl1pPr marL="0" indent="0" algn="l">
              <a:buFontTx/>
              <a:buNone/>
              <a:defRPr sz="6600">
                <a:solidFill>
                  <a:srgbClr val="2B769A"/>
                </a:solidFill>
                <a:latin typeface="Gill Sans MT" panose="020B0502020104020203" pitchFamily="34" charset="0"/>
              </a:defRPr>
            </a:lvl1pPr>
          </a:lstStyle>
          <a:p>
            <a:pPr lvl="0"/>
            <a:r>
              <a:rPr lang="en-GB"/>
              <a:t>Click to edit Master text styles</a:t>
            </a:r>
          </a:p>
        </p:txBody>
      </p:sp>
      <p:sp>
        <p:nvSpPr>
          <p:cNvPr id="21" name="Slide Number Placeholder 5">
            <a:extLst>
              <a:ext uri="{FF2B5EF4-FFF2-40B4-BE49-F238E27FC236}">
                <a16:creationId xmlns:a16="http://schemas.microsoft.com/office/drawing/2014/main" id="{30564B29-E0B7-E39A-BA11-F68E8669CF04}"/>
              </a:ext>
            </a:extLst>
          </p:cNvPr>
          <p:cNvSpPr>
            <a:spLocks noGrp="1"/>
          </p:cNvSpPr>
          <p:nvPr>
            <p:ph type="sldNum" sz="quarter" idx="4"/>
          </p:nvPr>
        </p:nvSpPr>
        <p:spPr>
          <a:xfrm>
            <a:off x="16051185" y="9534526"/>
            <a:ext cx="772836" cy="547688"/>
          </a:xfrm>
          <a:prstGeom prst="rect">
            <a:avLst/>
          </a:prstGeom>
        </p:spPr>
        <p:txBody>
          <a:bodyPr/>
          <a:lstStyle>
            <a:lvl1pPr algn="r">
              <a:defRPr sz="2100">
                <a:solidFill>
                  <a:srgbClr val="990033"/>
                </a:solidFill>
                <a:latin typeface="Gill Sans MT" panose="020B0502020104020203" pitchFamily="34" charset="0"/>
              </a:defRPr>
            </a:lvl1pPr>
          </a:lstStyle>
          <a:p>
            <a:fld id="{72B37AC2-B21C-4233-A2CC-52E46A490CE7}" type="slidenum">
              <a:rPr lang="en-GB" smtClean="0"/>
              <a:pPr/>
              <a:t>‹#›</a:t>
            </a:fld>
            <a:endParaRPr lang="en-GB"/>
          </a:p>
        </p:txBody>
      </p:sp>
    </p:spTree>
    <p:extLst>
      <p:ext uri="{BB962C8B-B14F-4D97-AF65-F5344CB8AC3E}">
        <p14:creationId xmlns:p14="http://schemas.microsoft.com/office/powerpoint/2010/main" val="357774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E1E502-908B-BE76-B286-27A4996AFA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2941" r="16770" b="174"/>
          <a:stretch>
            <a:fillRect/>
          </a:stretch>
        </p:blipFill>
        <p:spPr>
          <a:xfrm>
            <a:off x="-28877" y="2990096"/>
            <a:ext cx="18307251" cy="7296905"/>
          </a:xfrm>
          <a:prstGeom prst="rect">
            <a:avLst/>
          </a:prstGeom>
        </p:spPr>
      </p:pic>
      <p:sp>
        <p:nvSpPr>
          <p:cNvPr id="14" name="Date Placeholder 3">
            <a:extLst>
              <a:ext uri="{FF2B5EF4-FFF2-40B4-BE49-F238E27FC236}">
                <a16:creationId xmlns:a16="http://schemas.microsoft.com/office/drawing/2014/main" id="{00FE0468-C22D-1CED-F531-D7B5FF2D1A61}"/>
              </a:ext>
            </a:extLst>
          </p:cNvPr>
          <p:cNvSpPr txBox="1">
            <a:spLocks/>
          </p:cNvSpPr>
          <p:nvPr userDrawn="1"/>
        </p:nvSpPr>
        <p:spPr>
          <a:xfrm>
            <a:off x="11795504" y="9534526"/>
            <a:ext cx="4114800" cy="547688"/>
          </a:xfrm>
          <a:prstGeom prst="rect">
            <a:avLst/>
          </a:prstGeom>
        </p:spPr>
        <p:txBody>
          <a:bodyPr/>
          <a:lstStyle>
            <a:defPPr>
              <a:defRPr lang="en-US"/>
            </a:defPPr>
            <a:lvl1pPr marL="0" algn="r" defTabSz="914400" rtl="0" eaLnBrk="1" latinLnBrk="0" hangingPunct="1">
              <a:defRPr sz="1400" kern="1200">
                <a:solidFill>
                  <a:schemeClr val="bg1"/>
                </a:solidFill>
                <a:latin typeface="Gill Sans MT" panose="020B05020201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a:solidFill>
                  <a:srgbClr val="990033"/>
                </a:solidFill>
              </a:rPr>
              <a:t>10/06/2026</a:t>
            </a:r>
          </a:p>
        </p:txBody>
      </p:sp>
      <p:sp>
        <p:nvSpPr>
          <p:cNvPr id="15" name="Slide Number Placeholder 5">
            <a:extLst>
              <a:ext uri="{FF2B5EF4-FFF2-40B4-BE49-F238E27FC236}">
                <a16:creationId xmlns:a16="http://schemas.microsoft.com/office/drawing/2014/main" id="{0B1EB5AE-ACC4-9C18-7F17-069FD2A78895}"/>
              </a:ext>
            </a:extLst>
          </p:cNvPr>
          <p:cNvSpPr>
            <a:spLocks noGrp="1"/>
          </p:cNvSpPr>
          <p:nvPr>
            <p:ph type="sldNum" sz="quarter" idx="4"/>
          </p:nvPr>
        </p:nvSpPr>
        <p:spPr>
          <a:xfrm>
            <a:off x="16051185" y="9534526"/>
            <a:ext cx="772836" cy="547688"/>
          </a:xfrm>
          <a:prstGeom prst="rect">
            <a:avLst/>
          </a:prstGeom>
        </p:spPr>
        <p:txBody>
          <a:bodyPr/>
          <a:lstStyle>
            <a:lvl1pPr algn="r">
              <a:defRPr sz="2100">
                <a:solidFill>
                  <a:srgbClr val="990033"/>
                </a:solidFill>
                <a:latin typeface="Gill Sans MT" panose="020B0502020104020203" pitchFamily="34" charset="0"/>
              </a:defRPr>
            </a:lvl1pPr>
          </a:lstStyle>
          <a:p>
            <a:fld id="{72B37AC2-B21C-4233-A2CC-52E46A490CE7}" type="slidenum">
              <a:rPr lang="en-GB" smtClean="0"/>
              <a:pPr/>
              <a:t>‹#›</a:t>
            </a:fld>
            <a:endParaRPr lang="en-GB"/>
          </a:p>
        </p:txBody>
      </p:sp>
      <p:cxnSp>
        <p:nvCxnSpPr>
          <p:cNvPr id="20" name="Straight Connector 19">
            <a:extLst>
              <a:ext uri="{FF2B5EF4-FFF2-40B4-BE49-F238E27FC236}">
                <a16:creationId xmlns:a16="http://schemas.microsoft.com/office/drawing/2014/main" id="{F8B5789E-3A99-8266-14F0-D9CE7A67911A}"/>
              </a:ext>
            </a:extLst>
          </p:cNvPr>
          <p:cNvCxnSpPr/>
          <p:nvPr userDrawn="1"/>
        </p:nvCxnSpPr>
        <p:spPr>
          <a:xfrm>
            <a:off x="16026156" y="9534526"/>
            <a:ext cx="0" cy="929705"/>
          </a:xfrm>
          <a:prstGeom prst="line">
            <a:avLst/>
          </a:prstGeom>
          <a:ln w="6350">
            <a:solidFill>
              <a:srgbClr val="99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375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2.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26.svg"/><Relationship Id="rId4" Type="http://schemas.openxmlformats.org/officeDocument/2006/relationships/diagramLayout" Target="../diagrams/layout7.xml"/><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diagramColors" Target="../diagrams/colors19.xml"/><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9.xml"/><Relationship Id="rId11" Type="http://schemas.openxmlformats.org/officeDocument/2006/relationships/image" Target="../media/image53.png"/><Relationship Id="rId5" Type="http://schemas.openxmlformats.org/officeDocument/2006/relationships/diagramLayout" Target="../diagrams/layout19.xml"/><Relationship Id="rId10" Type="http://schemas.openxmlformats.org/officeDocument/2006/relationships/image" Target="../media/image52.png"/><Relationship Id="rId4" Type="http://schemas.openxmlformats.org/officeDocument/2006/relationships/diagramData" Target="../diagrams/data19.xm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56.jpeg"/><Relationship Id="rId7" Type="http://schemas.openxmlformats.org/officeDocument/2006/relationships/diagramColors" Target="../diagrams/colors2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58.svg"/><Relationship Id="rId4" Type="http://schemas.openxmlformats.org/officeDocument/2006/relationships/diagramData" Target="../diagrams/data20.xml"/><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sv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5.xml"/><Relationship Id="rId1" Type="http://schemas.openxmlformats.org/officeDocument/2006/relationships/slideLayout" Target="../slideLayouts/slideLayout1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image" Target="../media/image76.svg"/><Relationship Id="rId5" Type="http://schemas.openxmlformats.org/officeDocument/2006/relationships/image" Target="../media/image75.svg"/><Relationship Id="rId4" Type="http://schemas.openxmlformats.org/officeDocument/2006/relationships/image" Target="../media/image74.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0" y="2174125"/>
            <a:ext cx="18288000" cy="4512425"/>
            <a:chOff x="0" y="0"/>
            <a:chExt cx="4816593" cy="1188458"/>
          </a:xfrm>
        </p:grpSpPr>
        <p:sp>
          <p:nvSpPr>
            <p:cNvPr id="4" name="Freeform 4"/>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25</a:t>
            </a:r>
            <a:r>
              <a:rPr lang="en-US" sz="7200" b="1" baseline="30000"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th</a:t>
            </a: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 GSC AML Forum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0825-CD46-53F3-F200-DE7491AA96EC}"/>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5D5DD2D-C5F4-4B44-1B04-C57F38B6E93B}"/>
              </a:ext>
            </a:extLst>
          </p:cNvPr>
          <p:cNvGraphicFramePr>
            <a:graphicFrameLocks noGrp="1"/>
          </p:cNvGraphicFramePr>
          <p:nvPr/>
        </p:nvGraphicFramePr>
        <p:xfrm>
          <a:off x="12356" y="0"/>
          <a:ext cx="18275643" cy="10370267"/>
        </p:xfrm>
        <a:graphic>
          <a:graphicData uri="http://schemas.openxmlformats.org/drawingml/2006/table">
            <a:tbl>
              <a:tblPr firstRow="1" bandRow="1">
                <a:tableStyleId>{5C22544A-7EE6-4342-B048-85BDC9FD1C3A}</a:tableStyleId>
              </a:tblPr>
              <a:tblGrid>
                <a:gridCol w="2948626">
                  <a:extLst>
                    <a:ext uri="{9D8B030D-6E8A-4147-A177-3AD203B41FA5}">
                      <a16:colId xmlns:a16="http://schemas.microsoft.com/office/drawing/2014/main" val="33214348"/>
                    </a:ext>
                  </a:extLst>
                </a:gridCol>
                <a:gridCol w="15327017">
                  <a:extLst>
                    <a:ext uri="{9D8B030D-6E8A-4147-A177-3AD203B41FA5}">
                      <a16:colId xmlns:a16="http://schemas.microsoft.com/office/drawing/2014/main" val="663976613"/>
                    </a:ext>
                  </a:extLst>
                </a:gridCol>
              </a:tblGrid>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Date</a:t>
                      </a:r>
                    </a:p>
                  </a:txBody>
                  <a:tcPr>
                    <a:solidFill>
                      <a:srgbClr val="1E505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Activity</a:t>
                      </a:r>
                    </a:p>
                  </a:txBody>
                  <a:tcPr>
                    <a:solidFill>
                      <a:srgbClr val="1E5052"/>
                    </a:solidFill>
                  </a:tcPr>
                </a:tc>
                <a:extLst>
                  <a:ext uri="{0D108BD9-81ED-4DB2-BD59-A6C34878D82A}">
                    <a16:rowId xmlns:a16="http://schemas.microsoft.com/office/drawing/2014/main" val="2778915586"/>
                  </a:ext>
                </a:extLst>
              </a:tr>
              <a:tr h="830121">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Winter 2025/Spring 2026</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Publication of suite of National Risk Assessments</a:t>
                      </a:r>
                    </a:p>
                  </a:txBody>
                  <a:tcPr>
                    <a:solidFill>
                      <a:srgbClr val="E9D3E3"/>
                    </a:solidFill>
                  </a:tcPr>
                </a:tc>
                <a:extLst>
                  <a:ext uri="{0D108BD9-81ED-4DB2-BD59-A6C34878D82A}">
                    <a16:rowId xmlns:a16="http://schemas.microsoft.com/office/drawing/2014/main" val="1408215479"/>
                  </a:ext>
                </a:extLst>
              </a:tr>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March 2026</a:t>
                      </a:r>
                    </a:p>
                  </a:txBody>
                  <a:tcPr>
                    <a:solidFill>
                      <a:srgbClr val="B1D1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Tahoma" panose="020B0604030504040204" pitchFamily="34" charset="0"/>
                          <a:ea typeface="Tahoma" panose="020B0604030504040204" pitchFamily="34" charset="0"/>
                          <a:cs typeface="Tahoma" panose="020B0604030504040204" pitchFamily="34" charset="0"/>
                        </a:rPr>
                        <a:t>Technical Compliance Questionnaire submitted to MONEYVAL</a:t>
                      </a:r>
                    </a:p>
                  </a:txBody>
                  <a:tcPr>
                    <a:solidFill>
                      <a:srgbClr val="B1D1D2"/>
                    </a:solidFill>
                  </a:tcPr>
                </a:tc>
                <a:extLst>
                  <a:ext uri="{0D108BD9-81ED-4DB2-BD59-A6C34878D82A}">
                    <a16:rowId xmlns:a16="http://schemas.microsoft.com/office/drawing/2014/main" val="841551586"/>
                  </a:ext>
                </a:extLst>
              </a:tr>
              <a:tr h="563421">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March and April 2026</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Briefing sessions for industry</a:t>
                      </a:r>
                    </a:p>
                  </a:txBody>
                  <a:tcPr>
                    <a:solidFill>
                      <a:srgbClr val="E9D3E3"/>
                    </a:solidFill>
                  </a:tcPr>
                </a:tc>
                <a:extLst>
                  <a:ext uri="{0D108BD9-81ED-4DB2-BD59-A6C34878D82A}">
                    <a16:rowId xmlns:a16="http://schemas.microsoft.com/office/drawing/2014/main" val="4086789327"/>
                  </a:ext>
                </a:extLst>
              </a:tr>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April 2026</a:t>
                      </a:r>
                    </a:p>
                  </a:txBody>
                  <a:tcPr>
                    <a:solidFill>
                      <a:srgbClr val="B1D1D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Interview preparation</a:t>
                      </a:r>
                    </a:p>
                  </a:txBody>
                  <a:tcPr>
                    <a:solidFill>
                      <a:srgbClr val="B1D1D2"/>
                    </a:solidFill>
                  </a:tcPr>
                </a:tc>
                <a:extLst>
                  <a:ext uri="{0D108BD9-81ED-4DB2-BD59-A6C34878D82A}">
                    <a16:rowId xmlns:a16="http://schemas.microsoft.com/office/drawing/2014/main" val="182208599"/>
                  </a:ext>
                </a:extLst>
              </a:tr>
              <a:tr h="649502">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June 2026</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Proposed long list of firms to be interviewed submitted to MONEYVAL</a:t>
                      </a:r>
                    </a:p>
                  </a:txBody>
                  <a:tcPr>
                    <a:solidFill>
                      <a:srgbClr val="E9D3E3"/>
                    </a:solidFill>
                  </a:tcPr>
                </a:tc>
                <a:extLst>
                  <a:ext uri="{0D108BD9-81ED-4DB2-BD59-A6C34878D82A}">
                    <a16:rowId xmlns:a16="http://schemas.microsoft.com/office/drawing/2014/main" val="609013576"/>
                  </a:ext>
                </a:extLst>
              </a:tr>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June 2026</a:t>
                      </a:r>
                    </a:p>
                  </a:txBody>
                  <a:tcPr>
                    <a:solidFill>
                      <a:srgbClr val="B1D1D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Effectiveness Questionnaire submitted to MONEYVAL</a:t>
                      </a:r>
                    </a:p>
                  </a:txBody>
                  <a:tcPr>
                    <a:solidFill>
                      <a:srgbClr val="B1D1D2"/>
                    </a:solidFill>
                  </a:tcPr>
                </a:tc>
                <a:extLst>
                  <a:ext uri="{0D108BD9-81ED-4DB2-BD59-A6C34878D82A}">
                    <a16:rowId xmlns:a16="http://schemas.microsoft.com/office/drawing/2014/main" val="3223640709"/>
                  </a:ext>
                </a:extLst>
              </a:tr>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6</a:t>
                      </a:r>
                      <a:r>
                        <a:rPr lang="en-GB" sz="2800" baseline="30000" dirty="0">
                          <a:latin typeface="Tahoma" panose="020B0604030504040204" pitchFamily="34" charset="0"/>
                          <a:ea typeface="Tahoma" panose="020B0604030504040204" pitchFamily="34" charset="0"/>
                          <a:cs typeface="Tahoma" panose="020B0604030504040204" pitchFamily="34" charset="0"/>
                        </a:rPr>
                        <a:t>th</a:t>
                      </a:r>
                      <a:r>
                        <a:rPr lang="en-GB" sz="2800" dirty="0">
                          <a:latin typeface="Tahoma" panose="020B0604030504040204" pitchFamily="34" charset="0"/>
                          <a:ea typeface="Tahoma" panose="020B0604030504040204" pitchFamily="34" charset="0"/>
                          <a:cs typeface="Tahoma" panose="020B0604030504040204" pitchFamily="34" charset="0"/>
                        </a:rPr>
                        <a:t> August 2026</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Briefing sessions for long listed firms</a:t>
                      </a:r>
                    </a:p>
                  </a:txBody>
                  <a:tcPr>
                    <a:solidFill>
                      <a:srgbClr val="E9D3E3"/>
                    </a:solidFill>
                  </a:tcPr>
                </a:tc>
                <a:extLst>
                  <a:ext uri="{0D108BD9-81ED-4DB2-BD59-A6C34878D82A}">
                    <a16:rowId xmlns:a16="http://schemas.microsoft.com/office/drawing/2014/main" val="1423963996"/>
                  </a:ext>
                </a:extLst>
              </a:tr>
              <a:tr h="596068">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Mid-August 2026</a:t>
                      </a:r>
                    </a:p>
                  </a:txBody>
                  <a:tcPr>
                    <a:solidFill>
                      <a:srgbClr val="B1D1D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Onsite programme finalised by MONEYVAL and selected firms are notified</a:t>
                      </a:r>
                    </a:p>
                  </a:txBody>
                  <a:tcPr>
                    <a:solidFill>
                      <a:srgbClr val="B1D1D2"/>
                    </a:solidFill>
                  </a:tcPr>
                </a:tc>
                <a:extLst>
                  <a:ext uri="{0D108BD9-81ED-4DB2-BD59-A6C34878D82A}">
                    <a16:rowId xmlns:a16="http://schemas.microsoft.com/office/drawing/2014/main" val="1629306749"/>
                  </a:ext>
                </a:extLst>
              </a:tr>
              <a:tr h="825693">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September/October 2026</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Onsite mutual evaluation</a:t>
                      </a:r>
                    </a:p>
                  </a:txBody>
                  <a:tcPr>
                    <a:solidFill>
                      <a:srgbClr val="E9D3E3"/>
                    </a:solidFill>
                  </a:tcPr>
                </a:tc>
                <a:extLst>
                  <a:ext uri="{0D108BD9-81ED-4DB2-BD59-A6C34878D82A}">
                    <a16:rowId xmlns:a16="http://schemas.microsoft.com/office/drawing/2014/main" val="3711565310"/>
                  </a:ext>
                </a:extLst>
              </a:tr>
              <a:tr h="1219200">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December - March</a:t>
                      </a:r>
                    </a:p>
                  </a:txBody>
                  <a:tcPr>
                    <a:solidFill>
                      <a:srgbClr val="B1D1D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Draft Mutual Evaluation Report received December 2026 followed by various opportunities for IOM Government to provide comments/clarifications and discuss with the Assessment team face to face in March 2027. Report CONFIDENTIAL through this period.</a:t>
                      </a:r>
                    </a:p>
                  </a:txBody>
                  <a:tcPr>
                    <a:solidFill>
                      <a:srgbClr val="B1D1D2"/>
                    </a:solidFill>
                  </a:tcPr>
                </a:tc>
                <a:extLst>
                  <a:ext uri="{0D108BD9-81ED-4DB2-BD59-A6C34878D82A}">
                    <a16:rowId xmlns:a16="http://schemas.microsoft.com/office/drawing/2014/main" val="2380270908"/>
                  </a:ext>
                </a:extLst>
              </a:tr>
              <a:tr h="579579">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May 2027</a:t>
                      </a:r>
                    </a:p>
                  </a:txBody>
                  <a:tcPr>
                    <a:solidFill>
                      <a:srgbClr val="E9D3E3"/>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MONEYVAL Plenary – Report is adopted – CONFIDENTIAL until publication</a:t>
                      </a:r>
                    </a:p>
                  </a:txBody>
                  <a:tcPr>
                    <a:solidFill>
                      <a:srgbClr val="E9D3E3"/>
                    </a:solidFill>
                  </a:tcPr>
                </a:tc>
                <a:extLst>
                  <a:ext uri="{0D108BD9-81ED-4DB2-BD59-A6C34878D82A}">
                    <a16:rowId xmlns:a16="http://schemas.microsoft.com/office/drawing/2014/main" val="2334237264"/>
                  </a:ext>
                </a:extLst>
              </a:tr>
              <a:tr h="1014263">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May 2027/June 2027</a:t>
                      </a:r>
                    </a:p>
                  </a:txBody>
                  <a:tcPr>
                    <a:solidFill>
                      <a:srgbClr val="B1D1D2"/>
                    </a:solidFill>
                  </a:tcPr>
                </a:tc>
                <a:tc>
                  <a:txBody>
                    <a:bodyPr/>
                    <a:lstStyle/>
                    <a:p>
                      <a:r>
                        <a:rPr lang="en-GB" sz="2800" dirty="0">
                          <a:latin typeface="Tahoma" panose="020B0604030504040204" pitchFamily="34" charset="0"/>
                          <a:ea typeface="Tahoma" panose="020B0604030504040204" pitchFamily="34" charset="0"/>
                          <a:cs typeface="Tahoma" panose="020B0604030504040204" pitchFamily="34" charset="0"/>
                        </a:rPr>
                        <a:t>Following the Plenary, unless there is further FATF Global Network quality and consistency review, Report is published, around 6 weeks after adoption. </a:t>
                      </a:r>
                    </a:p>
                  </a:txBody>
                  <a:tcPr>
                    <a:solidFill>
                      <a:srgbClr val="B1D1D2"/>
                    </a:solidFill>
                  </a:tcPr>
                </a:tc>
                <a:extLst>
                  <a:ext uri="{0D108BD9-81ED-4DB2-BD59-A6C34878D82A}">
                    <a16:rowId xmlns:a16="http://schemas.microsoft.com/office/drawing/2014/main" val="4098315861"/>
                  </a:ext>
                </a:extLst>
              </a:tr>
            </a:tbl>
          </a:graphicData>
        </a:graphic>
      </p:graphicFrame>
    </p:spTree>
    <p:extLst>
      <p:ext uri="{BB962C8B-B14F-4D97-AF65-F5344CB8AC3E}">
        <p14:creationId xmlns:p14="http://schemas.microsoft.com/office/powerpoint/2010/main" val="248624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733B20-1F32-E8A8-E564-55926ED26DC4}"/>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966471-BA23-4EAE-9DDE-5B7F52A7140D}" type="datetime1">
              <a:rPr lang="en-GB" smtClean="0"/>
              <a:pPr/>
              <a:t>21/07/2026</a:t>
            </a:fld>
            <a:endParaRPr lang="en-GB" dirty="0"/>
          </a:p>
        </p:txBody>
      </p:sp>
      <p:sp>
        <p:nvSpPr>
          <p:cNvPr id="5" name="Slide Number Placeholder 4">
            <a:extLst>
              <a:ext uri="{FF2B5EF4-FFF2-40B4-BE49-F238E27FC236}">
                <a16:creationId xmlns:a16="http://schemas.microsoft.com/office/drawing/2014/main" id="{C41477C9-31CB-9DB2-A8C1-E3131A9EFA59}"/>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11</a:t>
            </a:fld>
            <a:endParaRPr lang="en-GB" dirty="0"/>
          </a:p>
        </p:txBody>
      </p:sp>
      <p:pic>
        <p:nvPicPr>
          <p:cNvPr id="11" name="Picture 10" descr="A colorful lines on a white background&#10;&#10;AI-generated content may be incorrect.">
            <a:extLst>
              <a:ext uri="{FF2B5EF4-FFF2-40B4-BE49-F238E27FC236}">
                <a16:creationId xmlns:a16="http://schemas.microsoft.com/office/drawing/2014/main" id="{9C3C697F-6D65-E28C-0974-143756741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20"/>
            <a:ext cx="18288000" cy="10287000"/>
          </a:xfrm>
          <a:prstGeom prst="rect">
            <a:avLst/>
          </a:prstGeom>
        </p:spPr>
      </p:pic>
      <p:pic>
        <p:nvPicPr>
          <p:cNvPr id="12" name="Picture 11" descr="A black and white logo">
            <a:extLst>
              <a:ext uri="{FF2B5EF4-FFF2-40B4-BE49-F238E27FC236}">
                <a16:creationId xmlns:a16="http://schemas.microsoft.com/office/drawing/2014/main" id="{FC3FA8C0-4761-7E41-3096-FB41BF82A297}"/>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6499"/>
                    </a14:imgEffect>
                    <a14:imgEffect>
                      <a14:saturation sat="133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3092076" y="8431157"/>
            <a:ext cx="3816977" cy="1335123"/>
          </a:xfrm>
          <a:prstGeom prst="rect">
            <a:avLst/>
          </a:prstGeom>
        </p:spPr>
      </p:pic>
      <p:sp>
        <p:nvSpPr>
          <p:cNvPr id="14" name="TextBox 13">
            <a:extLst>
              <a:ext uri="{FF2B5EF4-FFF2-40B4-BE49-F238E27FC236}">
                <a16:creationId xmlns:a16="http://schemas.microsoft.com/office/drawing/2014/main" id="{4D89BFFC-3A14-93A2-3D5C-CDE9F9FF16BF}"/>
              </a:ext>
            </a:extLst>
          </p:cNvPr>
          <p:cNvSpPr txBox="1"/>
          <p:nvPr/>
        </p:nvSpPr>
        <p:spPr>
          <a:xfrm>
            <a:off x="540515" y="3140677"/>
            <a:ext cx="17206968" cy="1015663"/>
          </a:xfrm>
          <a:prstGeom prst="rect">
            <a:avLst/>
          </a:prstGeom>
          <a:noFill/>
        </p:spPr>
        <p:txBody>
          <a:bodyPr wrap="square">
            <a:spAutoFit/>
          </a:bodyPr>
          <a:lstStyle/>
          <a:p>
            <a:pPr algn="ctr"/>
            <a:r>
              <a:rPr lang="en-GB" sz="6000" b="1" dirty="0">
                <a:latin typeface="Tahoma" panose="020B0604030504040204" pitchFamily="34" charset="0"/>
                <a:ea typeface="Tahoma" panose="020B0604030504040204" pitchFamily="34" charset="0"/>
                <a:cs typeface="Tahoma" panose="020B0604030504040204" pitchFamily="34" charset="0"/>
              </a:rPr>
              <a:t>Targeted Financial Sanctions</a:t>
            </a:r>
          </a:p>
        </p:txBody>
      </p:sp>
      <p:cxnSp>
        <p:nvCxnSpPr>
          <p:cNvPr id="17" name="Straight Connector 16">
            <a:extLst>
              <a:ext uri="{FF2B5EF4-FFF2-40B4-BE49-F238E27FC236}">
                <a16:creationId xmlns:a16="http://schemas.microsoft.com/office/drawing/2014/main" id="{15C620F8-DD59-74FF-F08E-B3813B1415A9}"/>
              </a:ext>
            </a:extLst>
          </p:cNvPr>
          <p:cNvCxnSpPr/>
          <p:nvPr/>
        </p:nvCxnSpPr>
        <p:spPr>
          <a:xfrm>
            <a:off x="2660575" y="4792346"/>
            <a:ext cx="12939311"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AutoShape 2" descr="Isle of Man Financial Services Authority | Lught-Reill Shirveishyn Argidoil Ellan Vannin">
            <a:extLst>
              <a:ext uri="{FF2B5EF4-FFF2-40B4-BE49-F238E27FC236}">
                <a16:creationId xmlns:a16="http://schemas.microsoft.com/office/drawing/2014/main" id="{58661E0B-B938-3FB1-DEBC-0A0362128A8E}"/>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GB" sz="2700"/>
          </a:p>
        </p:txBody>
      </p:sp>
    </p:spTree>
    <p:extLst>
      <p:ext uri="{BB962C8B-B14F-4D97-AF65-F5344CB8AC3E}">
        <p14:creationId xmlns:p14="http://schemas.microsoft.com/office/powerpoint/2010/main" val="4148843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A784-5960-2CB6-D905-CE0BBB7FE570}"/>
              </a:ext>
            </a:extLst>
          </p:cNvPr>
          <p:cNvSpPr>
            <a:spLocks noGrp="1"/>
          </p:cNvSpPr>
          <p:nvPr>
            <p:ph type="title"/>
          </p:nvPr>
        </p:nvSpPr>
        <p:spPr>
          <a:xfrm>
            <a:off x="2506717" y="26285"/>
            <a:ext cx="12770069" cy="1685046"/>
          </a:xfrm>
        </p:spPr>
        <p:txBody>
          <a:bodyPr/>
          <a:lstStyle/>
          <a:p>
            <a:pPr algn="ctr"/>
            <a:r>
              <a:rPr lang="en-GB" b="1" dirty="0"/>
              <a:t>Who we are</a:t>
            </a:r>
          </a:p>
        </p:txBody>
      </p:sp>
      <p:sp>
        <p:nvSpPr>
          <p:cNvPr id="4" name="Date Placeholder 3">
            <a:extLst>
              <a:ext uri="{FF2B5EF4-FFF2-40B4-BE49-F238E27FC236}">
                <a16:creationId xmlns:a16="http://schemas.microsoft.com/office/drawing/2014/main" id="{B1DA40AF-9B67-2038-4C4C-19BD9B7A9DBA}"/>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32533BD5-3DD6-D848-62AA-5C2BA754E6A4}"/>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12</a:t>
            </a:fld>
            <a:endParaRPr lang="en-GB" dirty="0"/>
          </a:p>
        </p:txBody>
      </p:sp>
      <p:graphicFrame>
        <p:nvGraphicFramePr>
          <p:cNvPr id="8" name="Diagram 7">
            <a:extLst>
              <a:ext uri="{FF2B5EF4-FFF2-40B4-BE49-F238E27FC236}">
                <a16:creationId xmlns:a16="http://schemas.microsoft.com/office/drawing/2014/main" id="{7CE1F8AF-0B4A-176C-EA18-17A5B73BFCD6}"/>
              </a:ext>
            </a:extLst>
          </p:cNvPr>
          <p:cNvGraphicFramePr/>
          <p:nvPr/>
        </p:nvGraphicFramePr>
        <p:xfrm>
          <a:off x="2708729" y="6712316"/>
          <a:ext cx="12192000" cy="19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Connector 14">
            <a:extLst>
              <a:ext uri="{FF2B5EF4-FFF2-40B4-BE49-F238E27FC236}">
                <a16:creationId xmlns:a16="http://schemas.microsoft.com/office/drawing/2014/main" id="{F230D6E9-B898-E550-D4EA-0DF0B5B22DF5}"/>
              </a:ext>
            </a:extLst>
          </p:cNvPr>
          <p:cNvCxnSpPr>
            <a:cxnSpLocks/>
          </p:cNvCxnSpPr>
          <p:nvPr/>
        </p:nvCxnSpPr>
        <p:spPr>
          <a:xfrm>
            <a:off x="1724140" y="6417522"/>
            <a:ext cx="14839721" cy="0"/>
          </a:xfrm>
          <a:prstGeom prst="line">
            <a:avLst/>
          </a:prstGeom>
          <a:ln w="22225">
            <a:solidFill>
              <a:srgbClr val="544B76"/>
            </a:solidFill>
          </a:ln>
        </p:spPr>
        <p:style>
          <a:lnRef idx="1">
            <a:schemeClr val="accent1"/>
          </a:lnRef>
          <a:fillRef idx="0">
            <a:schemeClr val="accent1"/>
          </a:fillRef>
          <a:effectRef idx="0">
            <a:schemeClr val="accent1"/>
          </a:effectRef>
          <a:fontRef idx="minor">
            <a:schemeClr val="tx1"/>
          </a:fontRef>
        </p:style>
      </p:cxnSp>
      <p:graphicFrame>
        <p:nvGraphicFramePr>
          <p:cNvPr id="20" name="Diagram 19">
            <a:extLst>
              <a:ext uri="{FF2B5EF4-FFF2-40B4-BE49-F238E27FC236}">
                <a16:creationId xmlns:a16="http://schemas.microsoft.com/office/drawing/2014/main" id="{CC825278-0252-4A74-5496-C774E2F28D64}"/>
              </a:ext>
            </a:extLst>
          </p:cNvPr>
          <p:cNvGraphicFramePr/>
          <p:nvPr/>
        </p:nvGraphicFramePr>
        <p:xfrm>
          <a:off x="770813" y="1248578"/>
          <a:ext cx="16564230" cy="57743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624E0660-5328-3D52-57F9-2CB7AE69D261}"/>
              </a:ext>
            </a:extLst>
          </p:cNvPr>
          <p:cNvGraphicFramePr/>
          <p:nvPr/>
        </p:nvGraphicFramePr>
        <p:xfrm>
          <a:off x="871788" y="1909976"/>
          <a:ext cx="16544424" cy="44514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985576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47C36-A54F-CFAB-0475-A446DF8C2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BA63C-558A-1E4C-C3B9-240F3111071A}"/>
              </a:ext>
            </a:extLst>
          </p:cNvPr>
          <p:cNvSpPr>
            <a:spLocks noGrp="1"/>
          </p:cNvSpPr>
          <p:nvPr>
            <p:ph type="title"/>
          </p:nvPr>
        </p:nvSpPr>
        <p:spPr>
          <a:xfrm>
            <a:off x="1655379" y="224930"/>
            <a:ext cx="14401800" cy="1685046"/>
          </a:xfrm>
        </p:spPr>
        <p:txBody>
          <a:bodyPr>
            <a:normAutofit/>
          </a:bodyPr>
          <a:lstStyle/>
          <a:p>
            <a:pPr algn="ctr"/>
            <a:r>
              <a:rPr lang="en-GB" b="1" dirty="0"/>
              <a:t>Sanctions Legislation reminder</a:t>
            </a:r>
          </a:p>
        </p:txBody>
      </p:sp>
      <p:sp>
        <p:nvSpPr>
          <p:cNvPr id="4" name="Date Placeholder 3">
            <a:extLst>
              <a:ext uri="{FF2B5EF4-FFF2-40B4-BE49-F238E27FC236}">
                <a16:creationId xmlns:a16="http://schemas.microsoft.com/office/drawing/2014/main" id="{1B1B080C-08D2-236B-0964-79C33DA256C9}"/>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99C7AA50-E3A9-FAAE-A133-6128FA6F6793}"/>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13</a:t>
            </a:fld>
            <a:endParaRPr lang="en-GB" dirty="0"/>
          </a:p>
        </p:txBody>
      </p:sp>
      <p:graphicFrame>
        <p:nvGraphicFramePr>
          <p:cNvPr id="3" name="Diagram 2">
            <a:extLst>
              <a:ext uri="{FF2B5EF4-FFF2-40B4-BE49-F238E27FC236}">
                <a16:creationId xmlns:a16="http://schemas.microsoft.com/office/drawing/2014/main" id="{06E2AC5B-E2FC-23BA-97C7-22103D76F2D0}"/>
              </a:ext>
            </a:extLst>
          </p:cNvPr>
          <p:cNvGraphicFramePr/>
          <p:nvPr/>
        </p:nvGraphicFramePr>
        <p:xfrm>
          <a:off x="577931" y="1909975"/>
          <a:ext cx="16969091" cy="6437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A0FCF1E-CBFB-6097-1BA6-E9FE55281780}"/>
              </a:ext>
            </a:extLst>
          </p:cNvPr>
          <p:cNvSpPr txBox="1"/>
          <p:nvPr/>
        </p:nvSpPr>
        <p:spPr>
          <a:xfrm>
            <a:off x="577930" y="8499591"/>
            <a:ext cx="16969091" cy="692497"/>
          </a:xfrm>
          <a:prstGeom prst="rect">
            <a:avLst/>
          </a:prstGeom>
          <a:noFill/>
        </p:spPr>
        <p:txBody>
          <a:bodyPr wrap="square" rtlCol="0">
            <a:spAutoFit/>
          </a:bodyPr>
          <a:lstStyle/>
          <a:p>
            <a:pPr algn="ctr"/>
            <a:r>
              <a:rPr lang="en-GB" sz="3900" b="1" dirty="0"/>
              <a:t>These form part of the “AML/CFT legislation” definition in the Gambling Code</a:t>
            </a:r>
          </a:p>
        </p:txBody>
      </p:sp>
    </p:spTree>
    <p:extLst>
      <p:ext uri="{BB962C8B-B14F-4D97-AF65-F5344CB8AC3E}">
        <p14:creationId xmlns:p14="http://schemas.microsoft.com/office/powerpoint/2010/main" val="42421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4B481B2F-FBA7-4077-8B46-723B6ECD59E5}"/>
                                            </p:graphicEl>
                                          </p:spTgt>
                                        </p:tgtEl>
                                        <p:attrNameLst>
                                          <p:attrName>style.visibility</p:attrName>
                                        </p:attrNameLst>
                                      </p:cBhvr>
                                      <p:to>
                                        <p:strVal val="visible"/>
                                      </p:to>
                                    </p:set>
                                    <p:animEffect transition="in" filter="fade">
                                      <p:cBhvr>
                                        <p:cTn id="7" dur="1000"/>
                                        <p:tgtEl>
                                          <p:spTgt spid="3">
                                            <p:graphicEl>
                                              <a:dgm id="{4B481B2F-FBA7-4077-8B46-723B6ECD59E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A9BC97C0-6AF0-42F5-848A-B464BDF302FA}"/>
                                            </p:graphicEl>
                                          </p:spTgt>
                                        </p:tgtEl>
                                        <p:attrNameLst>
                                          <p:attrName>style.visibility</p:attrName>
                                        </p:attrNameLst>
                                      </p:cBhvr>
                                      <p:to>
                                        <p:strVal val="visible"/>
                                      </p:to>
                                    </p:set>
                                    <p:animEffect transition="in" filter="fade">
                                      <p:cBhvr>
                                        <p:cTn id="10" dur="1000"/>
                                        <p:tgtEl>
                                          <p:spTgt spid="3">
                                            <p:graphicEl>
                                              <a:dgm id="{A9BC97C0-6AF0-42F5-848A-B464BDF302F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1680E169-4698-4526-8A44-E27B9F40F386}"/>
                                            </p:graphicEl>
                                          </p:spTgt>
                                        </p:tgtEl>
                                        <p:attrNameLst>
                                          <p:attrName>style.visibility</p:attrName>
                                        </p:attrNameLst>
                                      </p:cBhvr>
                                      <p:to>
                                        <p:strVal val="visible"/>
                                      </p:to>
                                    </p:set>
                                    <p:animEffect transition="in" filter="fade">
                                      <p:cBhvr>
                                        <p:cTn id="15" dur="1000"/>
                                        <p:tgtEl>
                                          <p:spTgt spid="3">
                                            <p:graphicEl>
                                              <a:dgm id="{1680E169-4698-4526-8A44-E27B9F40F38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D175941A-8DAB-48BB-9096-37E585B525BB}"/>
                                            </p:graphicEl>
                                          </p:spTgt>
                                        </p:tgtEl>
                                        <p:attrNameLst>
                                          <p:attrName>style.visibility</p:attrName>
                                        </p:attrNameLst>
                                      </p:cBhvr>
                                      <p:to>
                                        <p:strVal val="visible"/>
                                      </p:to>
                                    </p:set>
                                    <p:animEffect transition="in" filter="fade">
                                      <p:cBhvr>
                                        <p:cTn id="18" dur="1000"/>
                                        <p:tgtEl>
                                          <p:spTgt spid="3">
                                            <p:graphicEl>
                                              <a:dgm id="{D175941A-8DAB-48BB-9096-37E585B525B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89BA05F4-6BC7-4E34-A866-DC7EA425266F}"/>
                                            </p:graphicEl>
                                          </p:spTgt>
                                        </p:tgtEl>
                                        <p:attrNameLst>
                                          <p:attrName>style.visibility</p:attrName>
                                        </p:attrNameLst>
                                      </p:cBhvr>
                                      <p:to>
                                        <p:strVal val="visible"/>
                                      </p:to>
                                    </p:set>
                                    <p:animEffect transition="in" filter="fade">
                                      <p:cBhvr>
                                        <p:cTn id="23" dur="1000"/>
                                        <p:tgtEl>
                                          <p:spTgt spid="3">
                                            <p:graphicEl>
                                              <a:dgm id="{89BA05F4-6BC7-4E34-A866-DC7EA425266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330C3B63-2964-4653-BA5F-D2F8C3BB6FAB}"/>
                                            </p:graphicEl>
                                          </p:spTgt>
                                        </p:tgtEl>
                                        <p:attrNameLst>
                                          <p:attrName>style.visibility</p:attrName>
                                        </p:attrNameLst>
                                      </p:cBhvr>
                                      <p:to>
                                        <p:strVal val="visible"/>
                                      </p:to>
                                    </p:set>
                                    <p:animEffect transition="in" filter="fade">
                                      <p:cBhvr>
                                        <p:cTn id="28" dur="1000"/>
                                        <p:tgtEl>
                                          <p:spTgt spid="3">
                                            <p:graphicEl>
                                              <a:dgm id="{330C3B63-2964-4653-BA5F-D2F8C3BB6F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5626-8DAD-7A69-34EA-F55C96C9E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89252-67C6-120C-7F0F-57100568B182}"/>
              </a:ext>
            </a:extLst>
          </p:cNvPr>
          <p:cNvSpPr>
            <a:spLocks noGrp="1"/>
          </p:cNvSpPr>
          <p:nvPr>
            <p:ph type="title"/>
          </p:nvPr>
        </p:nvSpPr>
        <p:spPr>
          <a:xfrm>
            <a:off x="1655379" y="224930"/>
            <a:ext cx="14401800" cy="1685046"/>
          </a:xfrm>
        </p:spPr>
        <p:txBody>
          <a:bodyPr>
            <a:normAutofit/>
          </a:bodyPr>
          <a:lstStyle/>
          <a:p>
            <a:pPr algn="ctr"/>
            <a:r>
              <a:rPr lang="en-GB" b="1" dirty="0"/>
              <a:t>“Sanctions Lists”</a:t>
            </a:r>
          </a:p>
        </p:txBody>
      </p:sp>
      <p:sp>
        <p:nvSpPr>
          <p:cNvPr id="4" name="Date Placeholder 3">
            <a:extLst>
              <a:ext uri="{FF2B5EF4-FFF2-40B4-BE49-F238E27FC236}">
                <a16:creationId xmlns:a16="http://schemas.microsoft.com/office/drawing/2014/main" id="{C7C02CF6-8A64-1E4F-56FF-BFA7F3D9DBD1}"/>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94486A89-4BEF-A5BE-E90A-26878D2EE3EE}"/>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14</a:t>
            </a:fld>
            <a:endParaRPr lang="en-GB" dirty="0"/>
          </a:p>
        </p:txBody>
      </p:sp>
      <p:graphicFrame>
        <p:nvGraphicFramePr>
          <p:cNvPr id="3" name="Diagram 2">
            <a:extLst>
              <a:ext uri="{FF2B5EF4-FFF2-40B4-BE49-F238E27FC236}">
                <a16:creationId xmlns:a16="http://schemas.microsoft.com/office/drawing/2014/main" id="{2A00B0E5-0B10-ADD3-6B5E-635074DFE4B8}"/>
              </a:ext>
            </a:extLst>
          </p:cNvPr>
          <p:cNvGraphicFramePr/>
          <p:nvPr/>
        </p:nvGraphicFramePr>
        <p:xfrm>
          <a:off x="577931" y="1909975"/>
          <a:ext cx="16969091" cy="5089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86ED70C-B238-27A9-061C-2091DE1F18A6}"/>
              </a:ext>
            </a:extLst>
          </p:cNvPr>
          <p:cNvSpPr txBox="1"/>
          <p:nvPr/>
        </p:nvSpPr>
        <p:spPr>
          <a:xfrm>
            <a:off x="577931" y="7185614"/>
            <a:ext cx="16969091" cy="18928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3900" b="1" dirty="0"/>
              <a:t>Keep up to date:</a:t>
            </a:r>
          </a:p>
          <a:p>
            <a:pPr marL="685800" indent="-685800">
              <a:buFont typeface="Arial" panose="020B0604020202020204" pitchFamily="34" charset="0"/>
              <a:buChar char="•"/>
            </a:pPr>
            <a:r>
              <a:rPr lang="en-GB" sz="3900" b="1" dirty="0"/>
              <a:t>Sign up to UN mailing list</a:t>
            </a:r>
          </a:p>
          <a:p>
            <a:pPr marL="685800" indent="-685800">
              <a:buFont typeface="Arial" panose="020B0604020202020204" pitchFamily="34" charset="0"/>
              <a:buChar char="•"/>
            </a:pPr>
            <a:r>
              <a:rPr lang="en-GB" sz="3900" b="1" dirty="0"/>
              <a:t>Sign up to receive news from Customs via RSS feed</a:t>
            </a:r>
          </a:p>
        </p:txBody>
      </p:sp>
    </p:spTree>
    <p:extLst>
      <p:ext uri="{BB962C8B-B14F-4D97-AF65-F5344CB8AC3E}">
        <p14:creationId xmlns:p14="http://schemas.microsoft.com/office/powerpoint/2010/main" val="2180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D296E822-5028-4E9B-AA53-C6DCF24C7DB4}"/>
                                            </p:graphicEl>
                                          </p:spTgt>
                                        </p:tgtEl>
                                        <p:attrNameLst>
                                          <p:attrName>style.visibility</p:attrName>
                                        </p:attrNameLst>
                                      </p:cBhvr>
                                      <p:to>
                                        <p:strVal val="visible"/>
                                      </p:to>
                                    </p:set>
                                    <p:animEffect transition="in" filter="fade">
                                      <p:cBhvr>
                                        <p:cTn id="7" dur="1000"/>
                                        <p:tgtEl>
                                          <p:spTgt spid="3">
                                            <p:graphicEl>
                                              <a:dgm id="{D296E822-5028-4E9B-AA53-C6DCF24C7D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76B33DFA-EB34-4DED-BB8F-4C5012F66BEE}"/>
                                            </p:graphicEl>
                                          </p:spTgt>
                                        </p:tgtEl>
                                        <p:attrNameLst>
                                          <p:attrName>style.visibility</p:attrName>
                                        </p:attrNameLst>
                                      </p:cBhvr>
                                      <p:to>
                                        <p:strVal val="visible"/>
                                      </p:to>
                                    </p:set>
                                    <p:animEffect transition="in" filter="fade">
                                      <p:cBhvr>
                                        <p:cTn id="12" dur="1000"/>
                                        <p:tgtEl>
                                          <p:spTgt spid="3">
                                            <p:graphicEl>
                                              <a:dgm id="{76B33DFA-EB34-4DED-BB8F-4C5012F66BE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E06309E-AEC4-4FDE-9A96-FFC9D57DF0B3}"/>
                                            </p:graphicEl>
                                          </p:spTgt>
                                        </p:tgtEl>
                                        <p:attrNameLst>
                                          <p:attrName>style.visibility</p:attrName>
                                        </p:attrNameLst>
                                      </p:cBhvr>
                                      <p:to>
                                        <p:strVal val="visible"/>
                                      </p:to>
                                    </p:set>
                                    <p:animEffect transition="in" filter="fade">
                                      <p:cBhvr>
                                        <p:cTn id="17" dur="1000"/>
                                        <p:tgtEl>
                                          <p:spTgt spid="3">
                                            <p:graphicEl>
                                              <a:dgm id="{4E06309E-AEC4-4FDE-9A96-FFC9D57DF0B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C2B7F58B-8A62-44DC-BBF1-812B74235210}"/>
                                            </p:graphicEl>
                                          </p:spTgt>
                                        </p:tgtEl>
                                        <p:attrNameLst>
                                          <p:attrName>style.visibility</p:attrName>
                                        </p:attrNameLst>
                                      </p:cBhvr>
                                      <p:to>
                                        <p:strVal val="visible"/>
                                      </p:to>
                                    </p:set>
                                    <p:animEffect transition="in" filter="fade">
                                      <p:cBhvr>
                                        <p:cTn id="22" dur="1000"/>
                                        <p:tgtEl>
                                          <p:spTgt spid="3">
                                            <p:graphicEl>
                                              <a:dgm id="{C2B7F58B-8A62-44DC-BBF1-812B7423521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dgm id="{0CD592C1-DE74-45C2-A33B-C3539714426A}"/>
                                            </p:graphicEl>
                                          </p:spTgt>
                                        </p:tgtEl>
                                        <p:attrNameLst>
                                          <p:attrName>style.visibility</p:attrName>
                                        </p:attrNameLst>
                                      </p:cBhvr>
                                      <p:to>
                                        <p:strVal val="visible"/>
                                      </p:to>
                                    </p:set>
                                    <p:animEffect transition="in" filter="fade">
                                      <p:cBhvr>
                                        <p:cTn id="27" dur="1000"/>
                                        <p:tgtEl>
                                          <p:spTgt spid="3">
                                            <p:graphicEl>
                                              <a:dgm id="{0CD592C1-DE74-45C2-A33B-C3539714426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dgm id="{4E42FD1C-F82D-42BD-BF25-4C31CA876B86}"/>
                                            </p:graphicEl>
                                          </p:spTgt>
                                        </p:tgtEl>
                                        <p:attrNameLst>
                                          <p:attrName>style.visibility</p:attrName>
                                        </p:attrNameLst>
                                      </p:cBhvr>
                                      <p:to>
                                        <p:strVal val="visible"/>
                                      </p:to>
                                    </p:set>
                                    <p:animEffect transition="in" filter="fade">
                                      <p:cBhvr>
                                        <p:cTn id="32" dur="1000"/>
                                        <p:tgtEl>
                                          <p:spTgt spid="3">
                                            <p:graphicEl>
                                              <a:dgm id="{4E42FD1C-F82D-42BD-BF25-4C31CA876B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87414E-4E9A-663C-0E84-2616615BC28D}"/>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59BC137D-B51A-7F82-FE87-AAC8DC2797E2}"/>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15</a:t>
            </a:fld>
            <a:endParaRPr lang="en-GB" dirty="0"/>
          </a:p>
        </p:txBody>
      </p:sp>
      <p:sp>
        <p:nvSpPr>
          <p:cNvPr id="3" name="Title 2">
            <a:extLst>
              <a:ext uri="{FF2B5EF4-FFF2-40B4-BE49-F238E27FC236}">
                <a16:creationId xmlns:a16="http://schemas.microsoft.com/office/drawing/2014/main" id="{9C9BF336-0B1C-3335-5275-783148A95F75}"/>
              </a:ext>
            </a:extLst>
          </p:cNvPr>
          <p:cNvSpPr>
            <a:spLocks noGrp="1"/>
          </p:cNvSpPr>
          <p:nvPr>
            <p:ph type="title"/>
          </p:nvPr>
        </p:nvSpPr>
        <p:spPr>
          <a:xfrm>
            <a:off x="4286250" y="-170562"/>
            <a:ext cx="9715500" cy="1988345"/>
          </a:xfrm>
        </p:spPr>
        <p:txBody>
          <a:bodyPr/>
          <a:lstStyle/>
          <a:p>
            <a:r>
              <a:rPr lang="en-GB" b="1" dirty="0"/>
              <a:t>Why Sanctions Matter</a:t>
            </a:r>
          </a:p>
        </p:txBody>
      </p:sp>
      <p:graphicFrame>
        <p:nvGraphicFramePr>
          <p:cNvPr id="7" name="Diagram 6">
            <a:extLst>
              <a:ext uri="{FF2B5EF4-FFF2-40B4-BE49-F238E27FC236}">
                <a16:creationId xmlns:a16="http://schemas.microsoft.com/office/drawing/2014/main" id="{0F73A4F9-033F-27D6-C08D-9A94CA0369D2}"/>
              </a:ext>
            </a:extLst>
          </p:cNvPr>
          <p:cNvGraphicFramePr/>
          <p:nvPr/>
        </p:nvGraphicFramePr>
        <p:xfrm>
          <a:off x="172598" y="1817783"/>
          <a:ext cx="17873031" cy="7271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133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74757" y="410341"/>
            <a:ext cx="13204817" cy="1090670"/>
          </a:xfrm>
        </p:spPr>
        <p:txBody>
          <a:bodyPr>
            <a:noAutofit/>
          </a:bodyPr>
          <a:lstStyle/>
          <a:p>
            <a:pPr algn="ctr"/>
            <a:r>
              <a:rPr lang="en-GB" sz="6600" dirty="0">
                <a:latin typeface="Tahoma" panose="020B0604030504040204" pitchFamily="34" charset="0"/>
                <a:ea typeface="Tahoma" panose="020B0604030504040204" pitchFamily="34" charset="0"/>
                <a:cs typeface="Tahoma" panose="020B0604030504040204" pitchFamily="34" charset="0"/>
              </a:rPr>
              <a:t>Asset Freeze - Core Principle</a:t>
            </a:r>
          </a:p>
        </p:txBody>
      </p:sp>
      <p:sp>
        <p:nvSpPr>
          <p:cNvPr id="5" name="Date Placeholder 4"/>
          <p:cNvSpPr>
            <a:spLocks noGrp="1"/>
          </p:cNvSpPr>
          <p:nvPr>
            <p:ph type="dt" sz="half" idx="10"/>
          </p:nvPr>
        </p:nvSpPr>
        <p:spPr/>
        <p:txBody>
          <a:bodyPr/>
          <a:lstStyle/>
          <a:p>
            <a:fld id="{E4FC952B-B5C7-4C2C-A8E7-57CA7C1D9B33}" type="datetime1">
              <a:rPr lang="en-GB" smtClean="0"/>
              <a:t>21/07/2026</a:t>
            </a:fld>
            <a:endParaRPr lang="en-GB" dirty="0"/>
          </a:p>
        </p:txBody>
      </p:sp>
      <p:sp>
        <p:nvSpPr>
          <p:cNvPr id="4" name="Slide Number Placeholder 3"/>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16</a:t>
            </a:fld>
            <a:endParaRPr lang="en-GB" dirty="0"/>
          </a:p>
        </p:txBody>
      </p:sp>
      <p:graphicFrame>
        <p:nvGraphicFramePr>
          <p:cNvPr id="8" name="Diagram 7">
            <a:extLst>
              <a:ext uri="{FF2B5EF4-FFF2-40B4-BE49-F238E27FC236}">
                <a16:creationId xmlns:a16="http://schemas.microsoft.com/office/drawing/2014/main" id="{CE4A1502-2B6E-E5C3-24FA-F8EE83C28F16}"/>
              </a:ext>
            </a:extLst>
          </p:cNvPr>
          <p:cNvGraphicFramePr/>
          <p:nvPr/>
        </p:nvGraphicFramePr>
        <p:xfrm>
          <a:off x="0" y="1848118"/>
          <a:ext cx="18288000" cy="5918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51657DB-D7CB-9916-A343-6D866C589F10}"/>
              </a:ext>
            </a:extLst>
          </p:cNvPr>
          <p:cNvSpPr txBox="1"/>
          <p:nvPr/>
        </p:nvSpPr>
        <p:spPr>
          <a:xfrm>
            <a:off x="3368408" y="8211803"/>
            <a:ext cx="11683388" cy="830997"/>
          </a:xfrm>
          <a:prstGeom prst="rect">
            <a:avLst/>
          </a:prstGeom>
          <a:noFill/>
        </p:spPr>
        <p:txBody>
          <a:bodyPr wrap="square" rtlCol="0">
            <a:spAutoFit/>
          </a:bodyPr>
          <a:lstStyle/>
          <a:p>
            <a:pPr algn="ctr"/>
            <a:r>
              <a:rPr lang="en-GB" sz="4800" dirty="0">
                <a:solidFill>
                  <a:srgbClr val="C00000"/>
                </a:solidFill>
                <a:latin typeface="Tahoma" panose="020B0604030504040204" pitchFamily="34" charset="0"/>
                <a:ea typeface="Tahoma" panose="020B0604030504040204" pitchFamily="34" charset="0"/>
                <a:cs typeface="Tahoma" panose="020B0604030504040204" pitchFamily="34" charset="0"/>
              </a:rPr>
              <a:t>Sanctions lists must be checked regularly</a:t>
            </a:r>
          </a:p>
        </p:txBody>
      </p:sp>
      <p:pic>
        <p:nvPicPr>
          <p:cNvPr id="6" name="Graphic 5" descr="Magnifying glass with solid fill">
            <a:extLst>
              <a:ext uri="{FF2B5EF4-FFF2-40B4-BE49-F238E27FC236}">
                <a16:creationId xmlns:a16="http://schemas.microsoft.com/office/drawing/2014/main" id="{0CC63C8E-2E90-F299-A027-A79FF5DF491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616287" y="5363837"/>
            <a:ext cx="1291728" cy="1291728"/>
          </a:xfrm>
          <a:prstGeom prst="rect">
            <a:avLst/>
          </a:prstGeom>
        </p:spPr>
      </p:pic>
      <p:pic>
        <p:nvPicPr>
          <p:cNvPr id="10" name="Graphic 9" descr="Stop with solid fill">
            <a:extLst>
              <a:ext uri="{FF2B5EF4-FFF2-40B4-BE49-F238E27FC236}">
                <a16:creationId xmlns:a16="http://schemas.microsoft.com/office/drawing/2014/main" id="{CEB32C65-8E22-6F84-1FD1-1672BF7549A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24302" y="5363837"/>
            <a:ext cx="1371600" cy="1371600"/>
          </a:xfrm>
          <a:prstGeom prst="rect">
            <a:avLst/>
          </a:prstGeom>
        </p:spPr>
      </p:pic>
      <p:pic>
        <p:nvPicPr>
          <p:cNvPr id="13" name="Graphic 12" descr="Link with solid fill">
            <a:extLst>
              <a:ext uri="{FF2B5EF4-FFF2-40B4-BE49-F238E27FC236}">
                <a16:creationId xmlns:a16="http://schemas.microsoft.com/office/drawing/2014/main" id="{883F8ECA-F976-74AF-2886-ED13C42105B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3379988" y="5365214"/>
            <a:ext cx="1371600" cy="1371600"/>
          </a:xfrm>
          <a:prstGeom prst="rect">
            <a:avLst/>
          </a:prstGeom>
        </p:spPr>
      </p:pic>
    </p:spTree>
    <p:extLst>
      <p:ext uri="{BB962C8B-B14F-4D97-AF65-F5344CB8AC3E}">
        <p14:creationId xmlns:p14="http://schemas.microsoft.com/office/powerpoint/2010/main" val="97391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473EB27-DDF6-6F96-AAE0-0065DB0B31E2}"/>
              </a:ext>
            </a:extLst>
          </p:cNvPr>
          <p:cNvGraphicFramePr/>
          <p:nvPr/>
        </p:nvGraphicFramePr>
        <p:xfrm>
          <a:off x="-983835" y="406402"/>
          <a:ext cx="13674839" cy="8703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4AEEC983-A284-4AE8-0DA8-B5F37A3E97E6}"/>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66DE9C14-9886-0E0A-FB64-AFEC442B049F}"/>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17</a:t>
            </a:fld>
            <a:endParaRPr lang="en-GB" dirty="0"/>
          </a:p>
        </p:txBody>
      </p:sp>
      <p:graphicFrame>
        <p:nvGraphicFramePr>
          <p:cNvPr id="2" name="Diagram 1">
            <a:extLst>
              <a:ext uri="{FF2B5EF4-FFF2-40B4-BE49-F238E27FC236}">
                <a16:creationId xmlns:a16="http://schemas.microsoft.com/office/drawing/2014/main" id="{B9C0AC73-0669-232F-04C0-307B7FF38CB3}"/>
              </a:ext>
            </a:extLst>
          </p:cNvPr>
          <p:cNvGraphicFramePr/>
          <p:nvPr/>
        </p:nvGraphicFramePr>
        <p:xfrm>
          <a:off x="13385952" y="1736814"/>
          <a:ext cx="4114800" cy="60429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 name="Straight Connector 6">
            <a:extLst>
              <a:ext uri="{FF2B5EF4-FFF2-40B4-BE49-F238E27FC236}">
                <a16:creationId xmlns:a16="http://schemas.microsoft.com/office/drawing/2014/main" id="{8E6F917F-B472-5FE0-1844-734CBDABAADB}"/>
              </a:ext>
            </a:extLst>
          </p:cNvPr>
          <p:cNvCxnSpPr>
            <a:cxnSpLocks/>
          </p:cNvCxnSpPr>
          <p:nvPr/>
        </p:nvCxnSpPr>
        <p:spPr>
          <a:xfrm>
            <a:off x="13038477" y="1141901"/>
            <a:ext cx="0" cy="7186848"/>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95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8410-0D3E-4BBD-C427-782A2193E09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A9145A2-3CE8-DE7C-CD4E-660F7959AE15}"/>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B910C546-5F3E-A97F-D133-3365DA92C182}"/>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18</a:t>
            </a:fld>
            <a:endParaRPr lang="en-GB" dirty="0"/>
          </a:p>
        </p:txBody>
      </p:sp>
      <p:sp>
        <p:nvSpPr>
          <p:cNvPr id="2" name="TextBox 1">
            <a:extLst>
              <a:ext uri="{FF2B5EF4-FFF2-40B4-BE49-F238E27FC236}">
                <a16:creationId xmlns:a16="http://schemas.microsoft.com/office/drawing/2014/main" id="{C6242CC3-E00E-63E6-1703-75E34086A1E9}"/>
              </a:ext>
            </a:extLst>
          </p:cNvPr>
          <p:cNvSpPr txBox="1"/>
          <p:nvPr/>
        </p:nvSpPr>
        <p:spPr>
          <a:xfrm>
            <a:off x="4359770" y="441684"/>
            <a:ext cx="9568458" cy="1107996"/>
          </a:xfrm>
          <a:prstGeom prst="rect">
            <a:avLst/>
          </a:prstGeom>
          <a:noFill/>
        </p:spPr>
        <p:txBody>
          <a:bodyPr wrap="square">
            <a:spAutoFit/>
          </a:bodyPr>
          <a:lstStyle/>
          <a:p>
            <a:r>
              <a:rPr lang="en-GB" sz="6600" b="1" dirty="0">
                <a:solidFill>
                  <a:srgbClr val="2B769A"/>
                </a:solidFill>
                <a:latin typeface="Tahoma" panose="020B0604030504040204" pitchFamily="34" charset="0"/>
                <a:ea typeface="Tahoma" panose="020B0604030504040204" pitchFamily="34" charset="0"/>
                <a:cs typeface="Tahoma" panose="020B0604030504040204" pitchFamily="34" charset="0"/>
              </a:rPr>
              <a:t>Reporting Obligations</a:t>
            </a:r>
            <a:endParaRPr lang="en-GB" sz="6600" dirty="0">
              <a:solidFill>
                <a:srgbClr val="2B769A"/>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Diagram 2">
            <a:extLst>
              <a:ext uri="{FF2B5EF4-FFF2-40B4-BE49-F238E27FC236}">
                <a16:creationId xmlns:a16="http://schemas.microsoft.com/office/drawing/2014/main" id="{0302F2AA-FE6E-010B-170C-28DFD0788029}"/>
              </a:ext>
            </a:extLst>
          </p:cNvPr>
          <p:cNvGraphicFramePr/>
          <p:nvPr/>
        </p:nvGraphicFramePr>
        <p:xfrm>
          <a:off x="736295" y="2622096"/>
          <a:ext cx="16830099" cy="588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EE6FC23-07FB-1BC1-46E1-B77BC3DCDFF6}"/>
              </a:ext>
            </a:extLst>
          </p:cNvPr>
          <p:cNvPicPr>
            <a:picLocks noChangeAspect="1"/>
          </p:cNvPicPr>
          <p:nvPr/>
        </p:nvPicPr>
        <p:blipFill>
          <a:blip r:embed="rId8"/>
          <a:stretch>
            <a:fillRect/>
          </a:stretch>
        </p:blipFill>
        <p:spPr>
          <a:xfrm>
            <a:off x="1155000" y="588696"/>
            <a:ext cx="2673480" cy="2673480"/>
          </a:xfrm>
          <a:prstGeom prst="rect">
            <a:avLst/>
          </a:prstGeom>
        </p:spPr>
      </p:pic>
    </p:spTree>
    <p:extLst>
      <p:ext uri="{BB962C8B-B14F-4D97-AF65-F5344CB8AC3E}">
        <p14:creationId xmlns:p14="http://schemas.microsoft.com/office/powerpoint/2010/main" val="3285122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A0C7C-E1E9-BC5B-A35B-F6E2691B441F}"/>
              </a:ext>
            </a:extLst>
          </p:cNvPr>
          <p:cNvSpPr>
            <a:spLocks noGrp="1"/>
          </p:cNvSpPr>
          <p:nvPr>
            <p:ph type="title"/>
          </p:nvPr>
        </p:nvSpPr>
        <p:spPr>
          <a:xfrm>
            <a:off x="1492511" y="208635"/>
            <a:ext cx="15151772" cy="1417620"/>
          </a:xfrm>
        </p:spPr>
        <p:txBody>
          <a:bodyPr/>
          <a:lstStyle/>
          <a:p>
            <a:r>
              <a:rPr lang="en-GB" b="1" dirty="0"/>
              <a:t>Top 10 Sanctions Compliance tips</a:t>
            </a:r>
          </a:p>
        </p:txBody>
      </p:sp>
      <p:sp>
        <p:nvSpPr>
          <p:cNvPr id="4" name="Date Placeholder 3">
            <a:extLst>
              <a:ext uri="{FF2B5EF4-FFF2-40B4-BE49-F238E27FC236}">
                <a16:creationId xmlns:a16="http://schemas.microsoft.com/office/drawing/2014/main" id="{7556773D-50AC-F4FB-3FC4-89F14FC71DF2}"/>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CF47C25B-4346-CC06-887C-803852DB4D83}"/>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19</a:t>
            </a:fld>
            <a:endParaRPr lang="en-GB" dirty="0"/>
          </a:p>
        </p:txBody>
      </p:sp>
      <p:graphicFrame>
        <p:nvGraphicFramePr>
          <p:cNvPr id="6" name="Diagram 5">
            <a:extLst>
              <a:ext uri="{FF2B5EF4-FFF2-40B4-BE49-F238E27FC236}">
                <a16:creationId xmlns:a16="http://schemas.microsoft.com/office/drawing/2014/main" id="{1B33EA73-212F-20D4-A7AB-2BECB4D76ACB}"/>
              </a:ext>
            </a:extLst>
          </p:cNvPr>
          <p:cNvGraphicFramePr/>
          <p:nvPr/>
        </p:nvGraphicFramePr>
        <p:xfrm>
          <a:off x="954731" y="2232563"/>
          <a:ext cx="16378538" cy="6695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35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p:cNvSpPr txBox="1"/>
          <p:nvPr/>
        </p:nvSpPr>
        <p:spPr>
          <a:xfrm>
            <a:off x="807947" y="4340599"/>
            <a:ext cx="8293470" cy="1769715"/>
          </a:xfrm>
          <a:prstGeom prst="rect">
            <a:avLst/>
          </a:prstGeom>
        </p:spPr>
        <p:txBody>
          <a:bodyPr wrap="square" lIns="0" tIns="0" rIns="0" bIns="0" rtlCol="0" anchor="ctr">
            <a:spAutoFit/>
          </a:bodyPr>
          <a:lstStyle/>
          <a:p>
            <a:pPr algn="l"/>
            <a:r>
              <a:rPr lang="en-US" sz="115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Welcome</a:t>
            </a:r>
          </a:p>
        </p:txBody>
      </p:sp>
      <p:sp>
        <p:nvSpPr>
          <p:cNvPr id="5" name="TextBox 5"/>
          <p:cNvSpPr txBox="1"/>
          <p:nvPr/>
        </p:nvSpPr>
        <p:spPr>
          <a:xfrm>
            <a:off x="903401" y="6739315"/>
            <a:ext cx="8002980" cy="641201"/>
          </a:xfrm>
          <a:prstGeom prst="rect">
            <a:avLst/>
          </a:prstGeom>
        </p:spPr>
        <p:txBody>
          <a:bodyPr wrap="square" lIns="0" tIns="0" rIns="0" bIns="0" rtlCol="0" anchor="t">
            <a:spAutoFit/>
          </a:bodyPr>
          <a:lstStyle/>
          <a:p>
            <a:pPr algn="l">
              <a:lnSpc>
                <a:spcPts val="5040"/>
              </a:lnSpc>
            </a:pPr>
            <a:r>
              <a:rPr lang="en-US" sz="4800" dirty="0">
                <a:solidFill>
                  <a:srgbClr val="418689"/>
                </a:solidFill>
                <a:latin typeface="Raleway"/>
                <a:ea typeface="Raleway"/>
                <a:cs typeface="Raleway"/>
                <a:sym typeface="Raleway"/>
              </a:rPr>
              <a:t>25</a:t>
            </a:r>
            <a:r>
              <a:rPr lang="en-US" sz="4800" baseline="30000" dirty="0">
                <a:solidFill>
                  <a:srgbClr val="418689"/>
                </a:solidFill>
                <a:latin typeface="Raleway"/>
                <a:ea typeface="Raleway"/>
                <a:cs typeface="Raleway"/>
                <a:sym typeface="Raleway"/>
              </a:rPr>
              <a:t>th</a:t>
            </a:r>
            <a:r>
              <a:rPr lang="en-US" sz="4800" dirty="0">
                <a:solidFill>
                  <a:srgbClr val="418689"/>
                </a:solidFill>
                <a:latin typeface="Raleway"/>
                <a:ea typeface="Raleway"/>
                <a:cs typeface="Raleway"/>
                <a:sym typeface="Raleway"/>
              </a:rPr>
              <a:t> GSC AML Forum</a:t>
            </a:r>
          </a:p>
        </p:txBody>
      </p:sp>
      <p:sp>
        <p:nvSpPr>
          <p:cNvPr id="7" name="TextBox 4">
            <a:extLst>
              <a:ext uri="{FF2B5EF4-FFF2-40B4-BE49-F238E27FC236}">
                <a16:creationId xmlns:a16="http://schemas.microsoft.com/office/drawing/2014/main" id="{17F81155-CD74-E1E7-89BA-62849E67426A}"/>
              </a:ext>
            </a:extLst>
          </p:cNvPr>
          <p:cNvSpPr txBox="1"/>
          <p:nvPr/>
        </p:nvSpPr>
        <p:spPr>
          <a:xfrm>
            <a:off x="903401" y="7573437"/>
            <a:ext cx="20985992" cy="551433"/>
          </a:xfrm>
          <a:prstGeom prst="rect">
            <a:avLst/>
          </a:prstGeom>
        </p:spPr>
        <p:txBody>
          <a:bodyPr wrap="square" lIns="0" tIns="0" rIns="0" bIns="0" rtlCol="0" anchor="t">
            <a:spAutoFit/>
          </a:bodyPr>
          <a:lstStyle/>
          <a:p>
            <a:pPr algn="l">
              <a:lnSpc>
                <a:spcPts val="4320"/>
              </a:lnSpc>
            </a:pPr>
            <a:r>
              <a:rPr lang="en-US" sz="3600" dirty="0">
                <a:solidFill>
                  <a:srgbClr val="000000"/>
                </a:solidFill>
                <a:latin typeface="Tahoma"/>
                <a:ea typeface="Tahoma"/>
                <a:cs typeface="Tahoma"/>
                <a:sym typeface="Tahoma"/>
              </a:rPr>
              <a:t>July 2026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87BA-7708-A5BD-B7BD-ACB5F7E381F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32A7121-C66A-2AD2-1D84-EA1749FD0073}"/>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5AF0DAAA-944C-87A6-35C1-FBE014FC3E9E}"/>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20</a:t>
            </a:fld>
            <a:endParaRPr lang="en-GB" dirty="0"/>
          </a:p>
        </p:txBody>
      </p:sp>
      <p:sp>
        <p:nvSpPr>
          <p:cNvPr id="2" name="TextBox 1">
            <a:extLst>
              <a:ext uri="{FF2B5EF4-FFF2-40B4-BE49-F238E27FC236}">
                <a16:creationId xmlns:a16="http://schemas.microsoft.com/office/drawing/2014/main" id="{9676247F-5BC3-FC82-F35A-9FA401589F10}"/>
              </a:ext>
            </a:extLst>
          </p:cNvPr>
          <p:cNvSpPr txBox="1"/>
          <p:nvPr/>
        </p:nvSpPr>
        <p:spPr>
          <a:xfrm>
            <a:off x="4359770" y="441684"/>
            <a:ext cx="9568458" cy="1107996"/>
          </a:xfrm>
          <a:prstGeom prst="rect">
            <a:avLst/>
          </a:prstGeom>
          <a:noFill/>
        </p:spPr>
        <p:txBody>
          <a:bodyPr wrap="square">
            <a:spAutoFit/>
          </a:bodyPr>
          <a:lstStyle/>
          <a:p>
            <a:pPr algn="ctr"/>
            <a:r>
              <a:rPr lang="en-GB" sz="6600" b="1" dirty="0">
                <a:solidFill>
                  <a:srgbClr val="2B769A"/>
                </a:solidFill>
                <a:latin typeface="Tahoma" panose="020B0604030504040204" pitchFamily="34" charset="0"/>
                <a:ea typeface="Tahoma" panose="020B0604030504040204" pitchFamily="34" charset="0"/>
                <a:cs typeface="Tahoma" panose="020B0604030504040204" pitchFamily="34" charset="0"/>
              </a:rPr>
              <a:t>Sanctions Licences</a:t>
            </a:r>
            <a:endParaRPr lang="en-GB" sz="6600" dirty="0">
              <a:solidFill>
                <a:srgbClr val="2B769A"/>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Diagram 5">
            <a:extLst>
              <a:ext uri="{FF2B5EF4-FFF2-40B4-BE49-F238E27FC236}">
                <a16:creationId xmlns:a16="http://schemas.microsoft.com/office/drawing/2014/main" id="{DFE0F273-F47B-67E0-689B-4FABD2D33A58}"/>
              </a:ext>
            </a:extLst>
          </p:cNvPr>
          <p:cNvGraphicFramePr/>
          <p:nvPr/>
        </p:nvGraphicFramePr>
        <p:xfrm>
          <a:off x="728950" y="4377902"/>
          <a:ext cx="16830101" cy="431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46B43B6B-F126-707E-216B-22493FA0FFC4}"/>
              </a:ext>
            </a:extLst>
          </p:cNvPr>
          <p:cNvGraphicFramePr/>
          <p:nvPr/>
        </p:nvGraphicFramePr>
        <p:xfrm>
          <a:off x="736295" y="2141621"/>
          <a:ext cx="16830099" cy="6184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785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90D1-CAE2-67E4-3249-0E904E969C95}"/>
              </a:ext>
            </a:extLst>
          </p:cNvPr>
          <p:cNvSpPr>
            <a:spLocks noGrp="1"/>
          </p:cNvSpPr>
          <p:nvPr>
            <p:ph type="title"/>
          </p:nvPr>
        </p:nvSpPr>
        <p:spPr>
          <a:xfrm>
            <a:off x="6174" y="1"/>
            <a:ext cx="15773400" cy="1988345"/>
          </a:xfrm>
        </p:spPr>
        <p:txBody>
          <a:bodyPr/>
          <a:lstStyle/>
          <a:p>
            <a:r>
              <a:rPr lang="en-GB" b="1" dirty="0"/>
              <a:t>National Risk Assessment: </a:t>
            </a:r>
            <a:br>
              <a:rPr lang="en-GB" b="1" dirty="0"/>
            </a:br>
            <a:r>
              <a:rPr lang="en-GB" b="1" dirty="0"/>
              <a:t>Sanctions Risks and Typologies</a:t>
            </a:r>
            <a:endParaRPr lang="en-GB" dirty="0"/>
          </a:p>
        </p:txBody>
      </p:sp>
      <p:sp>
        <p:nvSpPr>
          <p:cNvPr id="4" name="Date Placeholder 3">
            <a:extLst>
              <a:ext uri="{FF2B5EF4-FFF2-40B4-BE49-F238E27FC236}">
                <a16:creationId xmlns:a16="http://schemas.microsoft.com/office/drawing/2014/main" id="{AABA51A0-CD9E-4651-B0FD-ABED0512B30F}"/>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1F5E7B0A-A769-AD4D-23DA-9EB322E131BD}"/>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21</a:t>
            </a:fld>
            <a:endParaRPr lang="en-GB" dirty="0"/>
          </a:p>
        </p:txBody>
      </p:sp>
      <p:graphicFrame>
        <p:nvGraphicFramePr>
          <p:cNvPr id="3" name="Diagram 2">
            <a:extLst>
              <a:ext uri="{FF2B5EF4-FFF2-40B4-BE49-F238E27FC236}">
                <a16:creationId xmlns:a16="http://schemas.microsoft.com/office/drawing/2014/main" id="{3C99FB13-6035-BDB8-805B-135C50608696}"/>
              </a:ext>
            </a:extLst>
          </p:cNvPr>
          <p:cNvGraphicFramePr/>
          <p:nvPr/>
        </p:nvGraphicFramePr>
        <p:xfrm>
          <a:off x="-6174" y="1988345"/>
          <a:ext cx="18288000" cy="734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70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F011-95DF-C611-1E73-1E2365C2FC8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133AF24-BCB4-10C2-475D-8D21B1C33612}"/>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68020901-487B-932A-E45C-63726AA1AF68}"/>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22</a:t>
            </a:fld>
            <a:endParaRPr lang="en-GB" dirty="0"/>
          </a:p>
        </p:txBody>
      </p:sp>
      <p:pic>
        <p:nvPicPr>
          <p:cNvPr id="7" name="Picture 6">
            <a:extLst>
              <a:ext uri="{FF2B5EF4-FFF2-40B4-BE49-F238E27FC236}">
                <a16:creationId xmlns:a16="http://schemas.microsoft.com/office/drawing/2014/main" id="{44FAEBCC-B3F0-6C2B-ACAF-64B9C593CD77}"/>
              </a:ext>
            </a:extLst>
          </p:cNvPr>
          <p:cNvPicPr>
            <a:picLocks noChangeAspect="1"/>
          </p:cNvPicPr>
          <p:nvPr/>
        </p:nvPicPr>
        <p:blipFill>
          <a:blip r:embed="rId3"/>
          <a:srcRect t="4789" b="2187"/>
          <a:stretch>
            <a:fillRect/>
          </a:stretch>
        </p:blipFill>
        <p:spPr>
          <a:xfrm>
            <a:off x="1385561" y="0"/>
            <a:ext cx="14563239" cy="9247689"/>
          </a:xfrm>
          <a:prstGeom prst="rect">
            <a:avLst/>
          </a:prstGeom>
        </p:spPr>
      </p:pic>
    </p:spTree>
    <p:extLst>
      <p:ext uri="{BB962C8B-B14F-4D97-AF65-F5344CB8AC3E}">
        <p14:creationId xmlns:p14="http://schemas.microsoft.com/office/powerpoint/2010/main" val="134057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62B8-72CF-97C8-1827-7EEC82EECC7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95DA517-5209-66EA-BF65-62B9C3F7C8E3}"/>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C5EC4F03-000A-9F43-7CCC-4E52E1534C42}"/>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23</a:t>
            </a:fld>
            <a:endParaRPr lang="en-GB" dirty="0"/>
          </a:p>
        </p:txBody>
      </p:sp>
      <p:sp>
        <p:nvSpPr>
          <p:cNvPr id="3" name="Rectangle: Rounded Corners 2">
            <a:extLst>
              <a:ext uri="{FF2B5EF4-FFF2-40B4-BE49-F238E27FC236}">
                <a16:creationId xmlns:a16="http://schemas.microsoft.com/office/drawing/2014/main" id="{DD9B76DE-9D12-7CBA-8860-9722764A4D1D}"/>
              </a:ext>
            </a:extLst>
          </p:cNvPr>
          <p:cNvSpPr/>
          <p:nvPr/>
        </p:nvSpPr>
        <p:spPr>
          <a:xfrm>
            <a:off x="802901" y="4556852"/>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Customer</a:t>
            </a:r>
          </a:p>
        </p:txBody>
      </p:sp>
      <p:sp>
        <p:nvSpPr>
          <p:cNvPr id="6" name="Rectangle: Rounded Corners 5">
            <a:extLst>
              <a:ext uri="{FF2B5EF4-FFF2-40B4-BE49-F238E27FC236}">
                <a16:creationId xmlns:a16="http://schemas.microsoft.com/office/drawing/2014/main" id="{FB96C1DA-2F9A-DA5F-FC31-529DBF85B8D9}"/>
              </a:ext>
            </a:extLst>
          </p:cNvPr>
          <p:cNvSpPr/>
          <p:nvPr/>
        </p:nvSpPr>
        <p:spPr>
          <a:xfrm>
            <a:off x="4392973" y="1377109"/>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VASP A (Exchange)</a:t>
            </a:r>
          </a:p>
        </p:txBody>
      </p:sp>
      <p:sp>
        <p:nvSpPr>
          <p:cNvPr id="8" name="Rectangle: Rounded Corners 7">
            <a:extLst>
              <a:ext uri="{FF2B5EF4-FFF2-40B4-BE49-F238E27FC236}">
                <a16:creationId xmlns:a16="http://schemas.microsoft.com/office/drawing/2014/main" id="{D8502D0D-DAEB-ACE9-EB14-B1004B7757B3}"/>
              </a:ext>
            </a:extLst>
          </p:cNvPr>
          <p:cNvSpPr/>
          <p:nvPr/>
        </p:nvSpPr>
        <p:spPr>
          <a:xfrm>
            <a:off x="4392974" y="4556852"/>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VASP B (Custodian)</a:t>
            </a:r>
          </a:p>
        </p:txBody>
      </p:sp>
      <p:sp>
        <p:nvSpPr>
          <p:cNvPr id="9" name="Rectangle: Rounded Corners 8">
            <a:extLst>
              <a:ext uri="{FF2B5EF4-FFF2-40B4-BE49-F238E27FC236}">
                <a16:creationId xmlns:a16="http://schemas.microsoft.com/office/drawing/2014/main" id="{87F02510-7D4F-BAB5-7D74-E73ADAC94F48}"/>
              </a:ext>
            </a:extLst>
          </p:cNvPr>
          <p:cNvSpPr/>
          <p:nvPr/>
        </p:nvSpPr>
        <p:spPr>
          <a:xfrm>
            <a:off x="4392973" y="7736596"/>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VASP C (DEX)</a:t>
            </a:r>
          </a:p>
        </p:txBody>
      </p:sp>
      <p:sp>
        <p:nvSpPr>
          <p:cNvPr id="10" name="Rectangle: Rounded Corners 9">
            <a:extLst>
              <a:ext uri="{FF2B5EF4-FFF2-40B4-BE49-F238E27FC236}">
                <a16:creationId xmlns:a16="http://schemas.microsoft.com/office/drawing/2014/main" id="{8D0D74E5-F132-2D42-1378-7DBEC1AC0442}"/>
              </a:ext>
            </a:extLst>
          </p:cNvPr>
          <p:cNvSpPr/>
          <p:nvPr/>
        </p:nvSpPr>
        <p:spPr>
          <a:xfrm>
            <a:off x="8074700" y="1377109"/>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Wallet Cluster A</a:t>
            </a:r>
          </a:p>
        </p:txBody>
      </p:sp>
      <p:sp>
        <p:nvSpPr>
          <p:cNvPr id="11" name="Rectangle: Rounded Corners 10">
            <a:extLst>
              <a:ext uri="{FF2B5EF4-FFF2-40B4-BE49-F238E27FC236}">
                <a16:creationId xmlns:a16="http://schemas.microsoft.com/office/drawing/2014/main" id="{944AC629-8640-51AB-4168-6D7244730F39}"/>
              </a:ext>
            </a:extLst>
          </p:cNvPr>
          <p:cNvSpPr/>
          <p:nvPr/>
        </p:nvSpPr>
        <p:spPr>
          <a:xfrm>
            <a:off x="8074702" y="4556852"/>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Wallet Cluster B</a:t>
            </a:r>
          </a:p>
        </p:txBody>
      </p:sp>
      <p:sp>
        <p:nvSpPr>
          <p:cNvPr id="12" name="Rectangle: Rounded Corners 11">
            <a:extLst>
              <a:ext uri="{FF2B5EF4-FFF2-40B4-BE49-F238E27FC236}">
                <a16:creationId xmlns:a16="http://schemas.microsoft.com/office/drawing/2014/main" id="{9A01A4B4-C146-0942-C2EA-22F4853D6361}"/>
              </a:ext>
            </a:extLst>
          </p:cNvPr>
          <p:cNvSpPr/>
          <p:nvPr/>
        </p:nvSpPr>
        <p:spPr>
          <a:xfrm>
            <a:off x="8074700" y="7736594"/>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Wallet Cluster C</a:t>
            </a:r>
          </a:p>
        </p:txBody>
      </p:sp>
      <p:sp>
        <p:nvSpPr>
          <p:cNvPr id="13" name="Rectangle: Rounded Corners 12">
            <a:extLst>
              <a:ext uri="{FF2B5EF4-FFF2-40B4-BE49-F238E27FC236}">
                <a16:creationId xmlns:a16="http://schemas.microsoft.com/office/drawing/2014/main" id="{90CE994C-9750-F568-3197-459E6E2C1023}"/>
              </a:ext>
            </a:extLst>
          </p:cNvPr>
          <p:cNvSpPr/>
          <p:nvPr/>
        </p:nvSpPr>
        <p:spPr>
          <a:xfrm>
            <a:off x="11474401" y="2988320"/>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Mining Pool/Mixer </a:t>
            </a:r>
            <a:r>
              <a:rPr lang="en-GB" sz="2100" dirty="0">
                <a:latin typeface="Tahoma" panose="020B0604030504040204" pitchFamily="34" charset="0"/>
                <a:ea typeface="Tahoma" panose="020B0604030504040204" pitchFamily="34" charset="0"/>
                <a:cs typeface="Tahoma" panose="020B0604030504040204" pitchFamily="34" charset="0"/>
              </a:rPr>
              <a:t>(Obfuscation Layer)</a:t>
            </a:r>
            <a:endParaRPr lang="en-GB" sz="27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id="{6F073039-46E5-71FB-8662-06E15FC9D05C}"/>
              </a:ext>
            </a:extLst>
          </p:cNvPr>
          <p:cNvSpPr/>
          <p:nvPr/>
        </p:nvSpPr>
        <p:spPr>
          <a:xfrm>
            <a:off x="11474402" y="6078557"/>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Cross-Chain Bridge</a:t>
            </a:r>
          </a:p>
        </p:txBody>
      </p:sp>
      <p:sp>
        <p:nvSpPr>
          <p:cNvPr id="15" name="Rectangle: Rounded Corners 14">
            <a:extLst>
              <a:ext uri="{FF2B5EF4-FFF2-40B4-BE49-F238E27FC236}">
                <a16:creationId xmlns:a16="http://schemas.microsoft.com/office/drawing/2014/main" id="{A868940D-DE4E-3E17-BD09-310C2249B680}"/>
              </a:ext>
            </a:extLst>
          </p:cNvPr>
          <p:cNvSpPr/>
          <p:nvPr/>
        </p:nvSpPr>
        <p:spPr>
          <a:xfrm>
            <a:off x="14874100" y="1374637"/>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Offshore Shell Company</a:t>
            </a:r>
          </a:p>
        </p:txBody>
      </p:sp>
      <p:sp>
        <p:nvSpPr>
          <p:cNvPr id="16" name="Rectangle: Rounded Corners 15">
            <a:extLst>
              <a:ext uri="{FF2B5EF4-FFF2-40B4-BE49-F238E27FC236}">
                <a16:creationId xmlns:a16="http://schemas.microsoft.com/office/drawing/2014/main" id="{53B0B4B9-DE2A-88C7-FD05-86799B75306D}"/>
              </a:ext>
            </a:extLst>
          </p:cNvPr>
          <p:cNvSpPr/>
          <p:nvPr/>
        </p:nvSpPr>
        <p:spPr>
          <a:xfrm>
            <a:off x="14874101" y="4667020"/>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Layered Fund</a:t>
            </a:r>
          </a:p>
        </p:txBody>
      </p:sp>
      <p:sp>
        <p:nvSpPr>
          <p:cNvPr id="17" name="Rectangle: Rounded Corners 16">
            <a:extLst>
              <a:ext uri="{FF2B5EF4-FFF2-40B4-BE49-F238E27FC236}">
                <a16:creationId xmlns:a16="http://schemas.microsoft.com/office/drawing/2014/main" id="{B5B9A96F-498D-9F17-4FE4-1C01B689BE4A}"/>
              </a:ext>
            </a:extLst>
          </p:cNvPr>
          <p:cNvSpPr/>
          <p:nvPr/>
        </p:nvSpPr>
        <p:spPr>
          <a:xfrm>
            <a:off x="14874098" y="7736594"/>
            <a:ext cx="2610998" cy="1173296"/>
          </a:xfrm>
          <a:prstGeom prst="roundRect">
            <a:avLst/>
          </a:prstGeom>
          <a:solidFill>
            <a:srgbClr val="3A6365"/>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3000" dirty="0">
                <a:latin typeface="Tahoma" panose="020B0604030504040204" pitchFamily="34" charset="0"/>
                <a:ea typeface="Tahoma" panose="020B0604030504040204" pitchFamily="34" charset="0"/>
                <a:cs typeface="Tahoma" panose="020B0604030504040204" pitchFamily="34" charset="0"/>
              </a:rPr>
              <a:t>Sanctioned Entity</a:t>
            </a:r>
          </a:p>
        </p:txBody>
      </p:sp>
      <p:cxnSp>
        <p:nvCxnSpPr>
          <p:cNvPr id="19" name="Straight Connector 18">
            <a:extLst>
              <a:ext uri="{FF2B5EF4-FFF2-40B4-BE49-F238E27FC236}">
                <a16:creationId xmlns:a16="http://schemas.microsoft.com/office/drawing/2014/main" id="{BFBB72E8-F530-727E-73B6-EB6870A2A066}"/>
              </a:ext>
            </a:extLst>
          </p:cNvPr>
          <p:cNvCxnSpPr>
            <a:stCxn id="3" idx="3"/>
            <a:endCxn id="8" idx="1"/>
          </p:cNvCxnSpPr>
          <p:nvPr/>
        </p:nvCxnSpPr>
        <p:spPr>
          <a:xfrm>
            <a:off x="3413899" y="5143500"/>
            <a:ext cx="979076" cy="0"/>
          </a:xfrm>
          <a:prstGeom prst="line">
            <a:avLst/>
          </a:prstGeom>
          <a:ln w="38100">
            <a:solidFill>
              <a:srgbClr val="544B76"/>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F31406E-9272-C339-0002-1FD68D6EBAE7}"/>
              </a:ext>
            </a:extLst>
          </p:cNvPr>
          <p:cNvCxnSpPr>
            <a:stCxn id="8" idx="3"/>
            <a:endCxn id="11" idx="1"/>
          </p:cNvCxnSpPr>
          <p:nvPr/>
        </p:nvCxnSpPr>
        <p:spPr>
          <a:xfrm>
            <a:off x="7003971" y="5143500"/>
            <a:ext cx="1070730" cy="0"/>
          </a:xfrm>
          <a:prstGeom prst="line">
            <a:avLst/>
          </a:prstGeom>
          <a:ln w="38100">
            <a:solidFill>
              <a:srgbClr val="544B76"/>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DA866D7-C236-FC4C-6662-5046E047BDAC}"/>
              </a:ext>
            </a:extLst>
          </p:cNvPr>
          <p:cNvCxnSpPr>
            <a:stCxn id="11" idx="3"/>
          </p:cNvCxnSpPr>
          <p:nvPr/>
        </p:nvCxnSpPr>
        <p:spPr>
          <a:xfrm flipV="1">
            <a:off x="10685699" y="5143499"/>
            <a:ext cx="4188399" cy="2"/>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68C94A-9423-6FFE-A9C5-9A068270C12E}"/>
              </a:ext>
            </a:extLst>
          </p:cNvPr>
          <p:cNvCxnSpPr>
            <a:endCxn id="6" idx="1"/>
          </p:cNvCxnSpPr>
          <p:nvPr/>
        </p:nvCxnSpPr>
        <p:spPr>
          <a:xfrm flipV="1">
            <a:off x="2313542" y="1963757"/>
            <a:ext cx="2079431" cy="2593095"/>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723463-CFA5-C852-EFD5-13CFAF6D9450}"/>
              </a:ext>
            </a:extLst>
          </p:cNvPr>
          <p:cNvCxnSpPr>
            <a:cxnSpLocks/>
            <a:stCxn id="3" idx="2"/>
            <a:endCxn id="9" idx="1"/>
          </p:cNvCxnSpPr>
          <p:nvPr/>
        </p:nvCxnSpPr>
        <p:spPr>
          <a:xfrm>
            <a:off x="2108400" y="5730148"/>
            <a:ext cx="2284572" cy="2593097"/>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BCB531-9210-4CDE-9257-17C80D24016F}"/>
              </a:ext>
            </a:extLst>
          </p:cNvPr>
          <p:cNvCxnSpPr>
            <a:stCxn id="6" idx="3"/>
            <a:endCxn id="10" idx="1"/>
          </p:cNvCxnSpPr>
          <p:nvPr/>
        </p:nvCxnSpPr>
        <p:spPr>
          <a:xfrm>
            <a:off x="7003970" y="1963757"/>
            <a:ext cx="1070730" cy="0"/>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0F07CE0-6982-59CB-8979-A6B5EA6CE677}"/>
              </a:ext>
            </a:extLst>
          </p:cNvPr>
          <p:cNvCxnSpPr>
            <a:cxnSpLocks/>
            <a:endCxn id="13" idx="1"/>
          </p:cNvCxnSpPr>
          <p:nvPr/>
        </p:nvCxnSpPr>
        <p:spPr>
          <a:xfrm>
            <a:off x="9380196" y="2550404"/>
            <a:ext cx="2094204" cy="1024565"/>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CD2F9B5-D766-C988-A432-6471513B30D6}"/>
              </a:ext>
            </a:extLst>
          </p:cNvPr>
          <p:cNvCxnSpPr>
            <a:stCxn id="10" idx="3"/>
            <a:endCxn id="15" idx="1"/>
          </p:cNvCxnSpPr>
          <p:nvPr/>
        </p:nvCxnSpPr>
        <p:spPr>
          <a:xfrm flipV="1">
            <a:off x="10685697" y="1961285"/>
            <a:ext cx="4188402" cy="2472"/>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D2AD73-7065-4AC2-0993-416CB7AE48B9}"/>
              </a:ext>
            </a:extLst>
          </p:cNvPr>
          <p:cNvCxnSpPr>
            <a:stCxn id="10" idx="2"/>
            <a:endCxn id="8" idx="0"/>
          </p:cNvCxnSpPr>
          <p:nvPr/>
        </p:nvCxnSpPr>
        <p:spPr>
          <a:xfrm flipH="1">
            <a:off x="5698473" y="2550404"/>
            <a:ext cx="3681726" cy="2006448"/>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F64B1D-87C9-63BC-0B5C-032B8C073105}"/>
              </a:ext>
            </a:extLst>
          </p:cNvPr>
          <p:cNvCxnSpPr>
            <a:stCxn id="10" idx="2"/>
            <a:endCxn id="9" idx="0"/>
          </p:cNvCxnSpPr>
          <p:nvPr/>
        </p:nvCxnSpPr>
        <p:spPr>
          <a:xfrm flipH="1">
            <a:off x="5698472" y="2550404"/>
            <a:ext cx="3681728" cy="5186192"/>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E59A3B-B6EB-9182-E5F3-9D7861C78FA8}"/>
              </a:ext>
            </a:extLst>
          </p:cNvPr>
          <p:cNvCxnSpPr>
            <a:stCxn id="10" idx="2"/>
            <a:endCxn id="11" idx="0"/>
          </p:cNvCxnSpPr>
          <p:nvPr/>
        </p:nvCxnSpPr>
        <p:spPr>
          <a:xfrm>
            <a:off x="9380200" y="2550404"/>
            <a:ext cx="2" cy="2006448"/>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0FF6070-68AA-BF77-0C54-12F9A4B9A675}"/>
              </a:ext>
            </a:extLst>
          </p:cNvPr>
          <p:cNvCxnSpPr>
            <a:stCxn id="11" idx="2"/>
            <a:endCxn id="12" idx="0"/>
          </p:cNvCxnSpPr>
          <p:nvPr/>
        </p:nvCxnSpPr>
        <p:spPr>
          <a:xfrm flipH="1">
            <a:off x="9380200" y="5730148"/>
            <a:ext cx="2" cy="2006447"/>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23DC274-72A0-1E20-2805-FA332207D655}"/>
              </a:ext>
            </a:extLst>
          </p:cNvPr>
          <p:cNvCxnSpPr>
            <a:stCxn id="10" idx="2"/>
            <a:endCxn id="14" idx="0"/>
          </p:cNvCxnSpPr>
          <p:nvPr/>
        </p:nvCxnSpPr>
        <p:spPr>
          <a:xfrm>
            <a:off x="9380199" y="2550404"/>
            <a:ext cx="3399702" cy="3528153"/>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A5375D-7457-34B8-891F-E2A7827E2F2B}"/>
              </a:ext>
            </a:extLst>
          </p:cNvPr>
          <p:cNvCxnSpPr>
            <a:stCxn id="11" idx="0"/>
            <a:endCxn id="13" idx="1"/>
          </p:cNvCxnSpPr>
          <p:nvPr/>
        </p:nvCxnSpPr>
        <p:spPr>
          <a:xfrm flipV="1">
            <a:off x="9380201" y="3574969"/>
            <a:ext cx="2094200" cy="981884"/>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435288E-FE09-4E4A-D601-D8B3038080ED}"/>
              </a:ext>
            </a:extLst>
          </p:cNvPr>
          <p:cNvCxnSpPr>
            <a:stCxn id="11" idx="0"/>
          </p:cNvCxnSpPr>
          <p:nvPr/>
        </p:nvCxnSpPr>
        <p:spPr>
          <a:xfrm flipH="1" flipV="1">
            <a:off x="5698471" y="2547932"/>
            <a:ext cx="3681731" cy="2008920"/>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C30A71-AEA7-6F69-2786-623843A7A865}"/>
              </a:ext>
            </a:extLst>
          </p:cNvPr>
          <p:cNvCxnSpPr>
            <a:stCxn id="6" idx="2"/>
            <a:endCxn id="12" idx="0"/>
          </p:cNvCxnSpPr>
          <p:nvPr/>
        </p:nvCxnSpPr>
        <p:spPr>
          <a:xfrm>
            <a:off x="5698472" y="2550404"/>
            <a:ext cx="3681728" cy="5186190"/>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FDDF079-A262-C671-3FBD-637DC0112200}"/>
              </a:ext>
            </a:extLst>
          </p:cNvPr>
          <p:cNvCxnSpPr>
            <a:stCxn id="9" idx="3"/>
            <a:endCxn id="12" idx="1"/>
          </p:cNvCxnSpPr>
          <p:nvPr/>
        </p:nvCxnSpPr>
        <p:spPr>
          <a:xfrm flipV="1">
            <a:off x="7003970" y="8323243"/>
            <a:ext cx="1070730" cy="2"/>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D3D1B8-3905-56F2-15C5-5FC1C85F6F91}"/>
              </a:ext>
            </a:extLst>
          </p:cNvPr>
          <p:cNvCxnSpPr>
            <a:stCxn id="9" idx="0"/>
            <a:endCxn id="11" idx="2"/>
          </p:cNvCxnSpPr>
          <p:nvPr/>
        </p:nvCxnSpPr>
        <p:spPr>
          <a:xfrm flipV="1">
            <a:off x="5698472" y="5730147"/>
            <a:ext cx="3681729" cy="2006448"/>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184A05-550E-449A-EAF2-04B09CFD604A}"/>
              </a:ext>
            </a:extLst>
          </p:cNvPr>
          <p:cNvCxnSpPr>
            <a:stCxn id="8" idx="2"/>
            <a:endCxn id="12" idx="0"/>
          </p:cNvCxnSpPr>
          <p:nvPr/>
        </p:nvCxnSpPr>
        <p:spPr>
          <a:xfrm>
            <a:off x="5698473" y="5730148"/>
            <a:ext cx="3681726" cy="2006447"/>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9D5EEA1-B48D-0699-9366-DDC4FECC1671}"/>
              </a:ext>
            </a:extLst>
          </p:cNvPr>
          <p:cNvCxnSpPr>
            <a:stCxn id="12" idx="0"/>
            <a:endCxn id="14" idx="1"/>
          </p:cNvCxnSpPr>
          <p:nvPr/>
        </p:nvCxnSpPr>
        <p:spPr>
          <a:xfrm flipV="1">
            <a:off x="9380200" y="6665206"/>
            <a:ext cx="2094203" cy="1071389"/>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E7FEBC8-144D-D7AE-94E8-D7AE20A02A70}"/>
              </a:ext>
            </a:extLst>
          </p:cNvPr>
          <p:cNvCxnSpPr>
            <a:stCxn id="12" idx="3"/>
            <a:endCxn id="17" idx="1"/>
          </p:cNvCxnSpPr>
          <p:nvPr/>
        </p:nvCxnSpPr>
        <p:spPr>
          <a:xfrm>
            <a:off x="10685698" y="8323242"/>
            <a:ext cx="4188401" cy="0"/>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43BAE52-CF73-5D02-C1A4-4C9DF20DFD38}"/>
              </a:ext>
            </a:extLst>
          </p:cNvPr>
          <p:cNvCxnSpPr>
            <a:stCxn id="17" idx="0"/>
            <a:endCxn id="16" idx="2"/>
          </p:cNvCxnSpPr>
          <p:nvPr/>
        </p:nvCxnSpPr>
        <p:spPr>
          <a:xfrm flipV="1">
            <a:off x="16179597" y="5840315"/>
            <a:ext cx="3" cy="1896279"/>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90798C-04DB-20FD-9155-FE6F1B94EC83}"/>
              </a:ext>
            </a:extLst>
          </p:cNvPr>
          <p:cNvCxnSpPr>
            <a:stCxn id="15" idx="2"/>
            <a:endCxn id="16" idx="0"/>
          </p:cNvCxnSpPr>
          <p:nvPr/>
        </p:nvCxnSpPr>
        <p:spPr>
          <a:xfrm>
            <a:off x="16179599" y="2547932"/>
            <a:ext cx="2" cy="2119088"/>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85CA66E-B38C-1680-D17C-E47F3A99DC78}"/>
              </a:ext>
            </a:extLst>
          </p:cNvPr>
          <p:cNvCxnSpPr>
            <a:stCxn id="13" idx="3"/>
            <a:endCxn id="16" idx="0"/>
          </p:cNvCxnSpPr>
          <p:nvPr/>
        </p:nvCxnSpPr>
        <p:spPr>
          <a:xfrm>
            <a:off x="14085398" y="3574968"/>
            <a:ext cx="2094203" cy="1092051"/>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965503A-F7EE-DFCB-D321-CD5B0AADCF4E}"/>
              </a:ext>
            </a:extLst>
          </p:cNvPr>
          <p:cNvCxnSpPr>
            <a:stCxn id="14" idx="3"/>
            <a:endCxn id="16" idx="2"/>
          </p:cNvCxnSpPr>
          <p:nvPr/>
        </p:nvCxnSpPr>
        <p:spPr>
          <a:xfrm flipV="1">
            <a:off x="14085399" y="5840315"/>
            <a:ext cx="2094201" cy="824891"/>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5F119E8-5C79-F1AC-ACC1-5A7A01F2559A}"/>
              </a:ext>
            </a:extLst>
          </p:cNvPr>
          <p:cNvCxnSpPr>
            <a:stCxn id="17" idx="0"/>
            <a:endCxn id="13" idx="2"/>
          </p:cNvCxnSpPr>
          <p:nvPr/>
        </p:nvCxnSpPr>
        <p:spPr>
          <a:xfrm flipH="1" flipV="1">
            <a:off x="12779900" y="4161616"/>
            <a:ext cx="3399698" cy="3574979"/>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DEB4F5A-10F2-F71A-526F-838A2DEEFBEA}"/>
              </a:ext>
            </a:extLst>
          </p:cNvPr>
          <p:cNvCxnSpPr>
            <a:stCxn id="17" idx="0"/>
            <a:endCxn id="14" idx="3"/>
          </p:cNvCxnSpPr>
          <p:nvPr/>
        </p:nvCxnSpPr>
        <p:spPr>
          <a:xfrm flipH="1" flipV="1">
            <a:off x="14085399" y="6665206"/>
            <a:ext cx="2094198" cy="1071389"/>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8521419-72FB-2F8A-6BA8-17A105245329}"/>
              </a:ext>
            </a:extLst>
          </p:cNvPr>
          <p:cNvCxnSpPr>
            <a:cxnSpLocks/>
          </p:cNvCxnSpPr>
          <p:nvPr/>
        </p:nvCxnSpPr>
        <p:spPr>
          <a:xfrm flipH="1">
            <a:off x="14109023" y="2554415"/>
            <a:ext cx="2094200" cy="1027035"/>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FB71A3-732C-F606-6478-DBAF039C1B67}"/>
              </a:ext>
            </a:extLst>
          </p:cNvPr>
          <p:cNvCxnSpPr>
            <a:stCxn id="15" idx="2"/>
            <a:endCxn id="14" idx="0"/>
          </p:cNvCxnSpPr>
          <p:nvPr/>
        </p:nvCxnSpPr>
        <p:spPr>
          <a:xfrm flipH="1">
            <a:off x="12779902" y="2547932"/>
            <a:ext cx="3399698" cy="3530625"/>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E7F66B0-6469-2204-316D-C4D94907592F}"/>
              </a:ext>
            </a:extLst>
          </p:cNvPr>
          <p:cNvCxnSpPr>
            <a:stCxn id="13" idx="2"/>
          </p:cNvCxnSpPr>
          <p:nvPr/>
        </p:nvCxnSpPr>
        <p:spPr>
          <a:xfrm flipH="1">
            <a:off x="9380198" y="4161616"/>
            <a:ext cx="3399702" cy="3574979"/>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AD6A158-2A53-E404-CE08-35D66207F7D5}"/>
              </a:ext>
            </a:extLst>
          </p:cNvPr>
          <p:cNvCxnSpPr>
            <a:stCxn id="13" idx="2"/>
            <a:endCxn id="14" idx="0"/>
          </p:cNvCxnSpPr>
          <p:nvPr/>
        </p:nvCxnSpPr>
        <p:spPr>
          <a:xfrm>
            <a:off x="12779900" y="4161616"/>
            <a:ext cx="2" cy="1916942"/>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BDC42C2-3866-B121-1734-1A1EF5492177}"/>
              </a:ext>
            </a:extLst>
          </p:cNvPr>
          <p:cNvCxnSpPr>
            <a:cxnSpLocks/>
          </p:cNvCxnSpPr>
          <p:nvPr/>
        </p:nvCxnSpPr>
        <p:spPr>
          <a:xfrm flipH="1" flipV="1">
            <a:off x="9380197" y="5755621"/>
            <a:ext cx="2094203" cy="935057"/>
          </a:xfrm>
          <a:prstGeom prst="line">
            <a:avLst/>
          </a:prstGeom>
          <a:ln w="38100">
            <a:solidFill>
              <a:srgbClr val="544B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29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ED893-AD87-A1D8-AE47-285C8A1F22B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4387754-520B-2191-C85B-51D43687FB57}"/>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254E4A4B-EE5A-3DC4-81EB-1CA5E9B8C251}"/>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24</a:t>
            </a:fld>
            <a:endParaRPr lang="en-GB" dirty="0"/>
          </a:p>
        </p:txBody>
      </p:sp>
      <p:graphicFrame>
        <p:nvGraphicFramePr>
          <p:cNvPr id="2" name="Diagram 1">
            <a:extLst>
              <a:ext uri="{FF2B5EF4-FFF2-40B4-BE49-F238E27FC236}">
                <a16:creationId xmlns:a16="http://schemas.microsoft.com/office/drawing/2014/main" id="{A57A536B-EDA2-4039-0F8C-2E7627BC3D56}"/>
              </a:ext>
            </a:extLst>
          </p:cNvPr>
          <p:cNvGraphicFramePr/>
          <p:nvPr/>
        </p:nvGraphicFramePr>
        <p:xfrm>
          <a:off x="-3033" y="441896"/>
          <a:ext cx="18255548" cy="3544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8FFCB064-D74D-DA75-A6E5-7E1ACFE97F17}"/>
              </a:ext>
            </a:extLst>
          </p:cNvPr>
          <p:cNvGraphicFramePr/>
          <p:nvPr/>
        </p:nvGraphicFramePr>
        <p:xfrm>
          <a:off x="32451" y="5639260"/>
          <a:ext cx="18255549" cy="35448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22" name="Straight Connector 21">
            <a:extLst>
              <a:ext uri="{FF2B5EF4-FFF2-40B4-BE49-F238E27FC236}">
                <a16:creationId xmlns:a16="http://schemas.microsoft.com/office/drawing/2014/main" id="{A8167FF0-FD95-2275-3E1A-73B66F3D678D}"/>
              </a:ext>
            </a:extLst>
          </p:cNvPr>
          <p:cNvCxnSpPr/>
          <p:nvPr/>
        </p:nvCxnSpPr>
        <p:spPr>
          <a:xfrm>
            <a:off x="1536854" y="4908018"/>
            <a:ext cx="15236327" cy="0"/>
          </a:xfrm>
          <a:prstGeom prst="line">
            <a:avLst/>
          </a:prstGeom>
          <a:ln w="38100">
            <a:solidFill>
              <a:srgbClr val="544B76"/>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2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CF1A88-6A90-46B5-14D5-30985AC117B1}"/>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EEE79C20-8784-9304-8531-0859CBDD3190}"/>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25</a:t>
            </a:fld>
            <a:endParaRPr lang="en-GB" dirty="0"/>
          </a:p>
        </p:txBody>
      </p:sp>
      <p:graphicFrame>
        <p:nvGraphicFramePr>
          <p:cNvPr id="6" name="Diagram 5">
            <a:extLst>
              <a:ext uri="{FF2B5EF4-FFF2-40B4-BE49-F238E27FC236}">
                <a16:creationId xmlns:a16="http://schemas.microsoft.com/office/drawing/2014/main" id="{815437D0-8E2E-187E-30F3-76499C259627}"/>
              </a:ext>
            </a:extLst>
          </p:cNvPr>
          <p:cNvGraphicFramePr/>
          <p:nvPr/>
        </p:nvGraphicFramePr>
        <p:xfrm>
          <a:off x="602249" y="616793"/>
          <a:ext cx="17245076"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932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458B-DFCA-7630-6A4A-ACB586E81AF9}"/>
              </a:ext>
            </a:extLst>
          </p:cNvPr>
          <p:cNvSpPr>
            <a:spLocks noGrp="1"/>
          </p:cNvSpPr>
          <p:nvPr>
            <p:ph type="title"/>
          </p:nvPr>
        </p:nvSpPr>
        <p:spPr>
          <a:xfrm>
            <a:off x="484464" y="383006"/>
            <a:ext cx="15773400" cy="1368677"/>
          </a:xfrm>
        </p:spPr>
        <p:txBody>
          <a:bodyPr/>
          <a:lstStyle/>
          <a:p>
            <a:r>
              <a:rPr lang="en-GB" b="1" dirty="0"/>
              <a:t>Key Industry Takeaways</a:t>
            </a:r>
          </a:p>
        </p:txBody>
      </p:sp>
      <p:sp>
        <p:nvSpPr>
          <p:cNvPr id="4" name="Date Placeholder 3">
            <a:extLst>
              <a:ext uri="{FF2B5EF4-FFF2-40B4-BE49-F238E27FC236}">
                <a16:creationId xmlns:a16="http://schemas.microsoft.com/office/drawing/2014/main" id="{02FDB6B4-4268-BBDB-5DB2-3AD6163CA07D}"/>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89026402-BDB4-6EF6-A867-2A3035CEFE67}"/>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26</a:t>
            </a:fld>
            <a:endParaRPr lang="en-GB" dirty="0"/>
          </a:p>
        </p:txBody>
      </p:sp>
      <p:graphicFrame>
        <p:nvGraphicFramePr>
          <p:cNvPr id="3" name="Diagram 2">
            <a:extLst>
              <a:ext uri="{FF2B5EF4-FFF2-40B4-BE49-F238E27FC236}">
                <a16:creationId xmlns:a16="http://schemas.microsoft.com/office/drawing/2014/main" id="{DBF97887-9731-71FA-BE8D-CEC88666105E}"/>
              </a:ext>
            </a:extLst>
          </p:cNvPr>
          <p:cNvGraphicFramePr/>
          <p:nvPr/>
        </p:nvGraphicFramePr>
        <p:xfrm>
          <a:off x="2370462" y="1751683"/>
          <a:ext cx="14782800" cy="745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4D5DA553-2396-25E9-E897-141FF1961921}"/>
              </a:ext>
            </a:extLst>
          </p:cNvPr>
          <p:cNvSpPr/>
          <p:nvPr/>
        </p:nvSpPr>
        <p:spPr>
          <a:xfrm>
            <a:off x="2858877" y="2710149"/>
            <a:ext cx="1140246" cy="1107195"/>
          </a:xfrm>
          <a:prstGeom prst="rightArrow">
            <a:avLst/>
          </a:prstGeom>
          <a:solidFill>
            <a:srgbClr val="3A6365"/>
          </a:solidFill>
          <a:ln>
            <a:solidFill>
              <a:srgbClr val="3A63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 name="Arrow: Right 6">
            <a:extLst>
              <a:ext uri="{FF2B5EF4-FFF2-40B4-BE49-F238E27FC236}">
                <a16:creationId xmlns:a16="http://schemas.microsoft.com/office/drawing/2014/main" id="{E4FA7B88-8DBD-D595-8638-F857983F730F}"/>
              </a:ext>
            </a:extLst>
          </p:cNvPr>
          <p:cNvSpPr/>
          <p:nvPr/>
        </p:nvSpPr>
        <p:spPr>
          <a:xfrm>
            <a:off x="3429000" y="4965929"/>
            <a:ext cx="1140246" cy="1107195"/>
          </a:xfrm>
          <a:prstGeom prst="rightArrow">
            <a:avLst/>
          </a:prstGeom>
          <a:solidFill>
            <a:srgbClr val="3A6365"/>
          </a:solidFill>
          <a:ln>
            <a:solidFill>
              <a:srgbClr val="3A63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8" name="Arrow: Right 7">
            <a:extLst>
              <a:ext uri="{FF2B5EF4-FFF2-40B4-BE49-F238E27FC236}">
                <a16:creationId xmlns:a16="http://schemas.microsoft.com/office/drawing/2014/main" id="{B0A9C066-E01C-4499-4166-5EC829E1162E}"/>
              </a:ext>
            </a:extLst>
          </p:cNvPr>
          <p:cNvSpPr/>
          <p:nvPr/>
        </p:nvSpPr>
        <p:spPr>
          <a:xfrm>
            <a:off x="2858877" y="7221708"/>
            <a:ext cx="1140246" cy="1107195"/>
          </a:xfrm>
          <a:prstGeom prst="rightArrow">
            <a:avLst/>
          </a:prstGeom>
          <a:solidFill>
            <a:srgbClr val="3A6365"/>
          </a:solidFill>
          <a:ln>
            <a:solidFill>
              <a:srgbClr val="3A63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322063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F837-E78C-1FE4-B7B1-C9840E23A8BA}"/>
              </a:ext>
            </a:extLst>
          </p:cNvPr>
          <p:cNvSpPr>
            <a:spLocks noGrp="1"/>
          </p:cNvSpPr>
          <p:nvPr>
            <p:ph type="title"/>
          </p:nvPr>
        </p:nvSpPr>
        <p:spPr>
          <a:xfrm>
            <a:off x="9405044" y="8041288"/>
            <a:ext cx="9048212" cy="1322600"/>
          </a:xfrm>
        </p:spPr>
        <p:txBody>
          <a:bodyPr/>
          <a:lstStyle/>
          <a:p>
            <a:r>
              <a:rPr lang="en-GB" b="1" dirty="0"/>
              <a:t>Tools and Resources</a:t>
            </a:r>
          </a:p>
        </p:txBody>
      </p:sp>
      <p:sp>
        <p:nvSpPr>
          <p:cNvPr id="4" name="Date Placeholder 3">
            <a:extLst>
              <a:ext uri="{FF2B5EF4-FFF2-40B4-BE49-F238E27FC236}">
                <a16:creationId xmlns:a16="http://schemas.microsoft.com/office/drawing/2014/main" id="{9C259B88-0AB5-6ACC-1863-59B74281BA6A}"/>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5" name="Slide Number Placeholder 4">
            <a:extLst>
              <a:ext uri="{FF2B5EF4-FFF2-40B4-BE49-F238E27FC236}">
                <a16:creationId xmlns:a16="http://schemas.microsoft.com/office/drawing/2014/main" id="{49E63CAD-8540-0C44-9CD1-7249A7C37ED1}"/>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27</a:t>
            </a:fld>
            <a:endParaRPr lang="en-GB" dirty="0"/>
          </a:p>
        </p:txBody>
      </p:sp>
      <p:pic>
        <p:nvPicPr>
          <p:cNvPr id="7" name="Picture 6" descr="Stack of colourful files">
            <a:extLst>
              <a:ext uri="{FF2B5EF4-FFF2-40B4-BE49-F238E27FC236}">
                <a16:creationId xmlns:a16="http://schemas.microsoft.com/office/drawing/2014/main" id="{B812B387-8CC0-C4C2-7F1D-1AEF75E14551}"/>
              </a:ext>
            </a:extLst>
          </p:cNvPr>
          <p:cNvPicPr>
            <a:picLocks noChangeAspect="1"/>
          </p:cNvPicPr>
          <p:nvPr/>
        </p:nvPicPr>
        <p:blipFill>
          <a:blip r:embed="rId3" cstate="print">
            <a:extLst>
              <a:ext uri="{28A0092B-C50C-407E-A947-70E740481C1C}">
                <a14:useLocalDpi xmlns:a14="http://schemas.microsoft.com/office/drawing/2010/main" val="0"/>
              </a:ext>
            </a:extLst>
          </a:blip>
          <a:srcRect r="34079"/>
          <a:stretch>
            <a:fillRect/>
          </a:stretch>
        </p:blipFill>
        <p:spPr>
          <a:xfrm>
            <a:off x="9997808" y="1061298"/>
            <a:ext cx="8257139" cy="7045728"/>
          </a:xfrm>
          <a:prstGeom prst="rect">
            <a:avLst/>
          </a:prstGeom>
        </p:spPr>
      </p:pic>
      <p:graphicFrame>
        <p:nvGraphicFramePr>
          <p:cNvPr id="8" name="Content Placeholder 5">
            <a:extLst>
              <a:ext uri="{FF2B5EF4-FFF2-40B4-BE49-F238E27FC236}">
                <a16:creationId xmlns:a16="http://schemas.microsoft.com/office/drawing/2014/main" id="{E5C29A64-FF2A-0622-32CE-F3D8ADAFF792}"/>
              </a:ext>
            </a:extLst>
          </p:cNvPr>
          <p:cNvGraphicFramePr>
            <a:graphicFrameLocks/>
          </p:cNvGraphicFramePr>
          <p:nvPr/>
        </p:nvGraphicFramePr>
        <p:xfrm>
          <a:off x="437313" y="380082"/>
          <a:ext cx="9006441" cy="8762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8C6BA24E-78DC-90BC-C29E-BD40ED97A7B5}"/>
              </a:ext>
            </a:extLst>
          </p:cNvPr>
          <p:cNvPicPr>
            <a:picLocks noChangeAspect="1"/>
          </p:cNvPicPr>
          <p:nvPr/>
        </p:nvPicPr>
        <p:blipFill>
          <a:blip r:embed="rId9"/>
          <a:stretch>
            <a:fillRect/>
          </a:stretch>
        </p:blipFill>
        <p:spPr>
          <a:xfrm>
            <a:off x="5926184" y="5690967"/>
            <a:ext cx="1652592" cy="1652592"/>
          </a:xfrm>
          <a:prstGeom prst="rect">
            <a:avLst/>
          </a:prstGeom>
        </p:spPr>
      </p:pic>
      <p:pic>
        <p:nvPicPr>
          <p:cNvPr id="10" name="Picture 9">
            <a:extLst>
              <a:ext uri="{FF2B5EF4-FFF2-40B4-BE49-F238E27FC236}">
                <a16:creationId xmlns:a16="http://schemas.microsoft.com/office/drawing/2014/main" id="{412A3381-D039-FD1B-F616-4BF2B7AF8D6F}"/>
              </a:ext>
            </a:extLst>
          </p:cNvPr>
          <p:cNvPicPr>
            <a:picLocks noChangeAspect="1"/>
          </p:cNvPicPr>
          <p:nvPr/>
        </p:nvPicPr>
        <p:blipFill>
          <a:blip r:embed="rId10"/>
          <a:stretch>
            <a:fillRect/>
          </a:stretch>
        </p:blipFill>
        <p:spPr>
          <a:xfrm>
            <a:off x="3809944" y="3929059"/>
            <a:ext cx="1653533" cy="1653533"/>
          </a:xfrm>
          <a:prstGeom prst="rect">
            <a:avLst/>
          </a:prstGeom>
        </p:spPr>
      </p:pic>
      <p:pic>
        <p:nvPicPr>
          <p:cNvPr id="14" name="Picture 13">
            <a:extLst>
              <a:ext uri="{FF2B5EF4-FFF2-40B4-BE49-F238E27FC236}">
                <a16:creationId xmlns:a16="http://schemas.microsoft.com/office/drawing/2014/main" id="{5F95F02B-D6F8-7E5F-597E-6BAED5EDACDD}"/>
              </a:ext>
            </a:extLst>
          </p:cNvPr>
          <p:cNvPicPr>
            <a:picLocks noChangeAspect="1"/>
          </p:cNvPicPr>
          <p:nvPr/>
        </p:nvPicPr>
        <p:blipFill>
          <a:blip r:embed="rId11"/>
          <a:stretch>
            <a:fillRect/>
          </a:stretch>
        </p:blipFill>
        <p:spPr>
          <a:xfrm>
            <a:off x="2255565" y="2189075"/>
            <a:ext cx="1653531" cy="1653531"/>
          </a:xfrm>
          <a:prstGeom prst="rect">
            <a:avLst/>
          </a:prstGeom>
        </p:spPr>
      </p:pic>
      <p:pic>
        <p:nvPicPr>
          <p:cNvPr id="16" name="Picture 15">
            <a:extLst>
              <a:ext uri="{FF2B5EF4-FFF2-40B4-BE49-F238E27FC236}">
                <a16:creationId xmlns:a16="http://schemas.microsoft.com/office/drawing/2014/main" id="{7273E1D7-36B5-4BA5-9BBD-F3D227EC78B0}"/>
              </a:ext>
            </a:extLst>
          </p:cNvPr>
          <p:cNvPicPr>
            <a:picLocks noChangeAspect="1"/>
          </p:cNvPicPr>
          <p:nvPr/>
        </p:nvPicPr>
        <p:blipFill>
          <a:blip r:embed="rId12"/>
          <a:stretch>
            <a:fillRect/>
          </a:stretch>
        </p:blipFill>
        <p:spPr>
          <a:xfrm>
            <a:off x="552458" y="449550"/>
            <a:ext cx="1653531" cy="1653531"/>
          </a:xfrm>
          <a:prstGeom prst="rect">
            <a:avLst/>
          </a:prstGeom>
        </p:spPr>
      </p:pic>
      <p:pic>
        <p:nvPicPr>
          <p:cNvPr id="18" name="Picture 17">
            <a:extLst>
              <a:ext uri="{FF2B5EF4-FFF2-40B4-BE49-F238E27FC236}">
                <a16:creationId xmlns:a16="http://schemas.microsoft.com/office/drawing/2014/main" id="{0C59EFA8-6C65-8EDA-BBF8-CBCCA0891C6E}"/>
              </a:ext>
            </a:extLst>
          </p:cNvPr>
          <p:cNvPicPr>
            <a:picLocks noChangeAspect="1"/>
          </p:cNvPicPr>
          <p:nvPr/>
        </p:nvPicPr>
        <p:blipFill>
          <a:blip r:embed="rId13"/>
          <a:stretch>
            <a:fillRect/>
          </a:stretch>
        </p:blipFill>
        <p:spPr>
          <a:xfrm>
            <a:off x="7529206" y="7432619"/>
            <a:ext cx="1653533" cy="1653533"/>
          </a:xfrm>
          <a:prstGeom prst="rect">
            <a:avLst/>
          </a:prstGeom>
        </p:spPr>
      </p:pic>
    </p:spTree>
    <p:extLst>
      <p:ext uri="{BB962C8B-B14F-4D97-AF65-F5344CB8AC3E}">
        <p14:creationId xmlns:p14="http://schemas.microsoft.com/office/powerpoint/2010/main" val="1035493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2D24-3C2A-0E39-FAA4-B5B9856A54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DB67DF-C75D-C953-271C-0C51A228C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89" t="25279" r="18500" b="21686"/>
          <a:stretch/>
        </p:blipFill>
        <p:spPr>
          <a:xfrm>
            <a:off x="3590925" y="570152"/>
            <a:ext cx="11106150" cy="4914900"/>
          </a:xfrm>
          <a:prstGeom prst="rect">
            <a:avLst/>
          </a:prstGeom>
        </p:spPr>
      </p:pic>
      <p:sp>
        <p:nvSpPr>
          <p:cNvPr id="8" name="Slide Number Placeholder 7">
            <a:extLst>
              <a:ext uri="{FF2B5EF4-FFF2-40B4-BE49-F238E27FC236}">
                <a16:creationId xmlns:a16="http://schemas.microsoft.com/office/drawing/2014/main" id="{183CC7FD-F3CE-02DB-DEC7-8DBDC36F9E38}"/>
              </a:ext>
            </a:extLst>
          </p:cNvPr>
          <p:cNvSpPr>
            <a:spLocks noGrp="1"/>
          </p:cNvSpPr>
          <p:nvPr>
            <p:ph type="sldNum" sz="quarter" idx="4"/>
          </p:nvPr>
        </p:nvSpPr>
        <p:spPr>
          <a:xfrm>
            <a:off x="10838576" y="6356350"/>
            <a:ext cx="515224"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37AC2-B21C-4233-A2CC-52E46A490CE7}" type="slidenum">
              <a:rPr lang="en-GB" smtClean="0"/>
              <a:pPr/>
              <a:t>28</a:t>
            </a:fld>
            <a:endParaRPr lang="en-GB" dirty="0"/>
          </a:p>
        </p:txBody>
      </p:sp>
      <p:sp>
        <p:nvSpPr>
          <p:cNvPr id="9" name="Date Placeholder 8">
            <a:extLst>
              <a:ext uri="{FF2B5EF4-FFF2-40B4-BE49-F238E27FC236}">
                <a16:creationId xmlns:a16="http://schemas.microsoft.com/office/drawing/2014/main" id="{8332105D-A7FE-A22D-EF44-31FCEB8C0F29}"/>
              </a:ext>
            </a:extLst>
          </p:cNvPr>
          <p:cNvSpPr>
            <a:spLocks noGrp="1"/>
          </p:cNvSpPr>
          <p:nvPr>
            <p:ph type="dt" sz="half" idx="2"/>
          </p:nvPr>
        </p:nvSpPr>
        <p:spPr>
          <a:xfrm>
            <a:off x="7776516" y="6356350"/>
            <a:ext cx="2743200" cy="365125"/>
          </a:xfrm>
          <a:prstGeom prst="rect">
            <a:avLst/>
          </a:prstGeom>
        </p:spPr>
        <p:txBody>
          <a:bodyPr/>
          <a:lstStyle>
            <a:defPPr>
              <a:defRPr lang="en-US"/>
            </a:defPPr>
            <a:lvl1pPr marL="0" algn="r" defTabSz="914400" rtl="0" eaLnBrk="1" latinLnBrk="0" hangingPunct="1">
              <a:defRPr sz="1400" kern="1200">
                <a:solidFill>
                  <a:schemeClr val="bg1"/>
                </a:solidFill>
                <a:latin typeface="Tahom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CCA21D-8CBC-4336-8B69-8C6E4DE9E70D}" type="datetime1">
              <a:rPr lang="en-GB" smtClean="0"/>
              <a:pPr/>
              <a:t>21/07/2026</a:t>
            </a:fld>
            <a:endParaRPr lang="en-GB" dirty="0"/>
          </a:p>
        </p:txBody>
      </p:sp>
      <p:sp>
        <p:nvSpPr>
          <p:cNvPr id="2" name="TextBox 1">
            <a:extLst>
              <a:ext uri="{FF2B5EF4-FFF2-40B4-BE49-F238E27FC236}">
                <a16:creationId xmlns:a16="http://schemas.microsoft.com/office/drawing/2014/main" id="{2110942A-317E-5DCF-2507-7414609DE410}"/>
              </a:ext>
            </a:extLst>
          </p:cNvPr>
          <p:cNvSpPr txBox="1"/>
          <p:nvPr/>
        </p:nvSpPr>
        <p:spPr>
          <a:xfrm>
            <a:off x="77022" y="5839220"/>
            <a:ext cx="7027806" cy="2354491"/>
          </a:xfrm>
          <a:prstGeom prst="rect">
            <a:avLst/>
          </a:prstGeom>
          <a:noFill/>
        </p:spPr>
        <p:txBody>
          <a:bodyPr wrap="square" rtlCol="0">
            <a:spAutoFit/>
          </a:bodyPr>
          <a:lstStyle/>
          <a:p>
            <a:pPr algn="ctr"/>
            <a:r>
              <a:rPr lang="en-GB" sz="8100" b="1" dirty="0">
                <a:solidFill>
                  <a:srgbClr val="2B769A"/>
                </a:solidFill>
                <a:latin typeface="Tahoma" panose="020B0604030504040204" pitchFamily="34" charset="0"/>
              </a:rPr>
              <a:t>Thank you</a:t>
            </a:r>
          </a:p>
          <a:p>
            <a:pPr algn="ctr"/>
            <a:r>
              <a:rPr lang="en-GB" sz="6600" b="1" dirty="0">
                <a:solidFill>
                  <a:srgbClr val="2B769A"/>
                </a:solidFill>
                <a:latin typeface="Tahoma" panose="020B0604030504040204" pitchFamily="34" charset="0"/>
              </a:rPr>
              <a:t>Any Questions? </a:t>
            </a:r>
          </a:p>
        </p:txBody>
      </p:sp>
      <p:graphicFrame>
        <p:nvGraphicFramePr>
          <p:cNvPr id="14" name="Diagram 13">
            <a:extLst>
              <a:ext uri="{FF2B5EF4-FFF2-40B4-BE49-F238E27FC236}">
                <a16:creationId xmlns:a16="http://schemas.microsoft.com/office/drawing/2014/main" id="{E64D6A31-B8F0-D08D-A9ED-383173264248}"/>
              </a:ext>
            </a:extLst>
          </p:cNvPr>
          <p:cNvGraphicFramePr/>
          <p:nvPr/>
        </p:nvGraphicFramePr>
        <p:xfrm>
          <a:off x="7438351" y="5686676"/>
          <a:ext cx="10398659" cy="3275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Graphic 14" descr="Email outline">
            <a:extLst>
              <a:ext uri="{FF2B5EF4-FFF2-40B4-BE49-F238E27FC236}">
                <a16:creationId xmlns:a16="http://schemas.microsoft.com/office/drawing/2014/main" id="{8CE0511A-0FDD-B59B-D0EE-61BFAABEC30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87511" y="6142052"/>
            <a:ext cx="929246" cy="929246"/>
          </a:xfrm>
          <a:prstGeom prst="rect">
            <a:avLst/>
          </a:prstGeom>
        </p:spPr>
      </p:pic>
      <p:pic>
        <p:nvPicPr>
          <p:cNvPr id="16" name="Graphic 15" descr="Receiver outline">
            <a:extLst>
              <a:ext uri="{FF2B5EF4-FFF2-40B4-BE49-F238E27FC236}">
                <a16:creationId xmlns:a16="http://schemas.microsoft.com/office/drawing/2014/main" id="{0EB6DB99-835D-A441-3EE8-E9FAD23EAF0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656119" y="7559725"/>
            <a:ext cx="877163" cy="877163"/>
          </a:xfrm>
          <a:prstGeom prst="rect">
            <a:avLst/>
          </a:prstGeom>
        </p:spPr>
      </p:pic>
      <p:sp>
        <p:nvSpPr>
          <p:cNvPr id="17" name="TextBox 16">
            <a:extLst>
              <a:ext uri="{FF2B5EF4-FFF2-40B4-BE49-F238E27FC236}">
                <a16:creationId xmlns:a16="http://schemas.microsoft.com/office/drawing/2014/main" id="{A32D5EB9-C133-CA88-9FB2-10E03A985E93}"/>
              </a:ext>
            </a:extLst>
          </p:cNvPr>
          <p:cNvSpPr txBox="1"/>
          <p:nvPr/>
        </p:nvSpPr>
        <p:spPr>
          <a:xfrm>
            <a:off x="10375430" y="4962057"/>
            <a:ext cx="4524498" cy="830997"/>
          </a:xfrm>
          <a:prstGeom prst="rect">
            <a:avLst/>
          </a:prstGeom>
          <a:noFill/>
        </p:spPr>
        <p:txBody>
          <a:bodyPr wrap="square" rtlCol="0">
            <a:spAutoFit/>
          </a:bodyPr>
          <a:lstStyle/>
          <a:p>
            <a:r>
              <a:rPr lang="en-GB" sz="4800" dirty="0">
                <a:solidFill>
                  <a:srgbClr val="2B769A"/>
                </a:solidFill>
                <a:latin typeface="Tahoma" panose="020B0604030504040204" pitchFamily="34" charset="0"/>
                <a:ea typeface="Tahoma" panose="020B0604030504040204" pitchFamily="34" charset="0"/>
                <a:cs typeface="Tahoma" panose="020B0604030504040204" pitchFamily="34" charset="0"/>
              </a:rPr>
              <a:t>Contact Details</a:t>
            </a:r>
          </a:p>
        </p:txBody>
      </p:sp>
    </p:spTree>
    <p:extLst>
      <p:ext uri="{BB962C8B-B14F-4D97-AF65-F5344CB8AC3E}">
        <p14:creationId xmlns:p14="http://schemas.microsoft.com/office/powerpoint/2010/main" val="281937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4EAAF-1B16-22E3-CC52-57903AAA0B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DED0DE-985B-0FBF-F823-C87F33E1F2D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dirty="0"/>
          </a:p>
        </p:txBody>
      </p:sp>
      <p:grpSp>
        <p:nvGrpSpPr>
          <p:cNvPr id="3" name="Group 3">
            <a:extLst>
              <a:ext uri="{FF2B5EF4-FFF2-40B4-BE49-F238E27FC236}">
                <a16:creationId xmlns:a16="http://schemas.microsoft.com/office/drawing/2014/main" id="{958B39C5-2268-929B-8492-73250D46C32D}"/>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E4B8E35E-933E-D6D7-75FA-1A441660CEF8}"/>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78DF6FE9-D38A-3971-E710-294D35275F2C}"/>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6CE471E0-C1D3-3B68-3431-B0949C06F51B}"/>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555B7057-B6A8-4E22-E005-4B1CDE3D5A9F}"/>
              </a:ext>
            </a:extLst>
          </p:cNvPr>
          <p:cNvSpPr txBox="1"/>
          <p:nvPr/>
        </p:nvSpPr>
        <p:spPr>
          <a:xfrm>
            <a:off x="1028698" y="7163842"/>
            <a:ext cx="16230600" cy="2205732"/>
          </a:xfrm>
          <a:prstGeom prst="rect">
            <a:avLst/>
          </a:prstGeom>
        </p:spPr>
        <p:txBody>
          <a:bodyPr lIns="0" tIns="0" rIns="0" bIns="0" rtlCol="0" anchor="t">
            <a:spAutoFit/>
          </a:bodyPr>
          <a:lstStyle/>
          <a:p>
            <a:pPr algn="ctr">
              <a:lnSpc>
                <a:spcPts val="8640"/>
              </a:lnSpc>
            </a:pPr>
            <a:r>
              <a:rPr lang="en-GB"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Suspicious and Unusual Activity Reporting</a:t>
            </a:r>
          </a:p>
        </p:txBody>
      </p:sp>
      <p:sp>
        <p:nvSpPr>
          <p:cNvPr id="9" name="TextBox 8">
            <a:extLst>
              <a:ext uri="{FF2B5EF4-FFF2-40B4-BE49-F238E27FC236}">
                <a16:creationId xmlns:a16="http://schemas.microsoft.com/office/drawing/2014/main" id="{E087079A-9288-3DF1-E41F-0303B5B626AE}"/>
              </a:ext>
            </a:extLst>
          </p:cNvPr>
          <p:cNvSpPr txBox="1"/>
          <p:nvPr/>
        </p:nvSpPr>
        <p:spPr>
          <a:xfrm>
            <a:off x="457200" y="9370267"/>
            <a:ext cx="9144000" cy="830997"/>
          </a:xfrm>
          <a:prstGeom prst="rect">
            <a:avLst/>
          </a:prstGeom>
          <a:noFill/>
        </p:spPr>
        <p:txBody>
          <a:bodyPr wrap="square">
            <a:spAutoFit/>
          </a:bodyPr>
          <a:lstStyle/>
          <a:p>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AML/CFT Inspections Team </a:t>
            </a:r>
            <a:b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Tommy Corlett &amp; Matthew Cregeen</a:t>
            </a:r>
          </a:p>
        </p:txBody>
      </p:sp>
    </p:spTree>
    <p:extLst>
      <p:ext uri="{BB962C8B-B14F-4D97-AF65-F5344CB8AC3E}">
        <p14:creationId xmlns:p14="http://schemas.microsoft.com/office/powerpoint/2010/main" val="51386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37B17-4D94-603C-B29D-530D5303F8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3204A9-71E9-878A-C1AF-0CE3C55CC85A}"/>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D2D481BD-59EB-B087-1B35-3058C2659FCE}"/>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Agenda</a:t>
            </a:r>
          </a:p>
        </p:txBody>
      </p:sp>
      <p:graphicFrame>
        <p:nvGraphicFramePr>
          <p:cNvPr id="6" name="Table 5">
            <a:extLst>
              <a:ext uri="{FF2B5EF4-FFF2-40B4-BE49-F238E27FC236}">
                <a16:creationId xmlns:a16="http://schemas.microsoft.com/office/drawing/2014/main" id="{2F8F5F8A-A899-4E24-A6F2-D4081EF35D21}"/>
              </a:ext>
            </a:extLst>
          </p:cNvPr>
          <p:cNvGraphicFramePr>
            <a:graphicFrameLocks noGrp="1"/>
          </p:cNvGraphicFramePr>
          <p:nvPr>
            <p:extLst>
              <p:ext uri="{D42A27DB-BD31-4B8C-83A1-F6EECF244321}">
                <p14:modId xmlns:p14="http://schemas.microsoft.com/office/powerpoint/2010/main" val="2822295970"/>
              </p:ext>
            </p:extLst>
          </p:nvPr>
        </p:nvGraphicFramePr>
        <p:xfrm>
          <a:off x="1032013" y="2095500"/>
          <a:ext cx="13364990" cy="7226232"/>
        </p:xfrm>
        <a:graphic>
          <a:graphicData uri="http://schemas.openxmlformats.org/drawingml/2006/table">
            <a:tbl>
              <a:tblPr/>
              <a:tblGrid>
                <a:gridCol w="4946332">
                  <a:extLst>
                    <a:ext uri="{9D8B030D-6E8A-4147-A177-3AD203B41FA5}">
                      <a16:colId xmlns:a16="http://schemas.microsoft.com/office/drawing/2014/main" val="3252272414"/>
                    </a:ext>
                  </a:extLst>
                </a:gridCol>
                <a:gridCol w="8418658">
                  <a:extLst>
                    <a:ext uri="{9D8B030D-6E8A-4147-A177-3AD203B41FA5}">
                      <a16:colId xmlns:a16="http://schemas.microsoft.com/office/drawing/2014/main" val="233128091"/>
                    </a:ext>
                  </a:extLst>
                </a:gridCol>
              </a:tblGrid>
              <a:tr h="939792">
                <a:tc gridSpan="2">
                  <a:txBody>
                    <a:bodyPr/>
                    <a:lstStyle/>
                    <a:p>
                      <a:pPr algn="ctr"/>
                      <a:r>
                        <a:rPr lang="en-GB" sz="5400" b="1" dirty="0">
                          <a:solidFill>
                            <a:schemeClr val="bg1"/>
                          </a:solidFill>
                          <a:latin typeface="Tahoma" panose="020B0604030504040204" pitchFamily="34" charset="0"/>
                          <a:ea typeface="Tahoma" panose="020B0604030504040204" pitchFamily="34" charset="0"/>
                          <a:cs typeface="Tahoma" panose="020B0604030504040204" pitchFamily="34" charset="0"/>
                        </a:rPr>
                        <a:t>25</a:t>
                      </a:r>
                      <a:r>
                        <a:rPr lang="en-GB" sz="5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r>
                        <a:rPr lang="en-GB" sz="5400" b="1" dirty="0">
                          <a:solidFill>
                            <a:schemeClr val="bg1"/>
                          </a:solidFill>
                          <a:latin typeface="Tahoma" panose="020B0604030504040204" pitchFamily="34" charset="0"/>
                          <a:ea typeface="Tahoma" panose="020B0604030504040204" pitchFamily="34" charset="0"/>
                          <a:cs typeface="Tahoma" panose="020B0604030504040204" pitchFamily="34" charset="0"/>
                        </a:rPr>
                        <a:t> AML Forum</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E5052"/>
                    </a:solidFill>
                  </a:tcPr>
                </a:tc>
                <a:tc hMerge="1">
                  <a:txBody>
                    <a:bodyPr/>
                    <a:lstStyle/>
                    <a:p>
                      <a:endParaRPr dirty="0"/>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D2332"/>
                    </a:solidFill>
                  </a:tcPr>
                </a:tc>
                <a:extLst>
                  <a:ext uri="{0D108BD9-81ED-4DB2-BD59-A6C34878D82A}">
                    <a16:rowId xmlns:a16="http://schemas.microsoft.com/office/drawing/2014/main" val="4170805537"/>
                  </a:ext>
                </a:extLst>
              </a:tr>
              <a:tr h="904224">
                <a:tc>
                  <a:txBody>
                    <a:bodyPr/>
                    <a:lstStyle/>
                    <a:p>
                      <a:pPr algn="ct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GSC Update</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An introduction and update on the GSC</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3996141"/>
                  </a:ext>
                </a:extLst>
              </a:tr>
              <a:tr h="9042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Guest Speaker</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Targeted Financial Sanctions</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3069932"/>
                  </a:ext>
                </a:extLst>
              </a:tr>
              <a:tr h="9042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SARs</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Mini SARs Workshop</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824805"/>
                  </a:ext>
                </a:extLst>
              </a:tr>
              <a:tr h="7106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Break</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15-minute comfort break</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76242"/>
                  </a:ext>
                </a:extLst>
              </a:tr>
              <a:tr h="7106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VA</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Virtual Assets</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27488444"/>
                  </a:ext>
                </a:extLst>
              </a:tr>
              <a:tr h="7106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Outreach</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Outreach Update</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8769474"/>
                  </a:ext>
                </a:extLst>
              </a:tr>
              <a:tr h="7106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Guest Speaker</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Gill Sans MT"/>
                        </a:rPr>
                        <a:t>Interview Preparation Feedback</a:t>
                      </a:r>
                      <a:endParaRPr lang="en-GB" sz="2400" dirty="0"/>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2739203"/>
                  </a:ext>
                </a:extLst>
              </a:tr>
              <a:tr h="710688">
                <a:tc>
                  <a:txBody>
                    <a:bodyPr/>
                    <a:lstStyle/>
                    <a:p>
                      <a:pPr algn="ctr"/>
                      <a:r>
                        <a:rPr lang="en-GB" sz="2700" b="1" dirty="0">
                          <a:solidFill>
                            <a:srgbClr val="1E5052"/>
                          </a:solidFill>
                          <a:latin typeface="Tahoma" panose="020B0604030504040204" pitchFamily="34" charset="0"/>
                          <a:ea typeface="Tahoma" panose="020B0604030504040204" pitchFamily="34" charset="0"/>
                          <a:cs typeface="Tahoma" panose="020B0604030504040204" pitchFamily="34" charset="0"/>
                        </a:rPr>
                        <a:t>Q&amp;A</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1D1D2"/>
                    </a:solidFill>
                  </a:tcPr>
                </a:tc>
                <a:tc>
                  <a:txBody>
                    <a:bodyPr/>
                    <a:lstStyle/>
                    <a:p>
                      <a:r>
                        <a:rPr lang="en-GB" sz="2400" dirty="0">
                          <a:latin typeface="Tahoma" panose="020B0604030504040204" pitchFamily="34" charset="0"/>
                          <a:ea typeface="Tahoma" panose="020B0604030504040204" pitchFamily="34" charset="0"/>
                          <a:cs typeface="Tahoma" panose="020B0604030504040204" pitchFamily="34" charset="0"/>
                        </a:rPr>
                        <a:t>Q&amp;A Session</a:t>
                      </a:r>
                    </a:p>
                  </a:txBody>
                  <a:tcPr marL="137160" marR="137160" marT="68580" marB="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4789393"/>
                  </a:ext>
                </a:extLst>
              </a:tr>
            </a:tbl>
          </a:graphicData>
        </a:graphic>
      </p:graphicFrame>
    </p:spTree>
    <p:extLst>
      <p:ext uri="{BB962C8B-B14F-4D97-AF65-F5344CB8AC3E}">
        <p14:creationId xmlns:p14="http://schemas.microsoft.com/office/powerpoint/2010/main" val="338303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F0C57-A11B-30DD-4F06-1202D18DE1D2}"/>
              </a:ext>
            </a:extLst>
          </p:cNvPr>
          <p:cNvSpPr txBox="1"/>
          <p:nvPr/>
        </p:nvSpPr>
        <p:spPr>
          <a:xfrm>
            <a:off x="1447800" y="2781300"/>
            <a:ext cx="12989052" cy="4201150"/>
          </a:xfrm>
          <a:prstGeom prst="rect">
            <a:avLst/>
          </a:prstGeom>
          <a:noFill/>
        </p:spPr>
        <p:txBody>
          <a:bodyPr wrap="square" rtlCol="0">
            <a:spAutoFit/>
          </a:bodyPr>
          <a:lstStyle/>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Legislation around Suspicious Activity Reporting</a:t>
            </a:r>
          </a:p>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MLRO / Nominated AML/CFT Officer responsibilities</a:t>
            </a:r>
          </a:p>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SARs – Things to consider </a:t>
            </a:r>
          </a:p>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Latest SAR statistics </a:t>
            </a:r>
          </a:p>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Examples of B2B disclosures </a:t>
            </a:r>
          </a:p>
          <a:p>
            <a:pPr marL="428625" indent="-428625">
              <a:buFont typeface="Arial" panose="020B0604020202020204" pitchFamily="34" charset="0"/>
              <a:buChar char="•"/>
            </a:pPr>
            <a:r>
              <a:rPr lang="en-GB" sz="4000" dirty="0">
                <a:latin typeface="Tahoma" panose="020B0604030504040204" pitchFamily="34" charset="0"/>
                <a:ea typeface="Tahoma" panose="020B0604030504040204" pitchFamily="34" charset="0"/>
                <a:cs typeface="Tahoma" panose="020B0604030504040204" pitchFamily="34" charset="0"/>
              </a:rPr>
              <a:t>How to find further information  </a:t>
            </a:r>
          </a:p>
          <a:p>
            <a:pPr marL="428625" indent="-428625">
              <a:buFont typeface="Arial" panose="020B0604020202020204" pitchFamily="34" charset="0"/>
              <a:buChar char="•"/>
            </a:pPr>
            <a:endParaRPr lang="en-GB" sz="2400" dirty="0"/>
          </a:p>
        </p:txBody>
      </p:sp>
      <p:sp>
        <p:nvSpPr>
          <p:cNvPr id="4" name="TextBox 2">
            <a:extLst>
              <a:ext uri="{FF2B5EF4-FFF2-40B4-BE49-F238E27FC236}">
                <a16:creationId xmlns:a16="http://schemas.microsoft.com/office/drawing/2014/main" id="{B5F4CA8F-3E91-DA31-3A5D-FAA13D95858E}"/>
              </a:ext>
            </a:extLst>
          </p:cNvPr>
          <p:cNvSpPr txBox="1"/>
          <p:nvPr/>
        </p:nvSpPr>
        <p:spPr>
          <a:xfrm>
            <a:off x="1732440" y="423862"/>
            <a:ext cx="14823119" cy="1231106"/>
          </a:xfrm>
          <a:prstGeom prst="rect">
            <a:avLst/>
          </a:prstGeom>
        </p:spPr>
        <p:txBody>
          <a:bodyPr lIns="0" tIns="0" rIns="0" bIns="0" rtlCol="0" anchor="t">
            <a:spAutoFit/>
          </a:bodyPr>
          <a:lstStyle/>
          <a:p>
            <a:pPr algn="ctr">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GSC Legislation</a:t>
            </a:r>
          </a:p>
        </p:txBody>
      </p:sp>
      <p:sp>
        <p:nvSpPr>
          <p:cNvPr id="5" name="Freeform 5">
            <a:extLst>
              <a:ext uri="{FF2B5EF4-FFF2-40B4-BE49-F238E27FC236}">
                <a16:creationId xmlns:a16="http://schemas.microsoft.com/office/drawing/2014/main" id="{FD23436B-E371-E862-A425-F347CA358945}"/>
              </a:ext>
            </a:extLst>
          </p:cNvPr>
          <p:cNvSpPr/>
          <p:nvPr/>
        </p:nvSpPr>
        <p:spPr>
          <a:xfrm>
            <a:off x="7397373" y="6667500"/>
            <a:ext cx="3493252" cy="2836497"/>
          </a:xfrm>
          <a:custGeom>
            <a:avLst/>
            <a:gdLst/>
            <a:ahLst/>
            <a:cxnLst/>
            <a:rect l="l" t="t" r="r" b="b"/>
            <a:pathLst>
              <a:path w="3493252" h="2836497">
                <a:moveTo>
                  <a:pt x="0" y="0"/>
                </a:moveTo>
                <a:lnTo>
                  <a:pt x="3493251" y="0"/>
                </a:lnTo>
                <a:lnTo>
                  <a:pt x="3493251" y="2836497"/>
                </a:lnTo>
                <a:lnTo>
                  <a:pt x="0" y="2836497"/>
                </a:lnTo>
                <a:lnTo>
                  <a:pt x="0" y="0"/>
                </a:lnTo>
                <a:close/>
              </a:path>
            </a:pathLst>
          </a:custGeom>
          <a:blipFill>
            <a:blip r:embed="rId3"/>
            <a:stretch>
              <a:fillRect t="-11576" b="-11576"/>
            </a:stretch>
          </a:blipFill>
        </p:spPr>
        <p:txBody>
          <a:bodyPr/>
          <a:lstStyle/>
          <a:p>
            <a:endParaRPr lang="en-GB"/>
          </a:p>
        </p:txBody>
      </p:sp>
    </p:spTree>
    <p:extLst>
      <p:ext uri="{BB962C8B-B14F-4D97-AF65-F5344CB8AC3E}">
        <p14:creationId xmlns:p14="http://schemas.microsoft.com/office/powerpoint/2010/main" val="1173900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05DEF9-179E-EB45-FC13-457E7DF3D99F}"/>
              </a:ext>
            </a:extLst>
          </p:cNvPr>
          <p:cNvSpPr>
            <a:spLocks noGrp="1"/>
          </p:cNvSpPr>
          <p:nvPr>
            <p:ph type="body" idx="2"/>
          </p:nvPr>
        </p:nvSpPr>
        <p:spPr>
          <a:xfrm>
            <a:off x="627936" y="2408429"/>
            <a:ext cx="15145464" cy="7272524"/>
          </a:xfrm>
        </p:spPr>
        <p:txBody>
          <a:bodyPr/>
          <a:lstStyle/>
          <a:p>
            <a:r>
              <a:rPr lang="en-GB" sz="4000" dirty="0"/>
              <a:t>Proceeds of Crime Act 2008 (POCA)</a:t>
            </a:r>
          </a:p>
          <a:p>
            <a:r>
              <a:rPr lang="en-GB" sz="4000" dirty="0"/>
              <a:t>Anti-Terrorism and Crime Act 2003 (ATCA) </a:t>
            </a:r>
          </a:p>
          <a:p>
            <a:r>
              <a:rPr lang="en-GB" sz="4000" dirty="0"/>
              <a:t>Financial Intelligence Unit Act 2016 (FIU Act)</a:t>
            </a:r>
          </a:p>
          <a:p>
            <a:r>
              <a:rPr lang="en-GB" sz="4000" dirty="0"/>
              <a:t>Sanctions Act 2024</a:t>
            </a:r>
          </a:p>
          <a:p>
            <a:r>
              <a:rPr lang="en-GB" sz="4000" dirty="0"/>
              <a:t>Terrorism and Other Crime (Financial Restrictions) Act 2014 (TOCFRA)</a:t>
            </a:r>
          </a:p>
        </p:txBody>
      </p:sp>
      <p:sp>
        <p:nvSpPr>
          <p:cNvPr id="3" name="TextBox 2">
            <a:extLst>
              <a:ext uri="{FF2B5EF4-FFF2-40B4-BE49-F238E27FC236}">
                <a16:creationId xmlns:a16="http://schemas.microsoft.com/office/drawing/2014/main" id="{CBA8894A-25D6-DA5F-522D-06475FA0BD7C}"/>
              </a:ext>
            </a:extLst>
          </p:cNvPr>
          <p:cNvSpPr txBox="1"/>
          <p:nvPr/>
        </p:nvSpPr>
        <p:spPr>
          <a:xfrm>
            <a:off x="1732440" y="423862"/>
            <a:ext cx="14823119" cy="1097095"/>
          </a:xfrm>
          <a:prstGeom prst="rect">
            <a:avLst/>
          </a:prstGeom>
        </p:spPr>
        <p:txBody>
          <a:bodyPr lIns="0" tIns="0" rIns="0" bIns="0" rtlCol="0" anchor="t">
            <a:spAutoFit/>
          </a:bodyPr>
          <a:lstStyle/>
          <a:p>
            <a:pPr algn="ctr">
              <a:lnSpc>
                <a:spcPts val="9600"/>
              </a:lnSpc>
            </a:pPr>
            <a:r>
              <a:rPr lang="en-GB"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Legislation and Types of Disclosure</a:t>
            </a:r>
            <a:endParaRPr lang="en-US"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endParaRPr>
          </a:p>
        </p:txBody>
      </p:sp>
      <p:sp>
        <p:nvSpPr>
          <p:cNvPr id="5" name="Freeform 5">
            <a:extLst>
              <a:ext uri="{FF2B5EF4-FFF2-40B4-BE49-F238E27FC236}">
                <a16:creationId xmlns:a16="http://schemas.microsoft.com/office/drawing/2014/main" id="{C2F15FB0-CC0D-56FE-0B3C-07D596191A03}"/>
              </a:ext>
            </a:extLst>
          </p:cNvPr>
          <p:cNvSpPr/>
          <p:nvPr/>
        </p:nvSpPr>
        <p:spPr>
          <a:xfrm>
            <a:off x="7397373" y="6667500"/>
            <a:ext cx="3493252" cy="2836497"/>
          </a:xfrm>
          <a:custGeom>
            <a:avLst/>
            <a:gdLst/>
            <a:ahLst/>
            <a:cxnLst/>
            <a:rect l="l" t="t" r="r" b="b"/>
            <a:pathLst>
              <a:path w="3493252" h="2836497">
                <a:moveTo>
                  <a:pt x="0" y="0"/>
                </a:moveTo>
                <a:lnTo>
                  <a:pt x="3493251" y="0"/>
                </a:lnTo>
                <a:lnTo>
                  <a:pt x="3493251" y="2836497"/>
                </a:lnTo>
                <a:lnTo>
                  <a:pt x="0" y="2836497"/>
                </a:lnTo>
                <a:lnTo>
                  <a:pt x="0" y="0"/>
                </a:lnTo>
                <a:close/>
              </a:path>
            </a:pathLst>
          </a:custGeom>
          <a:blipFill>
            <a:blip r:embed="rId3"/>
            <a:stretch>
              <a:fillRect t="-11576" b="-11576"/>
            </a:stretch>
          </a:blipFill>
        </p:spPr>
        <p:txBody>
          <a:bodyPr/>
          <a:lstStyle/>
          <a:p>
            <a:endParaRPr lang="en-GB"/>
          </a:p>
        </p:txBody>
      </p:sp>
    </p:spTree>
    <p:extLst>
      <p:ext uri="{BB962C8B-B14F-4D97-AF65-F5344CB8AC3E}">
        <p14:creationId xmlns:p14="http://schemas.microsoft.com/office/powerpoint/2010/main" val="59910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93E3F-D506-B5A7-30BD-42535211862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CE2529-E726-E991-2957-27FC938684A0}"/>
              </a:ext>
            </a:extLst>
          </p:cNvPr>
          <p:cNvSpPr>
            <a:spLocks noGrp="1"/>
          </p:cNvSpPr>
          <p:nvPr>
            <p:ph type="body" idx="2"/>
          </p:nvPr>
        </p:nvSpPr>
        <p:spPr>
          <a:xfrm>
            <a:off x="381000" y="1866900"/>
            <a:ext cx="16383000" cy="7063740"/>
          </a:xfrm>
        </p:spPr>
        <p:txBody>
          <a:bodyPr/>
          <a:lstStyle/>
          <a:p>
            <a:r>
              <a:rPr lang="en-GB" sz="3600" dirty="0"/>
              <a:t>Handling of suspicious activity reports</a:t>
            </a:r>
          </a:p>
          <a:p>
            <a:r>
              <a:rPr lang="en-GB" sz="3600" dirty="0"/>
              <a:t>Maintaining registers – internal/external/other/enquiries</a:t>
            </a:r>
          </a:p>
          <a:p>
            <a:r>
              <a:rPr lang="en-GB" sz="3600" dirty="0"/>
              <a:t>Contribution to board reporting and training</a:t>
            </a:r>
          </a:p>
          <a:p>
            <a:endParaRPr lang="en-GB" sz="3600" dirty="0"/>
          </a:p>
          <a:p>
            <a:r>
              <a:rPr lang="en-GB" sz="3600" dirty="0"/>
              <a:t>Seniority and expertise</a:t>
            </a:r>
          </a:p>
          <a:p>
            <a:r>
              <a:rPr lang="en-GB" sz="3600" dirty="0"/>
              <a:t>Right of access</a:t>
            </a:r>
          </a:p>
          <a:p>
            <a:r>
              <a:rPr lang="en-GB" sz="3600" dirty="0"/>
              <a:t>Sufficient time and resource</a:t>
            </a:r>
          </a:p>
          <a:p>
            <a:r>
              <a:rPr lang="en-GB" sz="3600" dirty="0"/>
              <a:t>No commercial conflict</a:t>
            </a:r>
          </a:p>
          <a:p>
            <a:r>
              <a:rPr lang="en-GB" sz="3600" dirty="0"/>
              <a:t>Themis access</a:t>
            </a:r>
          </a:p>
          <a:p>
            <a:r>
              <a:rPr lang="en-GB" sz="3600" dirty="0"/>
              <a:t>Introductory interview</a:t>
            </a:r>
          </a:p>
          <a:p>
            <a:r>
              <a:rPr lang="en-GB" sz="3600" dirty="0"/>
              <a:t>Opportunity for a discussion on exit</a:t>
            </a:r>
          </a:p>
          <a:p>
            <a:endParaRPr lang="en-GB" sz="3600" dirty="0"/>
          </a:p>
        </p:txBody>
      </p:sp>
      <p:sp>
        <p:nvSpPr>
          <p:cNvPr id="3" name="TextBox 2">
            <a:extLst>
              <a:ext uri="{FF2B5EF4-FFF2-40B4-BE49-F238E27FC236}">
                <a16:creationId xmlns:a16="http://schemas.microsoft.com/office/drawing/2014/main" id="{2757B705-606C-E663-255D-842FD8A1188F}"/>
              </a:ext>
            </a:extLst>
          </p:cNvPr>
          <p:cNvSpPr txBox="1"/>
          <p:nvPr/>
        </p:nvSpPr>
        <p:spPr>
          <a:xfrm>
            <a:off x="0" y="21624"/>
            <a:ext cx="18288000" cy="1097095"/>
          </a:xfrm>
          <a:prstGeom prst="rect">
            <a:avLst/>
          </a:prstGeom>
        </p:spPr>
        <p:txBody>
          <a:bodyPr wrap="square" lIns="0" tIns="0" rIns="0" bIns="0" rtlCol="0" anchor="t">
            <a:spAutoFit/>
          </a:bodyPr>
          <a:lstStyle/>
          <a:p>
            <a:pPr algn="ctr">
              <a:lnSpc>
                <a:spcPts val="9600"/>
              </a:lnSpc>
            </a:pPr>
            <a:r>
              <a:rPr lang="en-GB"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MLRO / Nominated Officer Expectations</a:t>
            </a:r>
            <a:endParaRPr lang="en-US"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endParaRPr>
          </a:p>
        </p:txBody>
      </p:sp>
      <p:pic>
        <p:nvPicPr>
          <p:cNvPr id="23" name="Picture 22" descr="A magnifying glass on a plate&#10;&#10;AI-generated content may be incorrect.">
            <a:extLst>
              <a:ext uri="{FF2B5EF4-FFF2-40B4-BE49-F238E27FC236}">
                <a16:creationId xmlns:a16="http://schemas.microsoft.com/office/drawing/2014/main" id="{85B797AF-99F2-778A-2B23-38FC6FEA4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7868" y="5676900"/>
            <a:ext cx="4062132" cy="4062132"/>
          </a:xfrm>
          <a:prstGeom prst="rect">
            <a:avLst/>
          </a:prstGeom>
        </p:spPr>
      </p:pic>
    </p:spTree>
    <p:extLst>
      <p:ext uri="{BB962C8B-B14F-4D97-AF65-F5344CB8AC3E}">
        <p14:creationId xmlns:p14="http://schemas.microsoft.com/office/powerpoint/2010/main" val="371055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D2A524-60DC-53CE-350B-03D4EA215C1B}"/>
              </a:ext>
            </a:extLst>
          </p:cNvPr>
          <p:cNvSpPr>
            <a:spLocks noGrp="1"/>
          </p:cNvSpPr>
          <p:nvPr>
            <p:ph type="body" idx="1"/>
          </p:nvPr>
        </p:nvSpPr>
        <p:spPr>
          <a:xfrm>
            <a:off x="412420" y="2637029"/>
            <a:ext cx="16046780" cy="7055612"/>
          </a:xfrm>
        </p:spPr>
        <p:txBody>
          <a:bodyPr numCol="2"/>
          <a:lstStyle/>
          <a:p>
            <a:r>
              <a:rPr lang="en-GB" sz="3600" dirty="0"/>
              <a:t>Report as soon as reasonably practicable</a:t>
            </a:r>
          </a:p>
          <a:p>
            <a:r>
              <a:rPr lang="en-GB" sz="3600" dirty="0"/>
              <a:t>Have a contingency</a:t>
            </a:r>
          </a:p>
          <a:p>
            <a:r>
              <a:rPr lang="en-GB" sz="3600" dirty="0"/>
              <a:t>Document your decision-making process</a:t>
            </a:r>
          </a:p>
          <a:p>
            <a:r>
              <a:rPr lang="en-GB" sz="3600" dirty="0"/>
              <a:t>Don’t report for the sake of doing so</a:t>
            </a:r>
          </a:p>
          <a:p>
            <a:r>
              <a:rPr lang="en-GB" sz="3600" dirty="0"/>
              <a:t>Ensure procedures and practical approach are aligned</a:t>
            </a:r>
          </a:p>
          <a:p>
            <a:r>
              <a:rPr lang="en-GB" sz="3600" dirty="0"/>
              <a:t>Keep registers accurate and up to date</a:t>
            </a:r>
          </a:p>
          <a:p>
            <a:pPr marL="253994" indent="0">
              <a:buNone/>
            </a:pPr>
            <a:endParaRPr lang="en-GB" sz="3600" dirty="0"/>
          </a:p>
          <a:p>
            <a:r>
              <a:rPr lang="en-GB" sz="3600" dirty="0"/>
              <a:t>Don’t overwrite internal SARs in the register when they have been externalised</a:t>
            </a:r>
          </a:p>
          <a:p>
            <a:r>
              <a:rPr lang="en-GB" sz="3600" dirty="0"/>
              <a:t>Determine whether consent should be requested</a:t>
            </a:r>
          </a:p>
          <a:p>
            <a:r>
              <a:rPr lang="en-GB" sz="3600" dirty="0"/>
              <a:t>Be cautious of tipping off</a:t>
            </a:r>
          </a:p>
          <a:p>
            <a:endParaRPr lang="en-GB" sz="3600" dirty="0"/>
          </a:p>
        </p:txBody>
      </p:sp>
      <p:sp>
        <p:nvSpPr>
          <p:cNvPr id="4" name="TextBox 3">
            <a:extLst>
              <a:ext uri="{FF2B5EF4-FFF2-40B4-BE49-F238E27FC236}">
                <a16:creationId xmlns:a16="http://schemas.microsoft.com/office/drawing/2014/main" id="{C9783AB5-E8F6-4860-17AD-46DD1A41FDCE}"/>
              </a:ext>
            </a:extLst>
          </p:cNvPr>
          <p:cNvSpPr txBox="1"/>
          <p:nvPr/>
        </p:nvSpPr>
        <p:spPr>
          <a:xfrm>
            <a:off x="304800" y="285908"/>
            <a:ext cx="17678400" cy="1097095"/>
          </a:xfrm>
          <a:prstGeom prst="rect">
            <a:avLst/>
          </a:prstGeom>
        </p:spPr>
        <p:txBody>
          <a:bodyPr wrap="square" lIns="0" tIns="0" rIns="0" bIns="0" rtlCol="0" anchor="t">
            <a:spAutoFit/>
          </a:bodyPr>
          <a:lstStyle/>
          <a:p>
            <a:pPr algn="ctr">
              <a:lnSpc>
                <a:spcPts val="9600"/>
              </a:lnSpc>
            </a:pPr>
            <a:r>
              <a:rPr lang="en-GB"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SARS – Things to Consider</a:t>
            </a:r>
            <a:endParaRPr lang="en-US"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endParaRPr>
          </a:p>
        </p:txBody>
      </p:sp>
      <p:pic>
        <p:nvPicPr>
          <p:cNvPr id="26" name="Picture 25" descr="A clock on a plate&#10;&#10;AI-generated content may be incorrect.">
            <a:extLst>
              <a:ext uri="{FF2B5EF4-FFF2-40B4-BE49-F238E27FC236}">
                <a16:creationId xmlns:a16="http://schemas.microsoft.com/office/drawing/2014/main" id="{12B25FD2-E92D-1490-DF2F-DE1A461E7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1047"/>
            <a:ext cx="3268099" cy="3268099"/>
          </a:xfrm>
          <a:prstGeom prst="rect">
            <a:avLst/>
          </a:prstGeom>
        </p:spPr>
      </p:pic>
    </p:spTree>
    <p:extLst>
      <p:ext uri="{BB962C8B-B14F-4D97-AF65-F5344CB8AC3E}">
        <p14:creationId xmlns:p14="http://schemas.microsoft.com/office/powerpoint/2010/main" val="2271220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492182-D61C-DF4E-8B49-138EEAE450F2}"/>
              </a:ext>
            </a:extLst>
          </p:cNvPr>
          <p:cNvGrpSpPr/>
          <p:nvPr/>
        </p:nvGrpSpPr>
        <p:grpSpPr>
          <a:xfrm>
            <a:off x="9506748" y="2852056"/>
            <a:ext cx="6233994" cy="7053944"/>
            <a:chOff x="5332463" y="0"/>
            <a:chExt cx="5289816" cy="5137011"/>
          </a:xfrm>
        </p:grpSpPr>
        <p:grpSp>
          <p:nvGrpSpPr>
            <p:cNvPr id="6" name="Group 5">
              <a:extLst>
                <a:ext uri="{FF2B5EF4-FFF2-40B4-BE49-F238E27FC236}">
                  <a16:creationId xmlns:a16="http://schemas.microsoft.com/office/drawing/2014/main" id="{F92BEF29-9848-FAE1-5D85-FB0F07D8E497}"/>
                </a:ext>
              </a:extLst>
            </p:cNvPr>
            <p:cNvGrpSpPr/>
            <p:nvPr/>
          </p:nvGrpSpPr>
          <p:grpSpPr>
            <a:xfrm>
              <a:off x="5332463" y="0"/>
              <a:ext cx="5289816" cy="5137011"/>
              <a:chOff x="5332463" y="0"/>
              <a:chExt cx="5289816" cy="5137011"/>
            </a:xfrm>
          </p:grpSpPr>
          <p:pic>
            <p:nvPicPr>
              <p:cNvPr id="10" name="Picture 4" descr="Blank map of Isle of Man SVG Vector - Outline Map">
                <a:extLst>
                  <a:ext uri="{FF2B5EF4-FFF2-40B4-BE49-F238E27FC236}">
                    <a16:creationId xmlns:a16="http://schemas.microsoft.com/office/drawing/2014/main" id="{54A670C3-C0AB-AAE1-A2A6-40EB15F89C00}"/>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19291" r="19499"/>
              <a:stretch/>
            </p:blipFill>
            <p:spPr bwMode="auto">
              <a:xfrm>
                <a:off x="5332463" y="0"/>
                <a:ext cx="4445771" cy="51370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E62D48E-1041-8F29-3634-22394585DF5E}"/>
                  </a:ext>
                </a:extLst>
              </p:cNvPr>
              <p:cNvGrpSpPr/>
              <p:nvPr/>
            </p:nvGrpSpPr>
            <p:grpSpPr>
              <a:xfrm>
                <a:off x="5661847" y="605369"/>
                <a:ext cx="4960432" cy="3425853"/>
                <a:chOff x="4245478" y="454027"/>
                <a:chExt cx="3440452" cy="2569390"/>
              </a:xfrm>
            </p:grpSpPr>
            <p:grpSp>
              <p:nvGrpSpPr>
                <p:cNvPr id="12" name="Group 11">
                  <a:extLst>
                    <a:ext uri="{FF2B5EF4-FFF2-40B4-BE49-F238E27FC236}">
                      <a16:creationId xmlns:a16="http://schemas.microsoft.com/office/drawing/2014/main" id="{857A2967-3F3B-91BF-AEFA-E4612FBEDEC2}"/>
                    </a:ext>
                  </a:extLst>
                </p:cNvPr>
                <p:cNvGrpSpPr/>
                <p:nvPr/>
              </p:nvGrpSpPr>
              <p:grpSpPr>
                <a:xfrm>
                  <a:off x="5310130" y="454027"/>
                  <a:ext cx="997027" cy="772532"/>
                  <a:chOff x="5310130" y="454027"/>
                  <a:chExt cx="997027" cy="772532"/>
                </a:xfrm>
              </p:grpSpPr>
              <p:pic>
                <p:nvPicPr>
                  <p:cNvPr id="25" name="Graphic 24" descr="Marker with solid fill">
                    <a:extLst>
                      <a:ext uri="{FF2B5EF4-FFF2-40B4-BE49-F238E27FC236}">
                        <a16:creationId xmlns:a16="http://schemas.microsoft.com/office/drawing/2014/main" id="{66884AB2-C7A5-0906-4D08-5BA338AB3E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26" name="TextBox 25">
                    <a:extLst>
                      <a:ext uri="{FF2B5EF4-FFF2-40B4-BE49-F238E27FC236}">
                        <a16:creationId xmlns:a16="http://schemas.microsoft.com/office/drawing/2014/main" id="{754C0932-B1DD-F7A3-055B-DB519FB0A6DB}"/>
                      </a:ext>
                    </a:extLst>
                  </p:cNvPr>
                  <p:cNvSpPr txBox="1"/>
                  <p:nvPr/>
                </p:nvSpPr>
                <p:spPr>
                  <a:xfrm>
                    <a:off x="5310130" y="940784"/>
                    <a:ext cx="997027" cy="285775"/>
                  </a:xfrm>
                  <a:prstGeom prst="rect">
                    <a:avLst/>
                  </a:prstGeom>
                  <a:noFill/>
                </p:spPr>
                <p:txBody>
                  <a:bodyPr wrap="square" rtlCol="0">
                    <a:spAutoFit/>
                  </a:bodyPr>
                  <a:lstStyle/>
                  <a:p>
                    <a:pPr algn="ctr"/>
                    <a:r>
                      <a:rPr lang="en-GB" sz="2800" b="1" dirty="0">
                        <a:solidFill>
                          <a:srgbClr val="7E6C77"/>
                        </a:solidFill>
                        <a:latin typeface="Tahoma" panose="020B0604030504040204" pitchFamily="34" charset="0"/>
                        <a:ea typeface="Tahoma" panose="020B0604030504040204" pitchFamily="34" charset="0"/>
                        <a:cs typeface="Tahoma" panose="020B0604030504040204" pitchFamily="34" charset="0"/>
                      </a:rPr>
                      <a:t>TCSPS</a:t>
                    </a:r>
                  </a:p>
                </p:txBody>
              </p:sp>
            </p:grpSp>
            <p:grpSp>
              <p:nvGrpSpPr>
                <p:cNvPr id="13" name="Group 12">
                  <a:extLst>
                    <a:ext uri="{FF2B5EF4-FFF2-40B4-BE49-F238E27FC236}">
                      <a16:creationId xmlns:a16="http://schemas.microsoft.com/office/drawing/2014/main" id="{DFA99F15-916D-2EF0-3E54-5F70DFD80496}"/>
                    </a:ext>
                  </a:extLst>
                </p:cNvPr>
                <p:cNvGrpSpPr/>
                <p:nvPr/>
              </p:nvGrpSpPr>
              <p:grpSpPr>
                <a:xfrm>
                  <a:off x="5424960" y="2284505"/>
                  <a:ext cx="1143550" cy="738912"/>
                  <a:chOff x="5221008" y="454027"/>
                  <a:chExt cx="1143550" cy="738912"/>
                </a:xfrm>
              </p:grpSpPr>
              <p:pic>
                <p:nvPicPr>
                  <p:cNvPr id="23" name="Graphic 22" descr="Marker with solid fill">
                    <a:extLst>
                      <a:ext uri="{FF2B5EF4-FFF2-40B4-BE49-F238E27FC236}">
                        <a16:creationId xmlns:a16="http://schemas.microsoft.com/office/drawing/2014/main" id="{DC4B0C3E-6BB9-4134-E990-A21DC8DFEE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24" name="TextBox 23">
                    <a:extLst>
                      <a:ext uri="{FF2B5EF4-FFF2-40B4-BE49-F238E27FC236}">
                        <a16:creationId xmlns:a16="http://schemas.microsoft.com/office/drawing/2014/main" id="{B8957B0C-4009-C4D8-6943-09C2DA8C0F20}"/>
                      </a:ext>
                    </a:extLst>
                  </p:cNvPr>
                  <p:cNvSpPr txBox="1"/>
                  <p:nvPr/>
                </p:nvSpPr>
                <p:spPr>
                  <a:xfrm>
                    <a:off x="5221008" y="940784"/>
                    <a:ext cx="1143550" cy="252155"/>
                  </a:xfrm>
                  <a:prstGeom prst="rect">
                    <a:avLst/>
                  </a:prstGeom>
                  <a:noFill/>
                </p:spPr>
                <p:txBody>
                  <a:bodyPr wrap="square" rtlCol="0">
                    <a:spAutoFit/>
                  </a:bodyPr>
                  <a:lstStyle/>
                  <a:p>
                    <a:pPr algn="ctr"/>
                    <a:r>
                      <a:rPr lang="en-GB" sz="2400" b="1" dirty="0">
                        <a:solidFill>
                          <a:srgbClr val="7E6C77"/>
                        </a:solidFill>
                        <a:latin typeface="Tahoma" panose="020B0604030504040204" pitchFamily="34" charset="0"/>
                        <a:ea typeface="Tahoma" panose="020B0604030504040204" pitchFamily="34" charset="0"/>
                        <a:cs typeface="Tahoma" panose="020B0604030504040204" pitchFamily="34" charset="0"/>
                      </a:rPr>
                      <a:t>BANKING</a:t>
                    </a:r>
                  </a:p>
                </p:txBody>
              </p:sp>
            </p:grpSp>
            <p:grpSp>
              <p:nvGrpSpPr>
                <p:cNvPr id="14" name="Group 13">
                  <a:extLst>
                    <a:ext uri="{FF2B5EF4-FFF2-40B4-BE49-F238E27FC236}">
                      <a16:creationId xmlns:a16="http://schemas.microsoft.com/office/drawing/2014/main" id="{BAFCB942-4FDF-51A7-D87F-9086FCBE62A8}"/>
                    </a:ext>
                  </a:extLst>
                </p:cNvPr>
                <p:cNvGrpSpPr/>
                <p:nvPr/>
              </p:nvGrpSpPr>
              <p:grpSpPr>
                <a:xfrm>
                  <a:off x="6253739" y="940784"/>
                  <a:ext cx="1432191" cy="778202"/>
                  <a:chOff x="5099031" y="454027"/>
                  <a:chExt cx="1432191" cy="778202"/>
                </a:xfrm>
              </p:grpSpPr>
              <p:pic>
                <p:nvPicPr>
                  <p:cNvPr id="21" name="Graphic 20" descr="Marker with solid fill">
                    <a:extLst>
                      <a:ext uri="{FF2B5EF4-FFF2-40B4-BE49-F238E27FC236}">
                        <a16:creationId xmlns:a16="http://schemas.microsoft.com/office/drawing/2014/main" id="{5D221231-6BAF-AE7A-4326-699B90B579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22" name="TextBox 21">
                    <a:extLst>
                      <a:ext uri="{FF2B5EF4-FFF2-40B4-BE49-F238E27FC236}">
                        <a16:creationId xmlns:a16="http://schemas.microsoft.com/office/drawing/2014/main" id="{AD832470-6230-0CC7-28C5-04FB0182C097}"/>
                      </a:ext>
                    </a:extLst>
                  </p:cNvPr>
                  <p:cNvSpPr txBox="1"/>
                  <p:nvPr/>
                </p:nvSpPr>
                <p:spPr>
                  <a:xfrm>
                    <a:off x="5099031" y="946454"/>
                    <a:ext cx="1432191" cy="285775"/>
                  </a:xfrm>
                  <a:prstGeom prst="rect">
                    <a:avLst/>
                  </a:prstGeom>
                  <a:noFill/>
                </p:spPr>
                <p:txBody>
                  <a:bodyPr wrap="square" rtlCol="0">
                    <a:spAutoFit/>
                  </a:bodyPr>
                  <a:lstStyle/>
                  <a:p>
                    <a:pPr algn="ctr"/>
                    <a:r>
                      <a:rPr lang="en-GB" sz="2800" b="1" dirty="0">
                        <a:solidFill>
                          <a:srgbClr val="7E6C77"/>
                        </a:solidFill>
                        <a:latin typeface="Tahoma" panose="020B0604030504040204" pitchFamily="34" charset="0"/>
                        <a:ea typeface="Tahoma" panose="020B0604030504040204" pitchFamily="34" charset="0"/>
                        <a:cs typeface="Tahoma" panose="020B0604030504040204" pitchFamily="34" charset="0"/>
                      </a:rPr>
                      <a:t>EGAMING</a:t>
                    </a:r>
                  </a:p>
                </p:txBody>
              </p:sp>
            </p:grpSp>
            <p:grpSp>
              <p:nvGrpSpPr>
                <p:cNvPr id="15" name="Group 14">
                  <a:extLst>
                    <a:ext uri="{FF2B5EF4-FFF2-40B4-BE49-F238E27FC236}">
                      <a16:creationId xmlns:a16="http://schemas.microsoft.com/office/drawing/2014/main" id="{3D4C151D-F381-1260-B156-8A6585B50801}"/>
                    </a:ext>
                  </a:extLst>
                </p:cNvPr>
                <p:cNvGrpSpPr/>
                <p:nvPr/>
              </p:nvGrpSpPr>
              <p:grpSpPr>
                <a:xfrm>
                  <a:off x="4245478" y="1462528"/>
                  <a:ext cx="1432191" cy="981199"/>
                  <a:chOff x="5110189" y="454027"/>
                  <a:chExt cx="1432191" cy="981199"/>
                </a:xfrm>
              </p:grpSpPr>
              <p:pic>
                <p:nvPicPr>
                  <p:cNvPr id="19" name="Graphic 18" descr="Marker with solid fill">
                    <a:extLst>
                      <a:ext uri="{FF2B5EF4-FFF2-40B4-BE49-F238E27FC236}">
                        <a16:creationId xmlns:a16="http://schemas.microsoft.com/office/drawing/2014/main" id="{1811B42B-1D20-D2C7-7F7D-85B87312DF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20" name="TextBox 19">
                    <a:extLst>
                      <a:ext uri="{FF2B5EF4-FFF2-40B4-BE49-F238E27FC236}">
                        <a16:creationId xmlns:a16="http://schemas.microsoft.com/office/drawing/2014/main" id="{882C0DC5-C99F-03DD-E2DE-45F84F139401}"/>
                      </a:ext>
                    </a:extLst>
                  </p:cNvPr>
                  <p:cNvSpPr txBox="1"/>
                  <p:nvPr/>
                </p:nvSpPr>
                <p:spPr>
                  <a:xfrm>
                    <a:off x="5110189" y="981348"/>
                    <a:ext cx="1432191" cy="453878"/>
                  </a:xfrm>
                  <a:prstGeom prst="rect">
                    <a:avLst/>
                  </a:prstGeom>
                  <a:noFill/>
                </p:spPr>
                <p:txBody>
                  <a:bodyPr wrap="square" rtlCol="0">
                    <a:spAutoFit/>
                  </a:bodyPr>
                  <a:lstStyle/>
                  <a:p>
                    <a:pPr algn="ctr"/>
                    <a:r>
                      <a:rPr lang="en-GB" sz="2400" b="1" dirty="0">
                        <a:solidFill>
                          <a:srgbClr val="7E6C77"/>
                        </a:solidFill>
                        <a:latin typeface="Tahoma" panose="020B0604030504040204" pitchFamily="34" charset="0"/>
                        <a:ea typeface="Tahoma" panose="020B0604030504040204" pitchFamily="34" charset="0"/>
                        <a:cs typeface="Tahoma" panose="020B0604030504040204" pitchFamily="34" charset="0"/>
                      </a:rPr>
                      <a:t>VIRTUAL CURRENCIES</a:t>
                    </a:r>
                    <a:endParaRPr lang="en-GB" sz="3200" b="1" dirty="0">
                      <a:solidFill>
                        <a:srgbClr val="7E6C77"/>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89ED570B-6048-44EB-8BF0-68DF67799213}"/>
                    </a:ext>
                  </a:extLst>
                </p:cNvPr>
                <p:cNvGrpSpPr/>
                <p:nvPr/>
              </p:nvGrpSpPr>
              <p:grpSpPr>
                <a:xfrm>
                  <a:off x="5280640" y="1125099"/>
                  <a:ext cx="1432191" cy="946305"/>
                  <a:chOff x="5099031" y="454027"/>
                  <a:chExt cx="1432191" cy="946305"/>
                </a:xfrm>
              </p:grpSpPr>
              <p:pic>
                <p:nvPicPr>
                  <p:cNvPr id="17" name="Graphic 16" descr="Marker with solid fill">
                    <a:extLst>
                      <a:ext uri="{FF2B5EF4-FFF2-40B4-BE49-F238E27FC236}">
                        <a16:creationId xmlns:a16="http://schemas.microsoft.com/office/drawing/2014/main" id="{C1AD5790-4A8D-87EA-D830-7CEF987EE3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18" name="TextBox 17">
                    <a:extLst>
                      <a:ext uri="{FF2B5EF4-FFF2-40B4-BE49-F238E27FC236}">
                        <a16:creationId xmlns:a16="http://schemas.microsoft.com/office/drawing/2014/main" id="{E8DDC8BC-CCDF-2738-5AC1-C2DE3D4C30E0}"/>
                      </a:ext>
                    </a:extLst>
                  </p:cNvPr>
                  <p:cNvSpPr txBox="1"/>
                  <p:nvPr/>
                </p:nvSpPr>
                <p:spPr>
                  <a:xfrm>
                    <a:off x="5099031" y="946454"/>
                    <a:ext cx="1432191" cy="453878"/>
                  </a:xfrm>
                  <a:prstGeom prst="rect">
                    <a:avLst/>
                  </a:prstGeom>
                  <a:noFill/>
                </p:spPr>
                <p:txBody>
                  <a:bodyPr wrap="square" rtlCol="0">
                    <a:spAutoFit/>
                  </a:bodyPr>
                  <a:lstStyle/>
                  <a:p>
                    <a:pPr algn="ctr"/>
                    <a:r>
                      <a:rPr lang="en-GB" sz="2400" b="1" dirty="0">
                        <a:solidFill>
                          <a:srgbClr val="7E6C77"/>
                        </a:solidFill>
                        <a:latin typeface="Tahoma" panose="020B0604030504040204" pitchFamily="34" charset="0"/>
                        <a:ea typeface="Tahoma" panose="020B0604030504040204" pitchFamily="34" charset="0"/>
                        <a:cs typeface="Tahoma" panose="020B0604030504040204" pitchFamily="34" charset="0"/>
                      </a:rPr>
                      <a:t>LIFE ASSURANCE</a:t>
                    </a:r>
                  </a:p>
                </p:txBody>
              </p:sp>
            </p:grpSp>
          </p:grpSp>
        </p:grpSp>
        <p:grpSp>
          <p:nvGrpSpPr>
            <p:cNvPr id="7" name="Group 6">
              <a:extLst>
                <a:ext uri="{FF2B5EF4-FFF2-40B4-BE49-F238E27FC236}">
                  <a16:creationId xmlns:a16="http://schemas.microsoft.com/office/drawing/2014/main" id="{EFEF4F97-8BEE-4904-2C84-89A7F2891857}"/>
                </a:ext>
              </a:extLst>
            </p:cNvPr>
            <p:cNvGrpSpPr/>
            <p:nvPr/>
          </p:nvGrpSpPr>
          <p:grpSpPr>
            <a:xfrm>
              <a:off x="7936965" y="62942"/>
              <a:ext cx="2066236" cy="1020950"/>
              <a:chOff x="5028200" y="454027"/>
              <a:chExt cx="1549677" cy="765713"/>
            </a:xfrm>
          </p:grpSpPr>
          <p:pic>
            <p:nvPicPr>
              <p:cNvPr id="8" name="Graphic 7" descr="Marker with solid fill">
                <a:extLst>
                  <a:ext uri="{FF2B5EF4-FFF2-40B4-BE49-F238E27FC236}">
                    <a16:creationId xmlns:a16="http://schemas.microsoft.com/office/drawing/2014/main" id="{DA64D4BD-9CF7-BE06-EA89-7876CACBAE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3717" y="454027"/>
                <a:ext cx="640646" cy="640646"/>
              </a:xfrm>
              <a:prstGeom prst="rect">
                <a:avLst/>
              </a:prstGeom>
            </p:spPr>
          </p:pic>
          <p:sp>
            <p:nvSpPr>
              <p:cNvPr id="9" name="TextBox 8">
                <a:extLst>
                  <a:ext uri="{FF2B5EF4-FFF2-40B4-BE49-F238E27FC236}">
                    <a16:creationId xmlns:a16="http://schemas.microsoft.com/office/drawing/2014/main" id="{F4FE69B8-38D1-F945-C813-1E92A3433B87}"/>
                  </a:ext>
                </a:extLst>
              </p:cNvPr>
              <p:cNvSpPr txBox="1"/>
              <p:nvPr/>
            </p:nvSpPr>
            <p:spPr>
              <a:xfrm>
                <a:off x="5028200" y="967585"/>
                <a:ext cx="1549677" cy="252155"/>
              </a:xfrm>
              <a:prstGeom prst="rect">
                <a:avLst/>
              </a:prstGeom>
              <a:noFill/>
            </p:spPr>
            <p:txBody>
              <a:bodyPr wrap="square" rtlCol="0">
                <a:spAutoFit/>
              </a:bodyPr>
              <a:lstStyle/>
              <a:p>
                <a:pPr algn="ctr"/>
                <a:r>
                  <a:rPr lang="en-GB" sz="2400" b="1" dirty="0">
                    <a:solidFill>
                      <a:srgbClr val="7E6C77"/>
                    </a:solidFill>
                    <a:latin typeface="Tahoma" panose="020B0604030504040204" pitchFamily="34" charset="0"/>
                    <a:ea typeface="Tahoma" panose="020B0604030504040204" pitchFamily="34" charset="0"/>
                    <a:cs typeface="Tahoma" panose="020B0604030504040204" pitchFamily="34" charset="0"/>
                  </a:rPr>
                  <a:t>INVESTMENTS</a:t>
                </a:r>
                <a:endParaRPr lang="en-GB" sz="3200" b="1" dirty="0">
                  <a:solidFill>
                    <a:srgbClr val="7E6C77"/>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 name="Text Placeholder 2">
            <a:extLst>
              <a:ext uri="{FF2B5EF4-FFF2-40B4-BE49-F238E27FC236}">
                <a16:creationId xmlns:a16="http://schemas.microsoft.com/office/drawing/2014/main" id="{70A9C8D4-9C75-0F87-DC66-849F4A5701BF}"/>
              </a:ext>
            </a:extLst>
          </p:cNvPr>
          <p:cNvSpPr>
            <a:spLocks noGrp="1"/>
          </p:cNvSpPr>
          <p:nvPr>
            <p:ph type="body" idx="1"/>
          </p:nvPr>
        </p:nvSpPr>
        <p:spPr>
          <a:xfrm>
            <a:off x="433484" y="2343273"/>
            <a:ext cx="9290845" cy="6372995"/>
          </a:xfrm>
        </p:spPr>
        <p:txBody>
          <a:bodyPr/>
          <a:lstStyle/>
          <a:p>
            <a:pPr marL="253994" indent="0">
              <a:buNone/>
            </a:pPr>
            <a:r>
              <a:rPr lang="en-GB" sz="3600" b="1" dirty="0">
                <a:solidFill>
                  <a:srgbClr val="886579"/>
                </a:solidFill>
                <a:latin typeface="Raleway" pitchFamily="2" charset="0"/>
              </a:rPr>
              <a:t>2025 Statistics </a:t>
            </a:r>
          </a:p>
          <a:p>
            <a:r>
              <a:rPr lang="en-GB" sz="3600" dirty="0"/>
              <a:t>FIU received 1,627 disclosures</a:t>
            </a:r>
          </a:p>
          <a:p>
            <a:r>
              <a:rPr lang="en-GB" sz="3600" dirty="0"/>
              <a:t>Decreased by 9.31% from 2024</a:t>
            </a:r>
          </a:p>
          <a:p>
            <a:r>
              <a:rPr lang="en-GB" sz="3600" dirty="0"/>
              <a:t>Banking the biggest reporter</a:t>
            </a:r>
          </a:p>
          <a:p>
            <a:r>
              <a:rPr lang="en-GB" sz="3600" dirty="0"/>
              <a:t>E-Gaming sector decreased by more than half in 2025. </a:t>
            </a:r>
          </a:p>
          <a:p>
            <a:r>
              <a:rPr lang="en-GB" sz="3600" dirty="0"/>
              <a:t>The predominant ground for suspicion were internet/media research (48%), automated/internal triggers (16%) and KYC issues (14%). </a:t>
            </a:r>
          </a:p>
          <a:p>
            <a:pPr marL="253994" indent="0">
              <a:buNone/>
            </a:pPr>
            <a:endParaRPr lang="en-GB" sz="3600" dirty="0"/>
          </a:p>
        </p:txBody>
      </p:sp>
      <p:sp>
        <p:nvSpPr>
          <p:cNvPr id="4" name="TextBox 3">
            <a:extLst>
              <a:ext uri="{FF2B5EF4-FFF2-40B4-BE49-F238E27FC236}">
                <a16:creationId xmlns:a16="http://schemas.microsoft.com/office/drawing/2014/main" id="{3B4D4D9F-0840-C5C9-6172-313FB0CDFF38}"/>
              </a:ext>
            </a:extLst>
          </p:cNvPr>
          <p:cNvSpPr txBox="1"/>
          <p:nvPr/>
        </p:nvSpPr>
        <p:spPr>
          <a:xfrm>
            <a:off x="304800" y="285908"/>
            <a:ext cx="17678400" cy="1097095"/>
          </a:xfrm>
          <a:prstGeom prst="rect">
            <a:avLst/>
          </a:prstGeom>
        </p:spPr>
        <p:txBody>
          <a:bodyPr wrap="square" lIns="0" tIns="0" rIns="0" bIns="0" rtlCol="0" anchor="t">
            <a:spAutoFit/>
          </a:bodyPr>
          <a:lstStyle/>
          <a:p>
            <a:pPr algn="ctr">
              <a:lnSpc>
                <a:spcPts val="9600"/>
              </a:lnSpc>
            </a:pPr>
            <a:r>
              <a:rPr lang="en-GB"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SAR Statistics</a:t>
            </a:r>
            <a:endParaRPr lang="en-US"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endParaRPr>
          </a:p>
        </p:txBody>
      </p:sp>
      <p:pic>
        <p:nvPicPr>
          <p:cNvPr id="29" name="Picture 28" descr="A circular object with a graph on it&#10;&#10;AI-generated content may be incorrect.">
            <a:extLst>
              <a:ext uri="{FF2B5EF4-FFF2-40B4-BE49-F238E27FC236}">
                <a16:creationId xmlns:a16="http://schemas.microsoft.com/office/drawing/2014/main" id="{4BE48E6A-B50B-58FA-2033-A85F2FB1DB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88164" y="6910731"/>
            <a:ext cx="3462780" cy="3462780"/>
          </a:xfrm>
          <a:prstGeom prst="rect">
            <a:avLst/>
          </a:prstGeom>
        </p:spPr>
      </p:pic>
    </p:spTree>
    <p:extLst>
      <p:ext uri="{BB962C8B-B14F-4D97-AF65-F5344CB8AC3E}">
        <p14:creationId xmlns:p14="http://schemas.microsoft.com/office/powerpoint/2010/main" val="236284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98D7F8-0238-7E5E-838F-683B3DFB6D30}"/>
              </a:ext>
            </a:extLst>
          </p:cNvPr>
          <p:cNvSpPr txBox="1"/>
          <p:nvPr/>
        </p:nvSpPr>
        <p:spPr>
          <a:xfrm>
            <a:off x="-813279" y="258542"/>
            <a:ext cx="18288000" cy="1569660"/>
          </a:xfrm>
          <a:prstGeom prst="rect">
            <a:avLst/>
          </a:prstGeom>
          <a:noFill/>
        </p:spPr>
        <p:txBody>
          <a:bodyPr wrap="square">
            <a:sp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SUSPICIOUS ACTIVITY REPORTS</a:t>
            </a:r>
          </a:p>
          <a:p>
            <a:pPr algn="ctr"/>
            <a:r>
              <a:rPr lang="en-GB" sz="4800" b="1" dirty="0">
                <a:latin typeface="Tahoma" panose="020B0604030504040204" pitchFamily="34" charset="0"/>
                <a:ea typeface="Tahoma" panose="020B0604030504040204" pitchFamily="34" charset="0"/>
                <a:cs typeface="Tahoma" panose="020B0604030504040204" pitchFamily="34" charset="0"/>
              </a:rPr>
              <a:t>ONLINE</a:t>
            </a:r>
          </a:p>
        </p:txBody>
      </p:sp>
      <p:graphicFrame>
        <p:nvGraphicFramePr>
          <p:cNvPr id="2" name="Table 1">
            <a:extLst>
              <a:ext uri="{FF2B5EF4-FFF2-40B4-BE49-F238E27FC236}">
                <a16:creationId xmlns:a16="http://schemas.microsoft.com/office/drawing/2014/main" id="{A37075D7-CAD3-49D5-B9B7-3974604C120E}"/>
              </a:ext>
            </a:extLst>
          </p:cNvPr>
          <p:cNvGraphicFramePr>
            <a:graphicFrameLocks noGrp="1"/>
          </p:cNvGraphicFramePr>
          <p:nvPr>
            <p:extLst>
              <p:ext uri="{D42A27DB-BD31-4B8C-83A1-F6EECF244321}">
                <p14:modId xmlns:p14="http://schemas.microsoft.com/office/powerpoint/2010/main" val="3214899433"/>
              </p:ext>
            </p:extLst>
          </p:nvPr>
        </p:nvGraphicFramePr>
        <p:xfrm>
          <a:off x="2392292" y="2036792"/>
          <a:ext cx="12192000" cy="2225040"/>
        </p:xfrm>
        <a:graphic>
          <a:graphicData uri="http://schemas.openxmlformats.org/drawingml/2006/table">
            <a:tbl>
              <a:tblPr firstRow="1" bandRow="1">
                <a:tableStyleId>{7DF18680-E054-41AD-8BC1-D1AEF772440D}</a:tableStyleId>
              </a:tblPr>
              <a:tblGrid>
                <a:gridCol w="4111752">
                  <a:extLst>
                    <a:ext uri="{9D8B030D-6E8A-4147-A177-3AD203B41FA5}">
                      <a16:colId xmlns:a16="http://schemas.microsoft.com/office/drawing/2014/main" val="645564098"/>
                    </a:ext>
                  </a:extLst>
                </a:gridCol>
                <a:gridCol w="4040124">
                  <a:extLst>
                    <a:ext uri="{9D8B030D-6E8A-4147-A177-3AD203B41FA5}">
                      <a16:colId xmlns:a16="http://schemas.microsoft.com/office/drawing/2014/main" val="2080339095"/>
                    </a:ext>
                  </a:extLst>
                </a:gridCol>
                <a:gridCol w="4040124">
                  <a:extLst>
                    <a:ext uri="{9D8B030D-6E8A-4147-A177-3AD203B41FA5}">
                      <a16:colId xmlns:a16="http://schemas.microsoft.com/office/drawing/2014/main" val="1696631912"/>
                    </a:ext>
                  </a:extLst>
                </a:gridCol>
              </a:tblGrid>
              <a:tr h="556260">
                <a:tc>
                  <a:txBody>
                    <a:bodyPr/>
                    <a:lstStyle/>
                    <a:p>
                      <a:pPr algn="ctr"/>
                      <a:r>
                        <a:rPr lang="en-GB" sz="2700" dirty="0"/>
                        <a:t>Year </a:t>
                      </a:r>
                    </a:p>
                  </a:txBody>
                  <a:tcPr marL="137160" marR="137160" marT="68580" marB="68580">
                    <a:solidFill>
                      <a:srgbClr val="1E5052"/>
                    </a:solidFill>
                  </a:tcPr>
                </a:tc>
                <a:tc>
                  <a:txBody>
                    <a:bodyPr/>
                    <a:lstStyle/>
                    <a:p>
                      <a:pPr algn="ctr"/>
                      <a:r>
                        <a:rPr lang="en-GB" sz="2700" dirty="0"/>
                        <a:t>Internal</a:t>
                      </a:r>
                    </a:p>
                  </a:txBody>
                  <a:tcPr marL="137160" marR="137160" marT="68580" marB="68580">
                    <a:solidFill>
                      <a:srgbClr val="1E5052"/>
                    </a:solidFill>
                  </a:tcPr>
                </a:tc>
                <a:tc>
                  <a:txBody>
                    <a:bodyPr/>
                    <a:lstStyle/>
                    <a:p>
                      <a:pPr algn="ctr"/>
                      <a:r>
                        <a:rPr lang="en-GB" sz="2700" dirty="0"/>
                        <a:t>External</a:t>
                      </a:r>
                    </a:p>
                  </a:txBody>
                  <a:tcPr marL="137160" marR="137160" marT="68580" marB="68580">
                    <a:solidFill>
                      <a:srgbClr val="1E5052"/>
                    </a:solidFill>
                  </a:tcPr>
                </a:tc>
                <a:extLst>
                  <a:ext uri="{0D108BD9-81ED-4DB2-BD59-A6C34878D82A}">
                    <a16:rowId xmlns:a16="http://schemas.microsoft.com/office/drawing/2014/main" val="2171490776"/>
                  </a:ext>
                </a:extLst>
              </a:tr>
              <a:tr h="556260">
                <a:tc>
                  <a:txBody>
                    <a:bodyPr/>
                    <a:lstStyle/>
                    <a:p>
                      <a:pPr algn="ctr"/>
                      <a:r>
                        <a:rPr lang="en-GB" sz="2700" dirty="0"/>
                        <a:t>2023</a:t>
                      </a:r>
                    </a:p>
                  </a:txBody>
                  <a:tcPr marL="137160" marR="137160" marT="68580" marB="68580">
                    <a:solidFill>
                      <a:srgbClr val="B1D1D2"/>
                    </a:solidFill>
                  </a:tcPr>
                </a:tc>
                <a:tc>
                  <a:txBody>
                    <a:bodyPr/>
                    <a:lstStyle/>
                    <a:p>
                      <a:pPr algn="ctr"/>
                      <a:r>
                        <a:rPr lang="en-GB" sz="2700" dirty="0"/>
                        <a:t>651</a:t>
                      </a:r>
                    </a:p>
                  </a:txBody>
                  <a:tcPr marL="137160" marR="137160" marT="68580" marB="68580">
                    <a:solidFill>
                      <a:srgbClr val="B1D1D2"/>
                    </a:solidFill>
                  </a:tcPr>
                </a:tc>
                <a:tc>
                  <a:txBody>
                    <a:bodyPr/>
                    <a:lstStyle/>
                    <a:p>
                      <a:pPr algn="ctr"/>
                      <a:r>
                        <a:rPr lang="en-GB" sz="2700" dirty="0"/>
                        <a:t>99</a:t>
                      </a:r>
                    </a:p>
                  </a:txBody>
                  <a:tcPr marL="137160" marR="137160" marT="68580" marB="68580">
                    <a:solidFill>
                      <a:srgbClr val="B1D1D2"/>
                    </a:solidFill>
                  </a:tcPr>
                </a:tc>
                <a:extLst>
                  <a:ext uri="{0D108BD9-81ED-4DB2-BD59-A6C34878D82A}">
                    <a16:rowId xmlns:a16="http://schemas.microsoft.com/office/drawing/2014/main" val="3842455790"/>
                  </a:ext>
                </a:extLst>
              </a:tr>
              <a:tr h="556260">
                <a:tc>
                  <a:txBody>
                    <a:bodyPr/>
                    <a:lstStyle/>
                    <a:p>
                      <a:pPr algn="ctr"/>
                      <a:r>
                        <a:rPr lang="en-GB" sz="2700" dirty="0"/>
                        <a:t>2024</a:t>
                      </a:r>
                    </a:p>
                  </a:txBody>
                  <a:tcPr marL="137160" marR="137160" marT="68580" marB="68580"/>
                </a:tc>
                <a:tc>
                  <a:txBody>
                    <a:bodyPr/>
                    <a:lstStyle/>
                    <a:p>
                      <a:pPr algn="ctr"/>
                      <a:r>
                        <a:rPr lang="en-GB" sz="2700" dirty="0"/>
                        <a:t>275</a:t>
                      </a:r>
                    </a:p>
                  </a:txBody>
                  <a:tcPr marL="137160" marR="137160" marT="68580" marB="68580"/>
                </a:tc>
                <a:tc>
                  <a:txBody>
                    <a:bodyPr/>
                    <a:lstStyle/>
                    <a:p>
                      <a:pPr algn="ctr"/>
                      <a:r>
                        <a:rPr lang="en-GB" sz="2700" dirty="0"/>
                        <a:t>62</a:t>
                      </a:r>
                    </a:p>
                  </a:txBody>
                  <a:tcPr marL="137160" marR="137160" marT="68580" marB="68580"/>
                </a:tc>
                <a:extLst>
                  <a:ext uri="{0D108BD9-81ED-4DB2-BD59-A6C34878D82A}">
                    <a16:rowId xmlns:a16="http://schemas.microsoft.com/office/drawing/2014/main" val="321261439"/>
                  </a:ext>
                </a:extLst>
              </a:tr>
              <a:tr h="556260">
                <a:tc>
                  <a:txBody>
                    <a:bodyPr/>
                    <a:lstStyle/>
                    <a:p>
                      <a:pPr algn="ctr"/>
                      <a:r>
                        <a:rPr lang="en-GB" sz="2700" dirty="0"/>
                        <a:t>2025</a:t>
                      </a:r>
                    </a:p>
                  </a:txBody>
                  <a:tcPr marL="137160" marR="137160" marT="68580" marB="68580">
                    <a:solidFill>
                      <a:srgbClr val="B1D1D2"/>
                    </a:solidFill>
                  </a:tcPr>
                </a:tc>
                <a:tc>
                  <a:txBody>
                    <a:bodyPr/>
                    <a:lstStyle/>
                    <a:p>
                      <a:pPr algn="ctr"/>
                      <a:r>
                        <a:rPr lang="en-GB" sz="2700" dirty="0"/>
                        <a:t>485</a:t>
                      </a:r>
                    </a:p>
                  </a:txBody>
                  <a:tcPr marL="137160" marR="137160" marT="68580" marB="68580">
                    <a:solidFill>
                      <a:srgbClr val="B1D1D2"/>
                    </a:solidFill>
                  </a:tcPr>
                </a:tc>
                <a:tc>
                  <a:txBody>
                    <a:bodyPr/>
                    <a:lstStyle/>
                    <a:p>
                      <a:pPr algn="ctr"/>
                      <a:r>
                        <a:rPr lang="en-GB" sz="2700" dirty="0"/>
                        <a:t>61</a:t>
                      </a:r>
                    </a:p>
                  </a:txBody>
                  <a:tcPr marL="137160" marR="137160" marT="68580" marB="68580">
                    <a:solidFill>
                      <a:srgbClr val="B1D1D2"/>
                    </a:solidFill>
                  </a:tcPr>
                </a:tc>
                <a:extLst>
                  <a:ext uri="{0D108BD9-81ED-4DB2-BD59-A6C34878D82A}">
                    <a16:rowId xmlns:a16="http://schemas.microsoft.com/office/drawing/2014/main" val="833085141"/>
                  </a:ext>
                </a:extLst>
              </a:tr>
            </a:tbl>
          </a:graphicData>
        </a:graphic>
      </p:graphicFrame>
      <p:graphicFrame>
        <p:nvGraphicFramePr>
          <p:cNvPr id="5" name="Table 4">
            <a:extLst>
              <a:ext uri="{FF2B5EF4-FFF2-40B4-BE49-F238E27FC236}">
                <a16:creationId xmlns:a16="http://schemas.microsoft.com/office/drawing/2014/main" id="{85038C6D-610F-B3B7-0086-827A7EAC3700}"/>
              </a:ext>
            </a:extLst>
          </p:cNvPr>
          <p:cNvGraphicFramePr>
            <a:graphicFrameLocks noGrp="1"/>
          </p:cNvGraphicFramePr>
          <p:nvPr>
            <p:extLst>
              <p:ext uri="{D42A27DB-BD31-4B8C-83A1-F6EECF244321}">
                <p14:modId xmlns:p14="http://schemas.microsoft.com/office/powerpoint/2010/main" val="1077927907"/>
              </p:ext>
            </p:extLst>
          </p:nvPr>
        </p:nvGraphicFramePr>
        <p:xfrm>
          <a:off x="2392292" y="4691693"/>
          <a:ext cx="12192000" cy="2225040"/>
        </p:xfrm>
        <a:graphic>
          <a:graphicData uri="http://schemas.openxmlformats.org/drawingml/2006/table">
            <a:tbl>
              <a:tblPr firstRow="1" bandRow="1">
                <a:tableStyleId>{7DF18680-E054-41AD-8BC1-D1AEF772440D}</a:tableStyleId>
              </a:tblPr>
              <a:tblGrid>
                <a:gridCol w="4111752">
                  <a:extLst>
                    <a:ext uri="{9D8B030D-6E8A-4147-A177-3AD203B41FA5}">
                      <a16:colId xmlns:a16="http://schemas.microsoft.com/office/drawing/2014/main" val="645564098"/>
                    </a:ext>
                  </a:extLst>
                </a:gridCol>
                <a:gridCol w="4040124">
                  <a:extLst>
                    <a:ext uri="{9D8B030D-6E8A-4147-A177-3AD203B41FA5}">
                      <a16:colId xmlns:a16="http://schemas.microsoft.com/office/drawing/2014/main" val="2080339095"/>
                    </a:ext>
                  </a:extLst>
                </a:gridCol>
                <a:gridCol w="4040124">
                  <a:extLst>
                    <a:ext uri="{9D8B030D-6E8A-4147-A177-3AD203B41FA5}">
                      <a16:colId xmlns:a16="http://schemas.microsoft.com/office/drawing/2014/main" val="1696631912"/>
                    </a:ext>
                  </a:extLst>
                </a:gridCol>
              </a:tblGrid>
              <a:tr h="556260">
                <a:tc>
                  <a:txBody>
                    <a:bodyPr/>
                    <a:lstStyle/>
                    <a:p>
                      <a:pPr algn="ctr"/>
                      <a:r>
                        <a:rPr lang="en-GB" sz="2700" dirty="0"/>
                        <a:t>Year </a:t>
                      </a:r>
                    </a:p>
                  </a:txBody>
                  <a:tcPr marL="137160" marR="137160" marT="68580" marB="68580">
                    <a:solidFill>
                      <a:srgbClr val="1E5052"/>
                    </a:solidFill>
                  </a:tcPr>
                </a:tc>
                <a:tc>
                  <a:txBody>
                    <a:bodyPr/>
                    <a:lstStyle/>
                    <a:p>
                      <a:pPr algn="ctr"/>
                      <a:r>
                        <a:rPr lang="en-GB" sz="2700" dirty="0"/>
                        <a:t>Internal</a:t>
                      </a:r>
                    </a:p>
                  </a:txBody>
                  <a:tcPr marL="137160" marR="137160" marT="68580" marB="68580">
                    <a:solidFill>
                      <a:srgbClr val="1E5052"/>
                    </a:solidFill>
                  </a:tcPr>
                </a:tc>
                <a:tc>
                  <a:txBody>
                    <a:bodyPr/>
                    <a:lstStyle/>
                    <a:p>
                      <a:pPr algn="ctr"/>
                      <a:r>
                        <a:rPr lang="en-GB" sz="2700" dirty="0"/>
                        <a:t>External</a:t>
                      </a:r>
                    </a:p>
                  </a:txBody>
                  <a:tcPr marL="137160" marR="137160" marT="68580" marB="68580">
                    <a:solidFill>
                      <a:srgbClr val="1E5052"/>
                    </a:solidFill>
                  </a:tcPr>
                </a:tc>
                <a:extLst>
                  <a:ext uri="{0D108BD9-81ED-4DB2-BD59-A6C34878D82A}">
                    <a16:rowId xmlns:a16="http://schemas.microsoft.com/office/drawing/2014/main" val="2171490776"/>
                  </a:ext>
                </a:extLst>
              </a:tr>
              <a:tr h="556260">
                <a:tc>
                  <a:txBody>
                    <a:bodyPr/>
                    <a:lstStyle/>
                    <a:p>
                      <a:pPr algn="ctr"/>
                      <a:r>
                        <a:rPr lang="en-GB" sz="2700" dirty="0"/>
                        <a:t>2023</a:t>
                      </a:r>
                    </a:p>
                  </a:txBody>
                  <a:tcPr marL="137160" marR="137160" marT="68580" marB="68580">
                    <a:solidFill>
                      <a:srgbClr val="B1D1D2"/>
                    </a:solidFill>
                  </a:tcPr>
                </a:tc>
                <a:tc>
                  <a:txBody>
                    <a:bodyPr/>
                    <a:lstStyle/>
                    <a:p>
                      <a:pPr algn="ctr"/>
                      <a:r>
                        <a:rPr lang="en-GB" sz="2700" dirty="0"/>
                        <a:t>651</a:t>
                      </a:r>
                    </a:p>
                  </a:txBody>
                  <a:tcPr marL="137160" marR="137160" marT="68580" marB="68580">
                    <a:solidFill>
                      <a:srgbClr val="B1D1D2"/>
                    </a:solidFill>
                  </a:tcPr>
                </a:tc>
                <a:tc>
                  <a:txBody>
                    <a:bodyPr/>
                    <a:lstStyle/>
                    <a:p>
                      <a:pPr algn="ctr"/>
                      <a:r>
                        <a:rPr lang="en-GB" sz="2700" dirty="0"/>
                        <a:t>97</a:t>
                      </a:r>
                    </a:p>
                  </a:txBody>
                  <a:tcPr marL="137160" marR="137160" marT="68580" marB="68580">
                    <a:solidFill>
                      <a:srgbClr val="B1D1D2"/>
                    </a:solidFill>
                  </a:tcPr>
                </a:tc>
                <a:extLst>
                  <a:ext uri="{0D108BD9-81ED-4DB2-BD59-A6C34878D82A}">
                    <a16:rowId xmlns:a16="http://schemas.microsoft.com/office/drawing/2014/main" val="3842455790"/>
                  </a:ext>
                </a:extLst>
              </a:tr>
              <a:tr h="556260">
                <a:tc>
                  <a:txBody>
                    <a:bodyPr/>
                    <a:lstStyle/>
                    <a:p>
                      <a:pPr algn="ctr"/>
                      <a:r>
                        <a:rPr lang="en-GB" sz="2700" dirty="0"/>
                        <a:t>2024</a:t>
                      </a:r>
                    </a:p>
                  </a:txBody>
                  <a:tcPr marL="137160" marR="137160" marT="68580" marB="68580"/>
                </a:tc>
                <a:tc>
                  <a:txBody>
                    <a:bodyPr/>
                    <a:lstStyle/>
                    <a:p>
                      <a:pPr algn="ctr"/>
                      <a:r>
                        <a:rPr lang="en-GB" sz="2700" dirty="0"/>
                        <a:t>275</a:t>
                      </a:r>
                    </a:p>
                  </a:txBody>
                  <a:tcPr marL="137160" marR="137160" marT="68580" marB="68580"/>
                </a:tc>
                <a:tc>
                  <a:txBody>
                    <a:bodyPr/>
                    <a:lstStyle/>
                    <a:p>
                      <a:pPr algn="ctr"/>
                      <a:r>
                        <a:rPr lang="en-GB" sz="2700" dirty="0"/>
                        <a:t>60</a:t>
                      </a:r>
                    </a:p>
                  </a:txBody>
                  <a:tcPr marL="137160" marR="137160" marT="68580" marB="68580"/>
                </a:tc>
                <a:extLst>
                  <a:ext uri="{0D108BD9-81ED-4DB2-BD59-A6C34878D82A}">
                    <a16:rowId xmlns:a16="http://schemas.microsoft.com/office/drawing/2014/main" val="321261439"/>
                  </a:ext>
                </a:extLst>
              </a:tr>
              <a:tr h="556260">
                <a:tc>
                  <a:txBody>
                    <a:bodyPr/>
                    <a:lstStyle/>
                    <a:p>
                      <a:pPr algn="ctr"/>
                      <a:r>
                        <a:rPr lang="en-GB" sz="2700" dirty="0"/>
                        <a:t>2025</a:t>
                      </a:r>
                    </a:p>
                  </a:txBody>
                  <a:tcPr marL="137160" marR="137160" marT="68580" marB="68580">
                    <a:solidFill>
                      <a:srgbClr val="B1D1D2"/>
                    </a:solidFill>
                  </a:tcPr>
                </a:tc>
                <a:tc>
                  <a:txBody>
                    <a:bodyPr/>
                    <a:lstStyle/>
                    <a:p>
                      <a:pPr algn="ctr"/>
                      <a:r>
                        <a:rPr lang="en-GB" sz="2700" dirty="0"/>
                        <a:t>470</a:t>
                      </a:r>
                    </a:p>
                  </a:txBody>
                  <a:tcPr marL="137160" marR="137160" marT="68580" marB="68580">
                    <a:solidFill>
                      <a:srgbClr val="B1D1D2"/>
                    </a:solidFill>
                  </a:tcPr>
                </a:tc>
                <a:tc>
                  <a:txBody>
                    <a:bodyPr/>
                    <a:lstStyle/>
                    <a:p>
                      <a:pPr algn="ctr"/>
                      <a:r>
                        <a:rPr lang="en-GB" sz="2700" dirty="0"/>
                        <a:t>52</a:t>
                      </a:r>
                    </a:p>
                  </a:txBody>
                  <a:tcPr marL="137160" marR="137160" marT="68580" marB="68580">
                    <a:solidFill>
                      <a:srgbClr val="B1D1D2"/>
                    </a:solidFill>
                  </a:tcPr>
                </a:tc>
                <a:extLst>
                  <a:ext uri="{0D108BD9-81ED-4DB2-BD59-A6C34878D82A}">
                    <a16:rowId xmlns:a16="http://schemas.microsoft.com/office/drawing/2014/main" val="833085141"/>
                  </a:ext>
                </a:extLst>
              </a:tr>
            </a:tbl>
          </a:graphicData>
        </a:graphic>
      </p:graphicFrame>
      <p:graphicFrame>
        <p:nvGraphicFramePr>
          <p:cNvPr id="8" name="Table 7">
            <a:extLst>
              <a:ext uri="{FF2B5EF4-FFF2-40B4-BE49-F238E27FC236}">
                <a16:creationId xmlns:a16="http://schemas.microsoft.com/office/drawing/2014/main" id="{8C57B83E-A52E-8C21-34A6-5C1718BF6A06}"/>
              </a:ext>
            </a:extLst>
          </p:cNvPr>
          <p:cNvGraphicFramePr>
            <a:graphicFrameLocks noGrp="1"/>
          </p:cNvGraphicFramePr>
          <p:nvPr>
            <p:extLst>
              <p:ext uri="{D42A27DB-BD31-4B8C-83A1-F6EECF244321}">
                <p14:modId xmlns:p14="http://schemas.microsoft.com/office/powerpoint/2010/main" val="4035785958"/>
              </p:ext>
            </p:extLst>
          </p:nvPr>
        </p:nvGraphicFramePr>
        <p:xfrm>
          <a:off x="2392292" y="7288475"/>
          <a:ext cx="12192000" cy="2225040"/>
        </p:xfrm>
        <a:graphic>
          <a:graphicData uri="http://schemas.openxmlformats.org/drawingml/2006/table">
            <a:tbl>
              <a:tblPr firstRow="1" bandRow="1">
                <a:tableStyleId>{7DF18680-E054-41AD-8BC1-D1AEF772440D}</a:tableStyleId>
              </a:tblPr>
              <a:tblGrid>
                <a:gridCol w="4111752">
                  <a:extLst>
                    <a:ext uri="{9D8B030D-6E8A-4147-A177-3AD203B41FA5}">
                      <a16:colId xmlns:a16="http://schemas.microsoft.com/office/drawing/2014/main" val="645564098"/>
                    </a:ext>
                  </a:extLst>
                </a:gridCol>
                <a:gridCol w="4040124">
                  <a:extLst>
                    <a:ext uri="{9D8B030D-6E8A-4147-A177-3AD203B41FA5}">
                      <a16:colId xmlns:a16="http://schemas.microsoft.com/office/drawing/2014/main" val="2080339095"/>
                    </a:ext>
                  </a:extLst>
                </a:gridCol>
                <a:gridCol w="4040124">
                  <a:extLst>
                    <a:ext uri="{9D8B030D-6E8A-4147-A177-3AD203B41FA5}">
                      <a16:colId xmlns:a16="http://schemas.microsoft.com/office/drawing/2014/main" val="1696631912"/>
                    </a:ext>
                  </a:extLst>
                </a:gridCol>
              </a:tblGrid>
              <a:tr h="556260">
                <a:tc>
                  <a:txBody>
                    <a:bodyPr/>
                    <a:lstStyle/>
                    <a:p>
                      <a:pPr algn="ctr"/>
                      <a:r>
                        <a:rPr lang="en-GB" sz="2700" dirty="0"/>
                        <a:t>Year </a:t>
                      </a:r>
                    </a:p>
                  </a:txBody>
                  <a:tcPr marL="137160" marR="137160" marT="68580" marB="68580">
                    <a:solidFill>
                      <a:srgbClr val="1E5052"/>
                    </a:solidFill>
                  </a:tcPr>
                </a:tc>
                <a:tc>
                  <a:txBody>
                    <a:bodyPr/>
                    <a:lstStyle/>
                    <a:p>
                      <a:pPr algn="ctr"/>
                      <a:r>
                        <a:rPr lang="en-GB" sz="2700" dirty="0"/>
                        <a:t>Internal</a:t>
                      </a:r>
                    </a:p>
                  </a:txBody>
                  <a:tcPr marL="137160" marR="137160" marT="68580" marB="68580">
                    <a:solidFill>
                      <a:srgbClr val="1E5052"/>
                    </a:solidFill>
                  </a:tcPr>
                </a:tc>
                <a:tc>
                  <a:txBody>
                    <a:bodyPr/>
                    <a:lstStyle/>
                    <a:p>
                      <a:pPr algn="ctr"/>
                      <a:r>
                        <a:rPr lang="en-GB" sz="2700" dirty="0"/>
                        <a:t>External</a:t>
                      </a:r>
                    </a:p>
                  </a:txBody>
                  <a:tcPr marL="137160" marR="137160" marT="68580" marB="68580">
                    <a:solidFill>
                      <a:srgbClr val="1E5052"/>
                    </a:solidFill>
                  </a:tcPr>
                </a:tc>
                <a:extLst>
                  <a:ext uri="{0D108BD9-81ED-4DB2-BD59-A6C34878D82A}">
                    <a16:rowId xmlns:a16="http://schemas.microsoft.com/office/drawing/2014/main" val="2171490776"/>
                  </a:ext>
                </a:extLst>
              </a:tr>
              <a:tr h="556260">
                <a:tc>
                  <a:txBody>
                    <a:bodyPr/>
                    <a:lstStyle/>
                    <a:p>
                      <a:pPr algn="ctr"/>
                      <a:r>
                        <a:rPr lang="en-GB" sz="2700" dirty="0"/>
                        <a:t>2023</a:t>
                      </a:r>
                    </a:p>
                  </a:txBody>
                  <a:tcPr marL="137160" marR="137160" marT="68580" marB="68580"/>
                </a:tc>
                <a:tc>
                  <a:txBody>
                    <a:bodyPr/>
                    <a:lstStyle/>
                    <a:p>
                      <a:pPr algn="ctr"/>
                      <a:r>
                        <a:rPr lang="en-GB" sz="2700" dirty="0"/>
                        <a:t>0</a:t>
                      </a:r>
                    </a:p>
                  </a:txBody>
                  <a:tcPr marL="137160" marR="137160" marT="68580" marB="68580"/>
                </a:tc>
                <a:tc>
                  <a:txBody>
                    <a:bodyPr/>
                    <a:lstStyle/>
                    <a:p>
                      <a:pPr algn="ctr"/>
                      <a:r>
                        <a:rPr lang="en-GB" sz="2700" dirty="0"/>
                        <a:t>0</a:t>
                      </a:r>
                    </a:p>
                  </a:txBody>
                  <a:tcPr marL="137160" marR="137160" marT="68580" marB="68580"/>
                </a:tc>
                <a:extLst>
                  <a:ext uri="{0D108BD9-81ED-4DB2-BD59-A6C34878D82A}">
                    <a16:rowId xmlns:a16="http://schemas.microsoft.com/office/drawing/2014/main" val="3842455790"/>
                  </a:ext>
                </a:extLst>
              </a:tr>
              <a:tr h="556260">
                <a:tc>
                  <a:txBody>
                    <a:bodyPr/>
                    <a:lstStyle/>
                    <a:p>
                      <a:pPr algn="ctr"/>
                      <a:r>
                        <a:rPr lang="en-GB" sz="2700" dirty="0"/>
                        <a:t>2024</a:t>
                      </a:r>
                    </a:p>
                  </a:txBody>
                  <a:tcPr marL="137160" marR="137160" marT="68580" marB="68580"/>
                </a:tc>
                <a:tc>
                  <a:txBody>
                    <a:bodyPr/>
                    <a:lstStyle/>
                    <a:p>
                      <a:pPr algn="ctr"/>
                      <a:r>
                        <a:rPr lang="en-GB" sz="2700" dirty="0"/>
                        <a:t>0</a:t>
                      </a:r>
                    </a:p>
                  </a:txBody>
                  <a:tcPr marL="137160" marR="137160" marT="68580" marB="68580"/>
                </a:tc>
                <a:tc>
                  <a:txBody>
                    <a:bodyPr/>
                    <a:lstStyle/>
                    <a:p>
                      <a:pPr algn="ctr"/>
                      <a:r>
                        <a:rPr lang="en-GB" sz="2700" dirty="0"/>
                        <a:t>2</a:t>
                      </a:r>
                    </a:p>
                  </a:txBody>
                  <a:tcPr marL="137160" marR="137160" marT="68580" marB="68580"/>
                </a:tc>
                <a:extLst>
                  <a:ext uri="{0D108BD9-81ED-4DB2-BD59-A6C34878D82A}">
                    <a16:rowId xmlns:a16="http://schemas.microsoft.com/office/drawing/2014/main" val="321261439"/>
                  </a:ext>
                </a:extLst>
              </a:tr>
              <a:tr h="556260">
                <a:tc>
                  <a:txBody>
                    <a:bodyPr/>
                    <a:lstStyle/>
                    <a:p>
                      <a:pPr algn="ctr"/>
                      <a:r>
                        <a:rPr lang="en-GB" sz="2700" dirty="0"/>
                        <a:t>2025</a:t>
                      </a:r>
                    </a:p>
                  </a:txBody>
                  <a:tcPr marL="137160" marR="137160" marT="68580" marB="68580">
                    <a:solidFill>
                      <a:srgbClr val="B1D1D2"/>
                    </a:solidFill>
                  </a:tcPr>
                </a:tc>
                <a:tc>
                  <a:txBody>
                    <a:bodyPr/>
                    <a:lstStyle/>
                    <a:p>
                      <a:pPr algn="ctr"/>
                      <a:r>
                        <a:rPr lang="en-GB" sz="2700" dirty="0"/>
                        <a:t>15</a:t>
                      </a:r>
                    </a:p>
                  </a:txBody>
                  <a:tcPr marL="137160" marR="137160" marT="68580" marB="68580">
                    <a:solidFill>
                      <a:srgbClr val="B1D1D2"/>
                    </a:solidFill>
                  </a:tcPr>
                </a:tc>
                <a:tc>
                  <a:txBody>
                    <a:bodyPr/>
                    <a:lstStyle/>
                    <a:p>
                      <a:pPr algn="ctr"/>
                      <a:r>
                        <a:rPr lang="en-GB" sz="2700" dirty="0"/>
                        <a:t>9</a:t>
                      </a:r>
                    </a:p>
                  </a:txBody>
                  <a:tcPr marL="137160" marR="137160" marT="68580" marB="68580">
                    <a:solidFill>
                      <a:srgbClr val="B1D1D2"/>
                    </a:solidFill>
                  </a:tcPr>
                </a:tc>
                <a:extLst>
                  <a:ext uri="{0D108BD9-81ED-4DB2-BD59-A6C34878D82A}">
                    <a16:rowId xmlns:a16="http://schemas.microsoft.com/office/drawing/2014/main" val="833085141"/>
                  </a:ext>
                </a:extLst>
              </a:tr>
            </a:tbl>
          </a:graphicData>
        </a:graphic>
      </p:graphicFrame>
      <p:sp>
        <p:nvSpPr>
          <p:cNvPr id="9" name="TextBox 8">
            <a:extLst>
              <a:ext uri="{FF2B5EF4-FFF2-40B4-BE49-F238E27FC236}">
                <a16:creationId xmlns:a16="http://schemas.microsoft.com/office/drawing/2014/main" id="{9357F4E9-601A-6E55-BC05-605D8D6649D5}"/>
              </a:ext>
            </a:extLst>
          </p:cNvPr>
          <p:cNvSpPr txBox="1"/>
          <p:nvPr/>
        </p:nvSpPr>
        <p:spPr>
          <a:xfrm>
            <a:off x="-7402" y="2027231"/>
            <a:ext cx="2444900" cy="507831"/>
          </a:xfrm>
          <a:prstGeom prst="rect">
            <a:avLst/>
          </a:prstGeom>
          <a:noFill/>
        </p:spPr>
        <p:txBody>
          <a:bodyPr wrap="none" rtlCol="0">
            <a:spAutoFit/>
          </a:bodyPr>
          <a:lstStyle/>
          <a:p>
            <a:pPr algn="ctr"/>
            <a:r>
              <a:rPr lang="en-GB" sz="2700" b="1" dirty="0">
                <a:latin typeface="Tahoma" panose="020B0604030504040204" pitchFamily="34" charset="0"/>
                <a:ea typeface="Tahoma" panose="020B0604030504040204" pitchFamily="34" charset="0"/>
                <a:cs typeface="Tahoma" panose="020B0604030504040204" pitchFamily="34" charset="0"/>
              </a:rPr>
              <a:t>Total Figures</a:t>
            </a:r>
          </a:p>
        </p:txBody>
      </p:sp>
      <p:sp>
        <p:nvSpPr>
          <p:cNvPr id="10" name="TextBox 9">
            <a:extLst>
              <a:ext uri="{FF2B5EF4-FFF2-40B4-BE49-F238E27FC236}">
                <a16:creationId xmlns:a16="http://schemas.microsoft.com/office/drawing/2014/main" id="{C391F4B3-2398-39B5-B28E-2F8FD15F13B7}"/>
              </a:ext>
            </a:extLst>
          </p:cNvPr>
          <p:cNvSpPr txBox="1"/>
          <p:nvPr/>
        </p:nvSpPr>
        <p:spPr>
          <a:xfrm>
            <a:off x="91582" y="4671536"/>
            <a:ext cx="2254142" cy="507831"/>
          </a:xfrm>
          <a:prstGeom prst="rect">
            <a:avLst/>
          </a:prstGeom>
          <a:noFill/>
        </p:spPr>
        <p:txBody>
          <a:bodyPr wrap="none" rtlCol="0">
            <a:spAutoFit/>
          </a:bodyPr>
          <a:lstStyle/>
          <a:p>
            <a:pPr algn="ctr"/>
            <a:r>
              <a:rPr lang="en-GB" sz="2700" b="1" dirty="0">
                <a:latin typeface="Tahoma" panose="020B0604030504040204" pitchFamily="34" charset="0"/>
                <a:ea typeface="Tahoma" panose="020B0604030504040204" pitchFamily="34" charset="0"/>
                <a:cs typeface="Tahoma" panose="020B0604030504040204" pitchFamily="34" charset="0"/>
              </a:rPr>
              <a:t>B2C Figures</a:t>
            </a:r>
          </a:p>
        </p:txBody>
      </p:sp>
      <p:sp>
        <p:nvSpPr>
          <p:cNvPr id="11" name="TextBox 10">
            <a:extLst>
              <a:ext uri="{FF2B5EF4-FFF2-40B4-BE49-F238E27FC236}">
                <a16:creationId xmlns:a16="http://schemas.microsoft.com/office/drawing/2014/main" id="{C396D901-D030-4AA5-65AD-344CE1B64B5C}"/>
              </a:ext>
            </a:extLst>
          </p:cNvPr>
          <p:cNvSpPr txBox="1"/>
          <p:nvPr/>
        </p:nvSpPr>
        <p:spPr>
          <a:xfrm>
            <a:off x="84769" y="7288475"/>
            <a:ext cx="2260555" cy="507831"/>
          </a:xfrm>
          <a:prstGeom prst="rect">
            <a:avLst/>
          </a:prstGeom>
          <a:noFill/>
        </p:spPr>
        <p:txBody>
          <a:bodyPr wrap="none" rtlCol="0">
            <a:spAutoFit/>
          </a:bodyPr>
          <a:lstStyle/>
          <a:p>
            <a:pPr algn="ctr"/>
            <a:r>
              <a:rPr lang="en-GB" sz="2700" b="1" dirty="0">
                <a:latin typeface="Tahoma" panose="020B0604030504040204" pitchFamily="34" charset="0"/>
                <a:ea typeface="Tahoma" panose="020B0604030504040204" pitchFamily="34" charset="0"/>
                <a:cs typeface="Tahoma" panose="020B0604030504040204" pitchFamily="34" charset="0"/>
              </a:rPr>
              <a:t>B2B Figures</a:t>
            </a:r>
          </a:p>
        </p:txBody>
      </p:sp>
    </p:spTree>
    <p:extLst>
      <p:ext uri="{BB962C8B-B14F-4D97-AF65-F5344CB8AC3E}">
        <p14:creationId xmlns:p14="http://schemas.microsoft.com/office/powerpoint/2010/main" val="1113997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DD4C-823D-27C0-8EAF-E39582F89F69}"/>
              </a:ext>
            </a:extLst>
          </p:cNvPr>
          <p:cNvSpPr>
            <a:spLocks noGrp="1"/>
          </p:cNvSpPr>
          <p:nvPr>
            <p:ph type="ctrTitle"/>
          </p:nvPr>
        </p:nvSpPr>
        <p:spPr>
          <a:xfrm>
            <a:off x="1238250" y="304799"/>
            <a:ext cx="14249400" cy="1752600"/>
          </a:xfrm>
        </p:spPr>
        <p:txBody>
          <a:bodyPr/>
          <a:lstStyle/>
          <a:p>
            <a:pPr algn="ctr"/>
            <a:r>
              <a:rPr lang="en-GB" b="1" dirty="0">
                <a:latin typeface="Tahoma" panose="020B0604030504040204" pitchFamily="34" charset="0"/>
                <a:ea typeface="Tahoma" panose="020B0604030504040204" pitchFamily="34" charset="0"/>
                <a:cs typeface="Tahoma" panose="020B0604030504040204" pitchFamily="34" charset="0"/>
              </a:rPr>
              <a:t>Case Study – TM Solutions Ltd &amp; DT Interactive Holdings Ltd </a:t>
            </a:r>
            <a:r>
              <a:rPr lang="en-GB" dirty="0">
                <a:latin typeface="Tahoma" panose="020B0604030504040204" pitchFamily="34" charset="0"/>
                <a:ea typeface="Tahoma" panose="020B0604030504040204" pitchFamily="34" charset="0"/>
                <a:cs typeface="Tahoma" panose="020B0604030504040204" pitchFamily="34" charset="0"/>
              </a:rPr>
              <a:t>	</a:t>
            </a:r>
          </a:p>
        </p:txBody>
      </p:sp>
      <p:sp>
        <p:nvSpPr>
          <p:cNvPr id="12" name="Rectangle: Rounded Corners 11">
            <a:extLst>
              <a:ext uri="{FF2B5EF4-FFF2-40B4-BE49-F238E27FC236}">
                <a16:creationId xmlns:a16="http://schemas.microsoft.com/office/drawing/2014/main" id="{2C3EBAE1-59A1-6A4B-AFA2-09D57D64A10B}"/>
              </a:ext>
            </a:extLst>
          </p:cNvPr>
          <p:cNvSpPr/>
          <p:nvPr/>
        </p:nvSpPr>
        <p:spPr>
          <a:xfrm>
            <a:off x="767437" y="2457446"/>
            <a:ext cx="4781550" cy="6477002"/>
          </a:xfrm>
          <a:prstGeom prst="roundRect">
            <a:avLst/>
          </a:prstGeom>
          <a:solidFill>
            <a:srgbClr val="E9D3E3"/>
          </a:solidFill>
          <a:ln w="57150">
            <a:solidFill>
              <a:srgbClr val="88657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700" b="1" dirty="0">
                <a:solidFill>
                  <a:schemeClr val="tx1"/>
                </a:solidFill>
              </a:rPr>
              <a:t>The case study features</a:t>
            </a:r>
          </a:p>
          <a:p>
            <a:endParaRPr lang="en-GB" sz="2700" dirty="0">
              <a:solidFill>
                <a:schemeClr val="tx1"/>
              </a:solidFill>
            </a:endParaRPr>
          </a:p>
          <a:p>
            <a:pPr marL="514350" indent="-514350">
              <a:buFont typeface="Arial" panose="020B0604020202020204" pitchFamily="34" charset="0"/>
              <a:buChar char="•"/>
            </a:pPr>
            <a:r>
              <a:rPr lang="en-GB" sz="2700" dirty="0">
                <a:solidFill>
                  <a:schemeClr val="tx1"/>
                </a:solidFill>
              </a:rPr>
              <a:t>B2B AML Risks </a:t>
            </a:r>
          </a:p>
          <a:p>
            <a:pPr marL="514350" indent="-514350">
              <a:buFont typeface="Arial" panose="020B0604020202020204" pitchFamily="34" charset="0"/>
              <a:buChar char="•"/>
            </a:pPr>
            <a:r>
              <a:rPr lang="en-GB" sz="2700" dirty="0">
                <a:solidFill>
                  <a:schemeClr val="tx1"/>
                </a:solidFill>
              </a:rPr>
              <a:t>Ongoing monitoring</a:t>
            </a:r>
          </a:p>
          <a:p>
            <a:pPr marL="514350" indent="-514350">
              <a:buFont typeface="Arial" panose="020B0604020202020204" pitchFamily="34" charset="0"/>
              <a:buChar char="•"/>
            </a:pPr>
            <a:r>
              <a:rPr lang="en-GB" sz="2700" dirty="0">
                <a:solidFill>
                  <a:schemeClr val="tx1"/>
                </a:solidFill>
              </a:rPr>
              <a:t>Beneficial Ownership</a:t>
            </a:r>
          </a:p>
          <a:p>
            <a:pPr marL="514350" indent="-514350">
              <a:buFont typeface="Arial" panose="020B0604020202020204" pitchFamily="34" charset="0"/>
              <a:buChar char="•"/>
            </a:pPr>
            <a:r>
              <a:rPr lang="en-GB" sz="2700" dirty="0">
                <a:solidFill>
                  <a:schemeClr val="tx1"/>
                </a:solidFill>
              </a:rPr>
              <a:t>Source of funds </a:t>
            </a:r>
          </a:p>
          <a:p>
            <a:pPr marL="514350" indent="-514350">
              <a:buFont typeface="Arial" panose="020B0604020202020204" pitchFamily="34" charset="0"/>
              <a:buChar char="•"/>
            </a:pPr>
            <a:r>
              <a:rPr lang="en-GB" sz="2700" dirty="0">
                <a:solidFill>
                  <a:schemeClr val="tx1"/>
                </a:solidFill>
              </a:rPr>
              <a:t>Governance &amp; Escalation </a:t>
            </a:r>
          </a:p>
          <a:p>
            <a:pPr marL="514350" indent="-514350">
              <a:buFont typeface="Arial" panose="020B0604020202020204" pitchFamily="34" charset="0"/>
              <a:buChar char="•"/>
            </a:pPr>
            <a:r>
              <a:rPr lang="en-GB" sz="2700" dirty="0">
                <a:solidFill>
                  <a:schemeClr val="tx1"/>
                </a:solidFill>
              </a:rPr>
              <a:t>Regulatory Expectations</a:t>
            </a:r>
          </a:p>
        </p:txBody>
      </p:sp>
      <p:sp>
        <p:nvSpPr>
          <p:cNvPr id="3" name="Rectangle: Rounded Corners 2">
            <a:extLst>
              <a:ext uri="{FF2B5EF4-FFF2-40B4-BE49-F238E27FC236}">
                <a16:creationId xmlns:a16="http://schemas.microsoft.com/office/drawing/2014/main" id="{953F7D7A-31F1-C2E9-1764-E1DE2EA64A52}"/>
              </a:ext>
            </a:extLst>
          </p:cNvPr>
          <p:cNvSpPr/>
          <p:nvPr/>
        </p:nvSpPr>
        <p:spPr>
          <a:xfrm>
            <a:off x="6165191" y="2457446"/>
            <a:ext cx="4781550" cy="6477002"/>
          </a:xfrm>
          <a:prstGeom prst="roundRect">
            <a:avLst/>
          </a:prstGeom>
          <a:solidFill>
            <a:srgbClr val="E9D3E3"/>
          </a:solidFill>
          <a:ln w="57150">
            <a:solidFill>
              <a:srgbClr val="88657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b="1" u="sng" dirty="0">
                <a:solidFill>
                  <a:schemeClr val="tx1"/>
                </a:solidFill>
              </a:rPr>
              <a:t>TM Solutions Ltd</a:t>
            </a:r>
          </a:p>
          <a:p>
            <a:pPr algn="ctr"/>
            <a:endParaRPr lang="en-GB" sz="2700" dirty="0">
              <a:solidFill>
                <a:schemeClr val="tx1"/>
              </a:solidFill>
            </a:endParaRPr>
          </a:p>
          <a:p>
            <a:pPr algn="ctr"/>
            <a:r>
              <a:rPr lang="en-GB" sz="2700" b="1" dirty="0">
                <a:solidFill>
                  <a:schemeClr val="tx1"/>
                </a:solidFill>
              </a:rPr>
              <a:t>Business Model</a:t>
            </a:r>
          </a:p>
          <a:p>
            <a:pPr marL="428625" indent="-428625">
              <a:buFont typeface="Arial" panose="020B0604020202020204" pitchFamily="34" charset="0"/>
              <a:buChar char="•"/>
            </a:pPr>
            <a:r>
              <a:rPr lang="en-GB" sz="2700" dirty="0">
                <a:solidFill>
                  <a:schemeClr val="tx1"/>
                </a:solidFill>
              </a:rPr>
              <a:t>B2B only </a:t>
            </a:r>
          </a:p>
          <a:p>
            <a:pPr marL="428625" indent="-428625">
              <a:buFont typeface="Arial" panose="020B0604020202020204" pitchFamily="34" charset="0"/>
              <a:buChar char="•"/>
            </a:pPr>
            <a:r>
              <a:rPr lang="en-GB" sz="2700" dirty="0">
                <a:solidFill>
                  <a:schemeClr val="tx1"/>
                </a:solidFill>
              </a:rPr>
              <a:t>No retail players </a:t>
            </a:r>
          </a:p>
          <a:p>
            <a:pPr marL="428625" indent="-428625">
              <a:buFont typeface="Arial" panose="020B0604020202020204" pitchFamily="34" charset="0"/>
              <a:buChar char="•"/>
            </a:pPr>
            <a:r>
              <a:rPr lang="en-GB" sz="2700" dirty="0">
                <a:solidFill>
                  <a:schemeClr val="tx1"/>
                </a:solidFill>
              </a:rPr>
              <a:t>No player funds held</a:t>
            </a:r>
          </a:p>
          <a:p>
            <a:pPr marL="428625" indent="-428625">
              <a:buFont typeface="Arial" panose="020B0604020202020204" pitchFamily="34" charset="0"/>
              <a:buChar char="•"/>
            </a:pPr>
            <a:endParaRPr lang="en-GB" sz="2700" dirty="0">
              <a:solidFill>
                <a:schemeClr val="tx1"/>
              </a:solidFill>
            </a:endParaRPr>
          </a:p>
          <a:p>
            <a:pPr algn="ctr"/>
            <a:r>
              <a:rPr lang="en-GB" sz="2700" b="1" dirty="0">
                <a:solidFill>
                  <a:schemeClr val="tx1"/>
                </a:solidFill>
              </a:rPr>
              <a:t>Services </a:t>
            </a:r>
          </a:p>
          <a:p>
            <a:pPr marL="428625" indent="-428625">
              <a:buFont typeface="Arial" panose="020B0604020202020204" pitchFamily="34" charset="0"/>
              <a:buChar char="•"/>
            </a:pPr>
            <a:r>
              <a:rPr lang="en-GB" sz="2700" dirty="0">
                <a:solidFill>
                  <a:schemeClr val="tx1"/>
                </a:solidFill>
              </a:rPr>
              <a:t>Platform software</a:t>
            </a:r>
          </a:p>
          <a:p>
            <a:pPr marL="428625" indent="-428625">
              <a:buFont typeface="Arial" panose="020B0604020202020204" pitchFamily="34" charset="0"/>
              <a:buChar char="•"/>
            </a:pPr>
            <a:r>
              <a:rPr lang="en-GB" sz="2700" dirty="0">
                <a:solidFill>
                  <a:schemeClr val="tx1"/>
                </a:solidFill>
              </a:rPr>
              <a:t>Tech support</a:t>
            </a:r>
          </a:p>
          <a:p>
            <a:pPr marL="428625" indent="-428625">
              <a:buFont typeface="Arial" panose="020B0604020202020204" pitchFamily="34" charset="0"/>
              <a:buChar char="•"/>
            </a:pPr>
            <a:r>
              <a:rPr lang="en-GB" sz="2700" dirty="0">
                <a:solidFill>
                  <a:schemeClr val="tx1"/>
                </a:solidFill>
              </a:rPr>
              <a:t>Gaming aggregation</a:t>
            </a:r>
          </a:p>
          <a:p>
            <a:pPr marL="428625" indent="-428625" algn="ctr">
              <a:buFont typeface="Arial" panose="020B0604020202020204" pitchFamily="34" charset="0"/>
              <a:buChar char="•"/>
            </a:pPr>
            <a:endParaRPr lang="en-GB" sz="2700" b="1" dirty="0">
              <a:solidFill>
                <a:schemeClr val="tx1"/>
              </a:solidFill>
            </a:endParaRPr>
          </a:p>
          <a:p>
            <a:pPr algn="ctr"/>
            <a:endParaRPr lang="en-GB" sz="2700" b="1" dirty="0">
              <a:solidFill>
                <a:schemeClr val="tx1"/>
              </a:solidFill>
            </a:endParaRPr>
          </a:p>
        </p:txBody>
      </p:sp>
      <p:sp>
        <p:nvSpPr>
          <p:cNvPr id="4" name="Rectangle: Rounded Corners 3">
            <a:extLst>
              <a:ext uri="{FF2B5EF4-FFF2-40B4-BE49-F238E27FC236}">
                <a16:creationId xmlns:a16="http://schemas.microsoft.com/office/drawing/2014/main" id="{32C9C20D-9536-B307-C543-5C2F6247C713}"/>
              </a:ext>
            </a:extLst>
          </p:cNvPr>
          <p:cNvSpPr/>
          <p:nvPr/>
        </p:nvSpPr>
        <p:spPr>
          <a:xfrm>
            <a:off x="11582400" y="2457446"/>
            <a:ext cx="5791200" cy="6477002"/>
          </a:xfrm>
          <a:prstGeom prst="roundRect">
            <a:avLst/>
          </a:prstGeom>
          <a:solidFill>
            <a:srgbClr val="E9D3E3"/>
          </a:solidFill>
          <a:ln w="57150">
            <a:solidFill>
              <a:srgbClr val="88657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800" dirty="0"/>
          </a:p>
          <a:p>
            <a:pPr algn="ctr"/>
            <a:r>
              <a:rPr lang="en-GB" sz="2800" b="1" u="sng" dirty="0">
                <a:solidFill>
                  <a:schemeClr val="tx1"/>
                </a:solidFill>
              </a:rPr>
              <a:t>DT Interactive Holdings Ltd</a:t>
            </a:r>
          </a:p>
          <a:p>
            <a:endParaRPr lang="en-GB" sz="2800" dirty="0"/>
          </a:p>
          <a:p>
            <a:r>
              <a:rPr lang="en-GB" sz="2800" dirty="0">
                <a:solidFill>
                  <a:schemeClr val="tx1"/>
                </a:solidFill>
              </a:rPr>
              <a:t>During onboarding:</a:t>
            </a:r>
          </a:p>
          <a:p>
            <a:endParaRPr lang="en-GB" sz="2800" dirty="0">
              <a:solidFill>
                <a:schemeClr val="tx1"/>
              </a:solidFill>
            </a:endParaRPr>
          </a:p>
          <a:p>
            <a:pPr marL="685800" indent="-685800">
              <a:buFont typeface="Arial" panose="020B0604020202020204" pitchFamily="34" charset="0"/>
              <a:buChar char="•"/>
            </a:pPr>
            <a:r>
              <a:rPr lang="en-GB" sz="2800" dirty="0">
                <a:solidFill>
                  <a:schemeClr val="tx1"/>
                </a:solidFill>
              </a:rPr>
              <a:t>B2C licenced Operator </a:t>
            </a:r>
          </a:p>
          <a:p>
            <a:pPr marL="685800" indent="-685800">
              <a:buFont typeface="Arial" panose="020B0604020202020204" pitchFamily="34" charset="0"/>
              <a:buChar char="•"/>
            </a:pPr>
            <a:r>
              <a:rPr lang="en-GB" sz="2800" dirty="0">
                <a:solidFill>
                  <a:schemeClr val="tx1"/>
                </a:solidFill>
              </a:rPr>
              <a:t>Target market is Latin America</a:t>
            </a:r>
          </a:p>
          <a:p>
            <a:pPr marL="685800" indent="-685800">
              <a:buFont typeface="Arial" panose="020B0604020202020204" pitchFamily="34" charset="0"/>
              <a:buChar char="•"/>
            </a:pPr>
            <a:r>
              <a:rPr lang="en-GB" sz="2800" dirty="0">
                <a:solidFill>
                  <a:schemeClr val="tx1"/>
                </a:solidFill>
              </a:rPr>
              <a:t>Product is sportsbook</a:t>
            </a:r>
          </a:p>
        </p:txBody>
      </p:sp>
    </p:spTree>
    <p:extLst>
      <p:ext uri="{BB962C8B-B14F-4D97-AF65-F5344CB8AC3E}">
        <p14:creationId xmlns:p14="http://schemas.microsoft.com/office/powerpoint/2010/main" val="278147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3" grpId="0" build="allAtOnce" animBg="1"/>
      <p:bldP spid="4" grpId="0"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40E8BE7-9FCD-5CAD-8CD5-70A1510A378D}"/>
              </a:ext>
            </a:extLst>
          </p:cNvPr>
          <p:cNvSpPr/>
          <p:nvPr/>
        </p:nvSpPr>
        <p:spPr>
          <a:xfrm>
            <a:off x="933450" y="2647943"/>
            <a:ext cx="13525500" cy="6000758"/>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indent="-685800">
              <a:buFont typeface="Arial" panose="020B0604020202020204" pitchFamily="34" charset="0"/>
              <a:buChar char="•"/>
            </a:pPr>
            <a:r>
              <a:rPr lang="en-GB" sz="3200" dirty="0">
                <a:solidFill>
                  <a:schemeClr val="tx1"/>
                </a:solidFill>
              </a:rPr>
              <a:t>Ownership includes several corporate shareholders</a:t>
            </a:r>
          </a:p>
          <a:p>
            <a:pPr marL="685800" indent="-685800">
              <a:buFont typeface="Arial" panose="020B0604020202020204" pitchFamily="34" charset="0"/>
              <a:buChar char="•"/>
            </a:pPr>
            <a:r>
              <a:rPr lang="en-GB" sz="3200" dirty="0">
                <a:solidFill>
                  <a:schemeClr val="tx1"/>
                </a:solidFill>
              </a:rPr>
              <a:t>Certain shareholders are based overseas</a:t>
            </a:r>
          </a:p>
          <a:p>
            <a:pPr marL="685800" indent="-685800">
              <a:buFont typeface="Arial" panose="020B0604020202020204" pitchFamily="34" charset="0"/>
              <a:buChar char="•"/>
            </a:pPr>
            <a:r>
              <a:rPr lang="en-GB" sz="3200" dirty="0">
                <a:solidFill>
                  <a:schemeClr val="tx1"/>
                </a:solidFill>
              </a:rPr>
              <a:t>Some verification documents take longer than expected to obtain</a:t>
            </a:r>
          </a:p>
          <a:p>
            <a:pPr marL="685800" indent="-685800">
              <a:buFont typeface="Arial" panose="020B0604020202020204" pitchFamily="34" charset="0"/>
              <a:buChar char="•"/>
            </a:pPr>
            <a:r>
              <a:rPr lang="en-GB" sz="3200" dirty="0">
                <a:solidFill>
                  <a:schemeClr val="tx1"/>
                </a:solidFill>
              </a:rPr>
              <a:t>Investment funding has recently been introduced to support expansion</a:t>
            </a:r>
          </a:p>
          <a:p>
            <a:pPr marL="685800" indent="-685800">
              <a:buFont typeface="Arial" panose="020B0604020202020204" pitchFamily="34" charset="0"/>
              <a:buChar char="•"/>
            </a:pPr>
            <a:endParaRPr lang="en-GB" sz="3200" dirty="0">
              <a:solidFill>
                <a:schemeClr val="tx1"/>
              </a:solidFill>
            </a:endParaRPr>
          </a:p>
          <a:p>
            <a:r>
              <a:rPr lang="en-GB" sz="3200" dirty="0">
                <a:solidFill>
                  <a:schemeClr val="tx1"/>
                </a:solidFill>
              </a:rPr>
              <a:t>At this stage, all information provided appears broadly consistent with the customer’s risk profile.</a:t>
            </a:r>
          </a:p>
        </p:txBody>
      </p:sp>
      <p:sp>
        <p:nvSpPr>
          <p:cNvPr id="10" name="TextBox 9">
            <a:extLst>
              <a:ext uri="{FF2B5EF4-FFF2-40B4-BE49-F238E27FC236}">
                <a16:creationId xmlns:a16="http://schemas.microsoft.com/office/drawing/2014/main" id="{6895EF80-FC89-7FD1-D041-A4D29018C4FD}"/>
              </a:ext>
            </a:extLst>
          </p:cNvPr>
          <p:cNvSpPr txBox="1"/>
          <p:nvPr/>
        </p:nvSpPr>
        <p:spPr>
          <a:xfrm>
            <a:off x="1219200" y="530303"/>
            <a:ext cx="6126998" cy="1107996"/>
          </a:xfrm>
          <a:prstGeom prst="rect">
            <a:avLst/>
          </a:prstGeom>
          <a:noFill/>
        </p:spPr>
        <p:txBody>
          <a:bodyPr wrap="none" rtlCol="0">
            <a:spAutoFit/>
          </a:bodyPr>
          <a:lstStyle/>
          <a:p>
            <a:r>
              <a:rPr lang="en-GB" sz="6600" b="1" dirty="0">
                <a:latin typeface="Tahoma" panose="020B0604030504040204" pitchFamily="34" charset="0"/>
                <a:ea typeface="Tahoma" panose="020B0604030504040204" pitchFamily="34" charset="0"/>
                <a:cs typeface="Tahoma" panose="020B0604030504040204" pitchFamily="34" charset="0"/>
              </a:rPr>
              <a:t>Onboarding…</a:t>
            </a:r>
            <a:r>
              <a:rPr lang="en-GB" sz="27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9358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7CD3549-6DC1-9BDA-E235-84DCC631E2B8}"/>
              </a:ext>
            </a:extLst>
          </p:cNvPr>
          <p:cNvSpPr/>
          <p:nvPr/>
        </p:nvSpPr>
        <p:spPr>
          <a:xfrm>
            <a:off x="609600" y="2628885"/>
            <a:ext cx="7029450" cy="6477002"/>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buFont typeface="Arial" panose="020B0604020202020204" pitchFamily="34" charset="0"/>
              <a:buChar char="•"/>
            </a:pPr>
            <a:r>
              <a:rPr lang="en-GB" sz="2800" dirty="0">
                <a:solidFill>
                  <a:schemeClr val="tx1"/>
                </a:solidFill>
              </a:rPr>
              <a:t>DT becomes one of TM’s fastest-growing customers </a:t>
            </a:r>
          </a:p>
          <a:p>
            <a:pPr marL="428625" indent="-428625">
              <a:buFont typeface="Arial" panose="020B0604020202020204" pitchFamily="34" charset="0"/>
              <a:buChar char="•"/>
            </a:pPr>
            <a:r>
              <a:rPr lang="en-GB" sz="2800" dirty="0">
                <a:solidFill>
                  <a:schemeClr val="tx1"/>
                </a:solidFill>
              </a:rPr>
              <a:t>Revenue generated exceeds expectations</a:t>
            </a:r>
          </a:p>
          <a:p>
            <a:pPr marL="428625" indent="-428625">
              <a:buFont typeface="Arial" panose="020B0604020202020204" pitchFamily="34" charset="0"/>
              <a:buChar char="•"/>
            </a:pPr>
            <a:r>
              <a:rPr lang="en-GB" sz="2800" dirty="0">
                <a:solidFill>
                  <a:schemeClr val="tx1"/>
                </a:solidFill>
              </a:rPr>
              <a:t>Additional products and services are requested </a:t>
            </a:r>
          </a:p>
          <a:p>
            <a:pPr marL="428625" indent="-428625">
              <a:buFont typeface="Arial" panose="020B0604020202020204" pitchFamily="34" charset="0"/>
              <a:buChar char="•"/>
            </a:pPr>
            <a:r>
              <a:rPr lang="en-GB" sz="2800" dirty="0">
                <a:solidFill>
                  <a:schemeClr val="tx1"/>
                </a:solidFill>
              </a:rPr>
              <a:t>The relationship is considered commercially significant </a:t>
            </a:r>
          </a:p>
          <a:p>
            <a:endParaRPr lang="en-GB" sz="2800" dirty="0">
              <a:solidFill>
                <a:schemeClr val="tx1"/>
              </a:solidFill>
            </a:endParaRPr>
          </a:p>
          <a:p>
            <a:r>
              <a:rPr lang="en-GB" sz="2800" dirty="0">
                <a:solidFill>
                  <a:schemeClr val="tx1"/>
                </a:solidFill>
              </a:rPr>
              <a:t>At this stage, no significant compliance concerns have been escalated </a:t>
            </a:r>
          </a:p>
        </p:txBody>
      </p:sp>
      <p:sp>
        <p:nvSpPr>
          <p:cNvPr id="7" name="TextBox 6">
            <a:extLst>
              <a:ext uri="{FF2B5EF4-FFF2-40B4-BE49-F238E27FC236}">
                <a16:creationId xmlns:a16="http://schemas.microsoft.com/office/drawing/2014/main" id="{88DE788A-B6E0-8BA3-29C1-63B0141D1AB2}"/>
              </a:ext>
            </a:extLst>
          </p:cNvPr>
          <p:cNvSpPr txBox="1"/>
          <p:nvPr/>
        </p:nvSpPr>
        <p:spPr>
          <a:xfrm>
            <a:off x="914400" y="495300"/>
            <a:ext cx="7749237" cy="1107996"/>
          </a:xfrm>
          <a:prstGeom prst="rect">
            <a:avLst/>
          </a:prstGeom>
          <a:noFill/>
        </p:spPr>
        <p:txBody>
          <a:bodyPr wrap="none" rtlCol="0">
            <a:spAutoFit/>
          </a:bodyPr>
          <a:lstStyle/>
          <a:p>
            <a:r>
              <a:rPr lang="en-GB" sz="6600" b="1" dirty="0">
                <a:latin typeface="Tahoma" panose="020B0604030504040204" pitchFamily="34" charset="0"/>
                <a:ea typeface="Tahoma" panose="020B0604030504040204" pitchFamily="34" charset="0"/>
                <a:cs typeface="Tahoma" panose="020B0604030504040204" pitchFamily="34" charset="0"/>
              </a:rPr>
              <a:t>After 6 months …</a:t>
            </a:r>
            <a:r>
              <a:rPr lang="en-GB" sz="2700" dirty="0">
                <a:latin typeface="Tahoma" panose="020B0604030504040204" pitchFamily="34" charset="0"/>
                <a:ea typeface="Tahoma" panose="020B0604030504040204" pitchFamily="34" charset="0"/>
                <a:cs typeface="Tahoma" panose="020B0604030504040204" pitchFamily="34" charset="0"/>
              </a:rPr>
              <a:t> </a:t>
            </a:r>
          </a:p>
        </p:txBody>
      </p:sp>
      <p:sp>
        <p:nvSpPr>
          <p:cNvPr id="8" name="Rectangle: Rounded Corners 7">
            <a:extLst>
              <a:ext uri="{FF2B5EF4-FFF2-40B4-BE49-F238E27FC236}">
                <a16:creationId xmlns:a16="http://schemas.microsoft.com/office/drawing/2014/main" id="{6957FF5C-54B1-CDAA-F5DD-991F274B62F5}"/>
              </a:ext>
            </a:extLst>
          </p:cNvPr>
          <p:cNvSpPr/>
          <p:nvPr/>
        </p:nvSpPr>
        <p:spPr>
          <a:xfrm>
            <a:off x="8663637" y="2628885"/>
            <a:ext cx="7029450" cy="6477000"/>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During a routine review:</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One invoice in settled by a parent company rather than the contracted entity</a:t>
            </a:r>
          </a:p>
          <a:p>
            <a:pPr marL="428625" indent="-428625">
              <a:buFont typeface="Arial" panose="020B0604020202020204" pitchFamily="34" charset="0"/>
              <a:buChar char="•"/>
            </a:pPr>
            <a:r>
              <a:rPr lang="en-GB" sz="2800" dirty="0">
                <a:solidFill>
                  <a:schemeClr val="tx1"/>
                </a:solidFill>
              </a:rPr>
              <a:t>The customer advises this reflects a group treasury arrangement </a:t>
            </a:r>
          </a:p>
          <a:p>
            <a:pPr marL="428625" indent="-428625">
              <a:buFont typeface="Arial" panose="020B0604020202020204" pitchFamily="34" charset="0"/>
              <a:buChar char="•"/>
            </a:pPr>
            <a:r>
              <a:rPr lang="en-GB" sz="2800" dirty="0">
                <a:solidFill>
                  <a:schemeClr val="tx1"/>
                </a:solidFill>
              </a:rPr>
              <a:t>Supporting documentation is requested and subsequently provided </a:t>
            </a:r>
          </a:p>
          <a:p>
            <a:pPr marL="428625" indent="-428625">
              <a:buFont typeface="Arial" panose="020B0604020202020204" pitchFamily="34" charset="0"/>
              <a:buChar char="•"/>
            </a:pPr>
            <a:endParaRPr lang="en-GB" sz="2800" dirty="0">
              <a:solidFill>
                <a:schemeClr val="tx1"/>
              </a:solidFill>
            </a:endParaRPr>
          </a:p>
          <a:p>
            <a:r>
              <a:rPr lang="en-GB" sz="2800" dirty="0">
                <a:solidFill>
                  <a:schemeClr val="tx1"/>
                </a:solidFill>
              </a:rPr>
              <a:t>While explainable, Compliance notes the arrangement for future monitoring</a:t>
            </a:r>
          </a:p>
        </p:txBody>
      </p:sp>
    </p:spTree>
    <p:extLst>
      <p:ext uri="{BB962C8B-B14F-4D97-AF65-F5344CB8AC3E}">
        <p14:creationId xmlns:p14="http://schemas.microsoft.com/office/powerpoint/2010/main" val="27314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65E9FC8-4632-5DB4-3085-35399380248E}"/>
              </a:ext>
            </a:extLst>
          </p:cNvPr>
          <p:cNvSpPr/>
          <p:nvPr/>
        </p:nvSpPr>
        <p:spPr>
          <a:xfrm>
            <a:off x="387221" y="2400300"/>
            <a:ext cx="5486400" cy="6477002"/>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During the first year of the relationship:</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A minority investor acquires a stake in the business </a:t>
            </a:r>
          </a:p>
          <a:p>
            <a:pPr marL="428625" indent="-428625">
              <a:buFont typeface="Arial" panose="020B0604020202020204" pitchFamily="34" charset="0"/>
              <a:buChar char="•"/>
            </a:pPr>
            <a:r>
              <a:rPr lang="en-GB" sz="2800" dirty="0">
                <a:solidFill>
                  <a:schemeClr val="tx1"/>
                </a:solidFill>
              </a:rPr>
              <a:t>Two directors are appointed as part of an expansion programme</a:t>
            </a:r>
          </a:p>
          <a:p>
            <a:pPr marL="428625" indent="-428625">
              <a:buFont typeface="Arial" panose="020B0604020202020204" pitchFamily="34" charset="0"/>
              <a:buChar char="•"/>
            </a:pPr>
            <a:r>
              <a:rPr lang="en-GB" sz="2800" dirty="0">
                <a:solidFill>
                  <a:schemeClr val="tx1"/>
                </a:solidFill>
              </a:rPr>
              <a:t>The group structure becomes slightly more complex</a:t>
            </a:r>
          </a:p>
          <a:p>
            <a:pPr marL="428625" indent="-428625">
              <a:buFont typeface="Arial" panose="020B0604020202020204" pitchFamily="34" charset="0"/>
              <a:buChar char="•"/>
            </a:pPr>
            <a:endParaRPr lang="en-GB" sz="2800" dirty="0">
              <a:solidFill>
                <a:schemeClr val="tx1"/>
              </a:solidFill>
            </a:endParaRPr>
          </a:p>
          <a:p>
            <a:r>
              <a:rPr lang="en-GB" sz="2800" dirty="0">
                <a:solidFill>
                  <a:schemeClr val="tx1"/>
                </a:solidFill>
              </a:rPr>
              <a:t>The changes appear commercially reasonable but require updated due diligence. </a:t>
            </a:r>
          </a:p>
        </p:txBody>
      </p:sp>
      <p:sp>
        <p:nvSpPr>
          <p:cNvPr id="7" name="TextBox 6">
            <a:extLst>
              <a:ext uri="{FF2B5EF4-FFF2-40B4-BE49-F238E27FC236}">
                <a16:creationId xmlns:a16="http://schemas.microsoft.com/office/drawing/2014/main" id="{068DE0D8-F1AE-1ADD-C1FD-9706783BA621}"/>
              </a:ext>
            </a:extLst>
          </p:cNvPr>
          <p:cNvSpPr txBox="1"/>
          <p:nvPr/>
        </p:nvSpPr>
        <p:spPr>
          <a:xfrm>
            <a:off x="895351" y="908819"/>
            <a:ext cx="5196679" cy="1107996"/>
          </a:xfrm>
          <a:prstGeom prst="rect">
            <a:avLst/>
          </a:prstGeom>
          <a:noFill/>
        </p:spPr>
        <p:txBody>
          <a:bodyPr wrap="none" rtlCol="0">
            <a:spAutoFit/>
          </a:bodyPr>
          <a:lstStyle/>
          <a:p>
            <a:r>
              <a:rPr lang="en-GB" sz="6600" b="1" dirty="0"/>
              <a:t>After 1 year …</a:t>
            </a:r>
            <a:r>
              <a:rPr lang="en-GB" sz="2700" dirty="0"/>
              <a:t> </a:t>
            </a:r>
          </a:p>
        </p:txBody>
      </p:sp>
      <p:sp>
        <p:nvSpPr>
          <p:cNvPr id="8" name="Rectangle: Rounded Corners 7">
            <a:extLst>
              <a:ext uri="{FF2B5EF4-FFF2-40B4-BE49-F238E27FC236}">
                <a16:creationId xmlns:a16="http://schemas.microsoft.com/office/drawing/2014/main" id="{1493F4CE-B027-DE72-17F3-551F67A9ADE2}"/>
              </a:ext>
            </a:extLst>
          </p:cNvPr>
          <p:cNvSpPr/>
          <p:nvPr/>
        </p:nvSpPr>
        <p:spPr>
          <a:xfrm>
            <a:off x="6040794" y="2400300"/>
            <a:ext cx="5922606" cy="6477002"/>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When updated information is requested: </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There are delays in obtaining certified documentation</a:t>
            </a:r>
          </a:p>
          <a:p>
            <a:pPr marL="428625" indent="-428625">
              <a:buFont typeface="Arial" panose="020B0604020202020204" pitchFamily="34" charset="0"/>
              <a:buChar char="•"/>
            </a:pPr>
            <a:r>
              <a:rPr lang="en-GB" sz="2800" dirty="0">
                <a:solidFill>
                  <a:schemeClr val="tx1"/>
                </a:solidFill>
              </a:rPr>
              <a:t>Some information originates from overseas advisors </a:t>
            </a:r>
          </a:p>
          <a:p>
            <a:pPr marL="428625" indent="-428625">
              <a:buFont typeface="Arial" panose="020B0604020202020204" pitchFamily="34" charset="0"/>
              <a:buChar char="•"/>
            </a:pPr>
            <a:r>
              <a:rPr lang="en-GB" sz="2800" dirty="0">
                <a:solidFill>
                  <a:schemeClr val="tx1"/>
                </a:solidFill>
              </a:rPr>
              <a:t>Follow-up requests are required before all documentation is received </a:t>
            </a:r>
          </a:p>
          <a:p>
            <a:pPr marL="428625" indent="-428625">
              <a:buFont typeface="Arial" panose="020B0604020202020204" pitchFamily="34" charset="0"/>
              <a:buChar char="•"/>
            </a:pPr>
            <a:endParaRPr lang="en-GB" sz="2800" dirty="0">
              <a:solidFill>
                <a:schemeClr val="tx1"/>
              </a:solidFill>
            </a:endParaRPr>
          </a:p>
          <a:p>
            <a:r>
              <a:rPr lang="en-GB" sz="2800" dirty="0">
                <a:solidFill>
                  <a:schemeClr val="tx1"/>
                </a:solidFill>
              </a:rPr>
              <a:t>The customer ultimately cooperates, although the process takes longer than anticipated</a:t>
            </a:r>
          </a:p>
        </p:txBody>
      </p:sp>
      <p:sp>
        <p:nvSpPr>
          <p:cNvPr id="10" name="Rectangle: Rounded Corners 9">
            <a:extLst>
              <a:ext uri="{FF2B5EF4-FFF2-40B4-BE49-F238E27FC236}">
                <a16:creationId xmlns:a16="http://schemas.microsoft.com/office/drawing/2014/main" id="{4AB06C0D-7918-7295-741C-9A61B09EE175}"/>
              </a:ext>
            </a:extLst>
          </p:cNvPr>
          <p:cNvSpPr/>
          <p:nvPr/>
        </p:nvSpPr>
        <p:spPr>
          <a:xfrm>
            <a:off x="12133683" y="2400300"/>
            <a:ext cx="5486400" cy="6477002"/>
          </a:xfrm>
          <a:prstGeom prst="roundRect">
            <a:avLst/>
          </a:prstGeom>
          <a:solidFill>
            <a:srgbClr val="E9D3E3"/>
          </a:solidFill>
          <a:ln>
            <a:solidFill>
              <a:srgbClr val="886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As the business grows:</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Additional funding is injected by investors </a:t>
            </a:r>
          </a:p>
          <a:p>
            <a:pPr marL="428625" indent="-428625">
              <a:buFont typeface="Arial" panose="020B0604020202020204" pitchFamily="34" charset="0"/>
              <a:buChar char="•"/>
            </a:pPr>
            <a:r>
              <a:rPr lang="en-GB" sz="2800" dirty="0">
                <a:solidFill>
                  <a:schemeClr val="tx1"/>
                </a:solidFill>
              </a:rPr>
              <a:t>Documentation broadly supports the funding arrangements </a:t>
            </a:r>
          </a:p>
          <a:p>
            <a:pPr marL="428625" indent="-428625">
              <a:buFont typeface="Arial" panose="020B0604020202020204" pitchFamily="34" charset="0"/>
              <a:buChar char="•"/>
            </a:pPr>
            <a:r>
              <a:rPr lang="en-GB" sz="2800" dirty="0">
                <a:solidFill>
                  <a:schemeClr val="tx1"/>
                </a:solidFill>
              </a:rPr>
              <a:t>Some aspects of the investment structure require clarification </a:t>
            </a:r>
          </a:p>
          <a:p>
            <a:pPr marL="428625" indent="-428625">
              <a:buFont typeface="Arial" panose="020B0604020202020204" pitchFamily="34" charset="0"/>
              <a:buChar char="•"/>
            </a:pPr>
            <a:endParaRPr lang="en-GB" sz="2800" dirty="0">
              <a:solidFill>
                <a:schemeClr val="tx1"/>
              </a:solidFill>
            </a:endParaRPr>
          </a:p>
          <a:p>
            <a:r>
              <a:rPr lang="en-GB" sz="2800" dirty="0">
                <a:solidFill>
                  <a:schemeClr val="tx1"/>
                </a:solidFill>
              </a:rPr>
              <a:t>Compliance seeks additional comfort regarding the source of investment funds </a:t>
            </a:r>
          </a:p>
        </p:txBody>
      </p:sp>
    </p:spTree>
    <p:extLst>
      <p:ext uri="{BB962C8B-B14F-4D97-AF65-F5344CB8AC3E}">
        <p14:creationId xmlns:p14="http://schemas.microsoft.com/office/powerpoint/2010/main" val="9124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 grpId="0" build="allAtOnce" animBg="1"/>
      <p:bldP spid="10"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F8B9-7E33-CB15-F4F0-54CE604246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561531-B306-B753-7CEE-6E1E835A704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dirty="0"/>
          </a:p>
        </p:txBody>
      </p:sp>
      <p:grpSp>
        <p:nvGrpSpPr>
          <p:cNvPr id="3" name="Group 3">
            <a:extLst>
              <a:ext uri="{FF2B5EF4-FFF2-40B4-BE49-F238E27FC236}">
                <a16:creationId xmlns:a16="http://schemas.microsoft.com/office/drawing/2014/main" id="{C8E2B64A-3DA3-175A-CD3E-4FBA7C28378E}"/>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BDBAA7BD-99EC-964A-FA15-F6E6A8FF3E52}"/>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190ABE6E-65E3-A53F-431F-CE8C9B39BE2D}"/>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DAAC5A9E-ACE3-B122-CD7C-36F48AD4DCFD}"/>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9A178F84-C43F-0B39-FDE6-7851E4095E8C}"/>
              </a:ext>
            </a:extLst>
          </p:cNvPr>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GSC Update &amp; Welcome</a:t>
            </a:r>
          </a:p>
        </p:txBody>
      </p:sp>
    </p:spTree>
    <p:extLst>
      <p:ext uri="{BB962C8B-B14F-4D97-AF65-F5344CB8AC3E}">
        <p14:creationId xmlns:p14="http://schemas.microsoft.com/office/powerpoint/2010/main" val="426414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B75C-9F00-46EE-166C-EABE34F403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22AB8C-0B00-8D20-6F61-FD6FD9C3847A}"/>
              </a:ext>
            </a:extLst>
          </p:cNvPr>
          <p:cNvSpPr txBox="1"/>
          <p:nvPr/>
        </p:nvSpPr>
        <p:spPr>
          <a:xfrm>
            <a:off x="895350" y="908819"/>
            <a:ext cx="7445564" cy="1107996"/>
          </a:xfrm>
          <a:prstGeom prst="rect">
            <a:avLst/>
          </a:prstGeom>
          <a:noFill/>
        </p:spPr>
        <p:txBody>
          <a:bodyPr wrap="none" rtlCol="0">
            <a:spAutoFit/>
          </a:bodyPr>
          <a:lstStyle/>
          <a:p>
            <a:r>
              <a:rPr lang="en-GB" sz="6600" b="1" dirty="0"/>
              <a:t>Periodic screening …</a:t>
            </a:r>
            <a:r>
              <a:rPr lang="en-GB" sz="2700" dirty="0"/>
              <a:t> </a:t>
            </a:r>
          </a:p>
        </p:txBody>
      </p:sp>
      <p:sp>
        <p:nvSpPr>
          <p:cNvPr id="5" name="Rectangle: Rounded Corners 4">
            <a:extLst>
              <a:ext uri="{FF2B5EF4-FFF2-40B4-BE49-F238E27FC236}">
                <a16:creationId xmlns:a16="http://schemas.microsoft.com/office/drawing/2014/main" id="{154B0268-5B5C-10D8-524D-3BCCB8AFCF56}"/>
              </a:ext>
            </a:extLst>
          </p:cNvPr>
          <p:cNvSpPr/>
          <p:nvPr/>
        </p:nvSpPr>
        <p:spPr>
          <a:xfrm>
            <a:off x="895350" y="2445790"/>
            <a:ext cx="12839700" cy="6363476"/>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buFont typeface="Arial" panose="020B0604020202020204" pitchFamily="34" charset="0"/>
              <a:buChar char="•"/>
            </a:pPr>
            <a:r>
              <a:rPr lang="en-GB" sz="3000" dirty="0">
                <a:solidFill>
                  <a:schemeClr val="tx1"/>
                </a:solidFill>
              </a:rPr>
              <a:t>A minority shareholder previously held interests in businesses that attracted regulatory attention. </a:t>
            </a:r>
          </a:p>
          <a:p>
            <a:pPr marL="428625" indent="-428625">
              <a:buFont typeface="Arial" panose="020B0604020202020204" pitchFamily="34" charset="0"/>
              <a:buChar char="•"/>
            </a:pPr>
            <a:r>
              <a:rPr lang="en-GB" sz="3000" dirty="0">
                <a:solidFill>
                  <a:schemeClr val="tx1"/>
                </a:solidFill>
              </a:rPr>
              <a:t>No enforcement action was taken against the individual</a:t>
            </a:r>
          </a:p>
          <a:p>
            <a:pPr marL="428625" indent="-428625">
              <a:buFont typeface="Arial" panose="020B0604020202020204" pitchFamily="34" charset="0"/>
              <a:buChar char="•"/>
            </a:pPr>
            <a:r>
              <a:rPr lang="en-GB" sz="3000" dirty="0">
                <a:solidFill>
                  <a:schemeClr val="tx1"/>
                </a:solidFill>
              </a:rPr>
              <a:t>No evidence of criminal conduct is identified </a:t>
            </a:r>
          </a:p>
          <a:p>
            <a:pPr marL="428625" indent="-428625">
              <a:buFont typeface="Arial" panose="020B0604020202020204" pitchFamily="34" charset="0"/>
              <a:buChar char="•"/>
            </a:pPr>
            <a:endParaRPr lang="en-GB" sz="3000" dirty="0">
              <a:solidFill>
                <a:schemeClr val="tx1"/>
              </a:solidFill>
            </a:endParaRPr>
          </a:p>
          <a:p>
            <a:r>
              <a:rPr lang="en-GB" sz="3000" dirty="0">
                <a:solidFill>
                  <a:schemeClr val="tx1"/>
                </a:solidFill>
              </a:rPr>
              <a:t>The information does not fundamentally alter the relationship but contributes to the overall risk assessment. </a:t>
            </a:r>
          </a:p>
        </p:txBody>
      </p:sp>
    </p:spTree>
    <p:extLst>
      <p:ext uri="{BB962C8B-B14F-4D97-AF65-F5344CB8AC3E}">
        <p14:creationId xmlns:p14="http://schemas.microsoft.com/office/powerpoint/2010/main" val="22047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90A1-A6E1-4227-149B-D3F64FE1EE1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686589-9E8B-7E7B-C129-D5E4168EA4A1}"/>
              </a:ext>
            </a:extLst>
          </p:cNvPr>
          <p:cNvSpPr/>
          <p:nvPr/>
        </p:nvSpPr>
        <p:spPr>
          <a:xfrm>
            <a:off x="781049" y="1904999"/>
            <a:ext cx="13653407" cy="6618515"/>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700" dirty="0">
                <a:solidFill>
                  <a:schemeClr val="tx1"/>
                </a:solidFill>
              </a:rPr>
              <a:t>Individually, none of the following issues are considered significant:</a:t>
            </a:r>
          </a:p>
          <a:p>
            <a:endParaRPr lang="en-GB" sz="2700" dirty="0">
              <a:solidFill>
                <a:schemeClr val="tx1"/>
              </a:solidFill>
            </a:endParaRPr>
          </a:p>
          <a:p>
            <a:pPr marL="428625" indent="-428625">
              <a:buFont typeface="Arial" panose="020B0604020202020204" pitchFamily="34" charset="0"/>
              <a:buChar char="•"/>
            </a:pPr>
            <a:r>
              <a:rPr lang="en-GB" sz="2700" dirty="0">
                <a:solidFill>
                  <a:schemeClr val="tx1"/>
                </a:solidFill>
              </a:rPr>
              <a:t>Slightly complex ownership structure</a:t>
            </a:r>
          </a:p>
          <a:p>
            <a:pPr marL="428625" indent="-428625">
              <a:buFont typeface="Arial" panose="020B0604020202020204" pitchFamily="34" charset="0"/>
              <a:buChar char="•"/>
            </a:pPr>
            <a:r>
              <a:rPr lang="en-GB" sz="2700" dirty="0">
                <a:solidFill>
                  <a:schemeClr val="tx1"/>
                </a:solidFill>
              </a:rPr>
              <a:t>Overseas investors </a:t>
            </a:r>
          </a:p>
          <a:p>
            <a:pPr marL="428625" indent="-428625">
              <a:buFont typeface="Arial" panose="020B0604020202020204" pitchFamily="34" charset="0"/>
              <a:buChar char="•"/>
            </a:pPr>
            <a:r>
              <a:rPr lang="en-GB" sz="2700" dirty="0">
                <a:solidFill>
                  <a:schemeClr val="tx1"/>
                </a:solidFill>
              </a:rPr>
              <a:t>Delays in obtaining documentation </a:t>
            </a:r>
          </a:p>
          <a:p>
            <a:pPr marL="428625" indent="-428625">
              <a:buFont typeface="Arial" panose="020B0604020202020204" pitchFamily="34" charset="0"/>
              <a:buChar char="•"/>
            </a:pPr>
            <a:r>
              <a:rPr lang="en-GB" sz="2700" dirty="0">
                <a:solidFill>
                  <a:schemeClr val="tx1"/>
                </a:solidFill>
              </a:rPr>
              <a:t>Group payment arrangements </a:t>
            </a:r>
          </a:p>
          <a:p>
            <a:pPr marL="428625" indent="-428625">
              <a:buFont typeface="Arial" panose="020B0604020202020204" pitchFamily="34" charset="0"/>
              <a:buChar char="•"/>
            </a:pPr>
            <a:r>
              <a:rPr lang="en-GB" sz="2700" dirty="0">
                <a:solidFill>
                  <a:schemeClr val="tx1"/>
                </a:solidFill>
              </a:rPr>
              <a:t>Historical adverse media </a:t>
            </a:r>
          </a:p>
          <a:p>
            <a:pPr marL="428625" indent="-428625">
              <a:buFont typeface="Arial" panose="020B0604020202020204" pitchFamily="34" charset="0"/>
              <a:buChar char="•"/>
            </a:pPr>
            <a:endParaRPr lang="en-GB" sz="2700" dirty="0">
              <a:solidFill>
                <a:schemeClr val="tx1"/>
              </a:solidFill>
            </a:endParaRPr>
          </a:p>
          <a:p>
            <a:pPr marL="428625" indent="-428625">
              <a:buFont typeface="Arial" panose="020B0604020202020204" pitchFamily="34" charset="0"/>
              <a:buChar char="•"/>
            </a:pPr>
            <a:endParaRPr lang="en-GB" sz="2700" dirty="0">
              <a:solidFill>
                <a:schemeClr val="tx1"/>
              </a:solidFill>
            </a:endParaRPr>
          </a:p>
          <a:p>
            <a:r>
              <a:rPr lang="en-GB" sz="2700" dirty="0">
                <a:solidFill>
                  <a:schemeClr val="tx1"/>
                </a:solidFill>
              </a:rPr>
              <a:t>However, taken together they raise questions regarding:</a:t>
            </a:r>
          </a:p>
          <a:p>
            <a:endParaRPr lang="en-GB" sz="2700" dirty="0">
              <a:solidFill>
                <a:schemeClr val="tx1"/>
              </a:solidFill>
            </a:endParaRPr>
          </a:p>
          <a:p>
            <a:pPr marL="428625" indent="-428625">
              <a:buFont typeface="Arial" panose="020B0604020202020204" pitchFamily="34" charset="0"/>
              <a:buChar char="•"/>
            </a:pPr>
            <a:r>
              <a:rPr lang="en-GB" sz="2700" dirty="0">
                <a:solidFill>
                  <a:schemeClr val="tx1"/>
                </a:solidFill>
              </a:rPr>
              <a:t>Whether the current risk rating remains appropriate?</a:t>
            </a:r>
          </a:p>
          <a:p>
            <a:pPr marL="428625" indent="-428625">
              <a:buFont typeface="Arial" panose="020B0604020202020204" pitchFamily="34" charset="0"/>
              <a:buChar char="•"/>
            </a:pPr>
            <a:r>
              <a:rPr lang="en-GB" sz="2700" dirty="0">
                <a:solidFill>
                  <a:schemeClr val="tx1"/>
                </a:solidFill>
              </a:rPr>
              <a:t>Whether enhanced due diligence is warranted? </a:t>
            </a:r>
          </a:p>
          <a:p>
            <a:pPr marL="428625" indent="-428625">
              <a:buFont typeface="Arial" panose="020B0604020202020204" pitchFamily="34" charset="0"/>
              <a:buChar char="•"/>
            </a:pPr>
            <a:r>
              <a:rPr lang="en-GB" sz="2700" dirty="0">
                <a:solidFill>
                  <a:schemeClr val="tx1"/>
                </a:solidFill>
              </a:rPr>
              <a:t>Whether additional monitoring should be introduced? </a:t>
            </a:r>
          </a:p>
        </p:txBody>
      </p:sp>
      <p:sp>
        <p:nvSpPr>
          <p:cNvPr id="8" name="TextBox 7">
            <a:extLst>
              <a:ext uri="{FF2B5EF4-FFF2-40B4-BE49-F238E27FC236}">
                <a16:creationId xmlns:a16="http://schemas.microsoft.com/office/drawing/2014/main" id="{4E9A0EB0-C0FB-8A99-AFA8-31A2F761CB79}"/>
              </a:ext>
            </a:extLst>
          </p:cNvPr>
          <p:cNvSpPr txBox="1"/>
          <p:nvPr/>
        </p:nvSpPr>
        <p:spPr>
          <a:xfrm>
            <a:off x="781050" y="275451"/>
            <a:ext cx="10553700" cy="1107996"/>
          </a:xfrm>
          <a:prstGeom prst="rect">
            <a:avLst/>
          </a:prstGeom>
          <a:noFill/>
        </p:spPr>
        <p:txBody>
          <a:bodyPr wrap="square">
            <a:spAutoFit/>
          </a:bodyPr>
          <a:lstStyle/>
          <a:p>
            <a:r>
              <a:rPr lang="en-GB" sz="6600" b="1" dirty="0"/>
              <a:t>Emerging Risk Profile …</a:t>
            </a:r>
            <a:r>
              <a:rPr lang="en-GB" sz="6600" dirty="0"/>
              <a:t> </a:t>
            </a:r>
          </a:p>
        </p:txBody>
      </p:sp>
    </p:spTree>
    <p:extLst>
      <p:ext uri="{BB962C8B-B14F-4D97-AF65-F5344CB8AC3E}">
        <p14:creationId xmlns:p14="http://schemas.microsoft.com/office/powerpoint/2010/main" val="28287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94AD8E-ADCF-B607-A6CD-612478D09403}"/>
              </a:ext>
            </a:extLst>
          </p:cNvPr>
          <p:cNvSpPr/>
          <p:nvPr/>
        </p:nvSpPr>
        <p:spPr>
          <a:xfrm>
            <a:off x="781049" y="2030185"/>
            <a:ext cx="13784036" cy="6460673"/>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000" dirty="0">
                <a:solidFill>
                  <a:schemeClr val="tx1"/>
                </a:solidFill>
              </a:rPr>
              <a:t>DT has become an important customer</a:t>
            </a:r>
          </a:p>
          <a:p>
            <a:endParaRPr lang="en-GB" sz="3000" dirty="0">
              <a:solidFill>
                <a:schemeClr val="tx1"/>
              </a:solidFill>
            </a:endParaRPr>
          </a:p>
          <a:p>
            <a:r>
              <a:rPr lang="en-GB" sz="3000" dirty="0">
                <a:solidFill>
                  <a:schemeClr val="tx1"/>
                </a:solidFill>
              </a:rPr>
              <a:t>The business wishes to: </a:t>
            </a:r>
          </a:p>
          <a:p>
            <a:endParaRPr lang="en-GB" sz="3000" dirty="0">
              <a:solidFill>
                <a:schemeClr val="tx1"/>
              </a:solidFill>
            </a:endParaRPr>
          </a:p>
          <a:p>
            <a:pPr marL="428625" indent="-428625">
              <a:buFont typeface="Arial" panose="020B0604020202020204" pitchFamily="34" charset="0"/>
              <a:buChar char="•"/>
            </a:pPr>
            <a:r>
              <a:rPr lang="en-GB" sz="3000" dirty="0">
                <a:solidFill>
                  <a:schemeClr val="tx1"/>
                </a:solidFill>
              </a:rPr>
              <a:t>Expand the relationship</a:t>
            </a:r>
          </a:p>
          <a:p>
            <a:pPr marL="428625" indent="-428625">
              <a:buFont typeface="Arial" panose="020B0604020202020204" pitchFamily="34" charset="0"/>
              <a:buChar char="•"/>
            </a:pPr>
            <a:r>
              <a:rPr lang="en-GB" sz="3000" dirty="0">
                <a:solidFill>
                  <a:schemeClr val="tx1"/>
                </a:solidFill>
              </a:rPr>
              <a:t>Launch additional products </a:t>
            </a:r>
          </a:p>
          <a:p>
            <a:pPr marL="428625" indent="-428625">
              <a:buFont typeface="Arial" panose="020B0604020202020204" pitchFamily="34" charset="0"/>
              <a:buChar char="•"/>
            </a:pPr>
            <a:r>
              <a:rPr lang="en-GB" sz="3000" dirty="0">
                <a:solidFill>
                  <a:schemeClr val="tx1"/>
                </a:solidFill>
              </a:rPr>
              <a:t>Accelerate implementation timelines </a:t>
            </a:r>
          </a:p>
          <a:p>
            <a:pPr marL="428625" indent="-428625">
              <a:buFont typeface="Arial" panose="020B0604020202020204" pitchFamily="34" charset="0"/>
              <a:buChar char="•"/>
            </a:pPr>
            <a:endParaRPr lang="en-GB" sz="3000" dirty="0">
              <a:solidFill>
                <a:schemeClr val="tx1"/>
              </a:solidFill>
            </a:endParaRPr>
          </a:p>
          <a:p>
            <a:r>
              <a:rPr lang="en-GB" sz="3000" dirty="0">
                <a:solidFill>
                  <a:schemeClr val="tx1"/>
                </a:solidFill>
              </a:rPr>
              <a:t>Compliance and commercial teams must ensure that growth does not outpace risk assessment activity. </a:t>
            </a:r>
          </a:p>
        </p:txBody>
      </p:sp>
      <p:sp>
        <p:nvSpPr>
          <p:cNvPr id="5" name="TextBox 4">
            <a:extLst>
              <a:ext uri="{FF2B5EF4-FFF2-40B4-BE49-F238E27FC236}">
                <a16:creationId xmlns:a16="http://schemas.microsoft.com/office/drawing/2014/main" id="{1F2F149F-F342-805B-DC31-6ADAFBB7ECE4}"/>
              </a:ext>
            </a:extLst>
          </p:cNvPr>
          <p:cNvSpPr txBox="1"/>
          <p:nvPr/>
        </p:nvSpPr>
        <p:spPr>
          <a:xfrm>
            <a:off x="781050" y="275451"/>
            <a:ext cx="10553700" cy="1107996"/>
          </a:xfrm>
          <a:prstGeom prst="rect">
            <a:avLst/>
          </a:prstGeom>
          <a:noFill/>
        </p:spPr>
        <p:txBody>
          <a:bodyPr wrap="square">
            <a:spAutoFit/>
          </a:bodyPr>
          <a:lstStyle/>
          <a:p>
            <a:r>
              <a:rPr lang="en-GB" sz="6600" b="1" dirty="0"/>
              <a:t>Commercially important …</a:t>
            </a:r>
            <a:r>
              <a:rPr lang="en-GB" sz="6600" dirty="0"/>
              <a:t> </a:t>
            </a:r>
          </a:p>
        </p:txBody>
      </p:sp>
    </p:spTree>
    <p:extLst>
      <p:ext uri="{BB962C8B-B14F-4D97-AF65-F5344CB8AC3E}">
        <p14:creationId xmlns:p14="http://schemas.microsoft.com/office/powerpoint/2010/main" val="31842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D553D0-7662-B792-1C1D-B20D47D9B5F9}"/>
              </a:ext>
            </a:extLst>
          </p:cNvPr>
          <p:cNvSpPr/>
          <p:nvPr/>
        </p:nvSpPr>
        <p:spPr>
          <a:xfrm>
            <a:off x="685800" y="2019300"/>
            <a:ext cx="14097000" cy="7467600"/>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Compliance prepares a comprehensive risk review</a:t>
            </a:r>
          </a:p>
          <a:p>
            <a:endParaRPr lang="en-GB" sz="2800" dirty="0">
              <a:solidFill>
                <a:schemeClr val="tx1"/>
              </a:solidFill>
            </a:endParaRPr>
          </a:p>
          <a:p>
            <a:r>
              <a:rPr lang="en-GB" sz="2800" b="1" dirty="0">
                <a:solidFill>
                  <a:schemeClr val="tx1"/>
                </a:solidFill>
              </a:rPr>
              <a:t>Key findings include:</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Increased ownership complexity</a:t>
            </a:r>
          </a:p>
          <a:p>
            <a:pPr marL="428625" indent="-428625">
              <a:buFont typeface="Arial" panose="020B0604020202020204" pitchFamily="34" charset="0"/>
              <a:buChar char="•"/>
            </a:pPr>
            <a:r>
              <a:rPr lang="en-GB" sz="2800" dirty="0">
                <a:solidFill>
                  <a:schemeClr val="tx1"/>
                </a:solidFill>
              </a:rPr>
              <a:t>Unresolved source of funds questions </a:t>
            </a:r>
          </a:p>
          <a:p>
            <a:pPr marL="428625" indent="-428625">
              <a:buFont typeface="Arial" panose="020B0604020202020204" pitchFamily="34" charset="0"/>
              <a:buChar char="•"/>
            </a:pPr>
            <a:r>
              <a:rPr lang="en-GB" sz="2800" dirty="0">
                <a:solidFill>
                  <a:schemeClr val="tx1"/>
                </a:solidFill>
              </a:rPr>
              <a:t>Unexplained third-party payments </a:t>
            </a:r>
          </a:p>
          <a:p>
            <a:pPr marL="428625" indent="-428625">
              <a:buFont typeface="Arial" panose="020B0604020202020204" pitchFamily="34" charset="0"/>
              <a:buChar char="•"/>
            </a:pPr>
            <a:r>
              <a:rPr lang="en-GB" sz="2800" dirty="0">
                <a:solidFill>
                  <a:schemeClr val="tx1"/>
                </a:solidFill>
              </a:rPr>
              <a:t>Growing difficulty obtaining information </a:t>
            </a:r>
          </a:p>
          <a:p>
            <a:pPr marL="428625" indent="-428625">
              <a:buFont typeface="Arial" panose="020B0604020202020204" pitchFamily="34" charset="0"/>
              <a:buChar char="•"/>
            </a:pPr>
            <a:r>
              <a:rPr lang="en-GB" sz="2800" dirty="0">
                <a:solidFill>
                  <a:schemeClr val="tx1"/>
                </a:solidFill>
              </a:rPr>
              <a:t>Adverse intelligence findings </a:t>
            </a:r>
          </a:p>
          <a:p>
            <a:pPr marL="428625" indent="-428625">
              <a:buFont typeface="Arial" panose="020B0604020202020204" pitchFamily="34" charset="0"/>
              <a:buChar char="•"/>
            </a:pPr>
            <a:endParaRPr lang="en-GB" sz="2800" dirty="0">
              <a:solidFill>
                <a:schemeClr val="tx1"/>
              </a:solidFill>
            </a:endParaRPr>
          </a:p>
          <a:p>
            <a:r>
              <a:rPr lang="en-GB" sz="2800" b="1" dirty="0">
                <a:solidFill>
                  <a:schemeClr val="tx1"/>
                </a:solidFill>
              </a:rPr>
              <a:t>The matter is escalated to: </a:t>
            </a:r>
          </a:p>
          <a:p>
            <a:endParaRPr lang="en-GB" sz="2800" dirty="0">
              <a:solidFill>
                <a:schemeClr val="tx1"/>
              </a:solidFill>
            </a:endParaRPr>
          </a:p>
          <a:p>
            <a:pPr marL="428625" indent="-428625">
              <a:buFont typeface="Arial" panose="020B0604020202020204" pitchFamily="34" charset="0"/>
              <a:buChar char="•"/>
            </a:pPr>
            <a:r>
              <a:rPr lang="en-GB" sz="2800" dirty="0">
                <a:solidFill>
                  <a:schemeClr val="tx1"/>
                </a:solidFill>
              </a:rPr>
              <a:t>MLRO</a:t>
            </a:r>
          </a:p>
          <a:p>
            <a:pPr marL="428625" indent="-428625">
              <a:buFont typeface="Arial" panose="020B0604020202020204" pitchFamily="34" charset="0"/>
              <a:buChar char="•"/>
            </a:pPr>
            <a:r>
              <a:rPr lang="en-GB" sz="2800" dirty="0">
                <a:solidFill>
                  <a:schemeClr val="tx1"/>
                </a:solidFill>
              </a:rPr>
              <a:t>Senior Management </a:t>
            </a:r>
          </a:p>
          <a:p>
            <a:pPr marL="428625" indent="-428625">
              <a:buFont typeface="Arial" panose="020B0604020202020204" pitchFamily="34" charset="0"/>
              <a:buChar char="•"/>
            </a:pPr>
            <a:r>
              <a:rPr lang="en-GB" sz="2800" dirty="0">
                <a:solidFill>
                  <a:schemeClr val="tx1"/>
                </a:solidFill>
              </a:rPr>
              <a:t>Risk Committee</a:t>
            </a:r>
          </a:p>
        </p:txBody>
      </p:sp>
      <p:sp>
        <p:nvSpPr>
          <p:cNvPr id="5" name="TextBox 4">
            <a:extLst>
              <a:ext uri="{FF2B5EF4-FFF2-40B4-BE49-F238E27FC236}">
                <a16:creationId xmlns:a16="http://schemas.microsoft.com/office/drawing/2014/main" id="{4C5CEBD9-48A9-F71B-9F6D-A5CABE8CEE56}"/>
              </a:ext>
            </a:extLst>
          </p:cNvPr>
          <p:cNvSpPr txBox="1"/>
          <p:nvPr/>
        </p:nvSpPr>
        <p:spPr>
          <a:xfrm>
            <a:off x="1458684" y="340766"/>
            <a:ext cx="10553700" cy="1107996"/>
          </a:xfrm>
          <a:prstGeom prst="rect">
            <a:avLst/>
          </a:prstGeom>
          <a:noFill/>
        </p:spPr>
        <p:txBody>
          <a:bodyPr wrap="square">
            <a:spAutoFit/>
          </a:bodyPr>
          <a:lstStyle/>
          <a:p>
            <a:r>
              <a:rPr lang="en-GB" sz="6600" b="1" dirty="0"/>
              <a:t>Escalation…</a:t>
            </a:r>
            <a:r>
              <a:rPr lang="en-GB" sz="6600" dirty="0"/>
              <a:t> </a:t>
            </a:r>
          </a:p>
        </p:txBody>
      </p:sp>
    </p:spTree>
    <p:extLst>
      <p:ext uri="{BB962C8B-B14F-4D97-AF65-F5344CB8AC3E}">
        <p14:creationId xmlns:p14="http://schemas.microsoft.com/office/powerpoint/2010/main" val="17769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1A90A-571E-AD0B-C8A3-8591461F776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2CAF73-189D-F935-5D70-E11E17D4515A}"/>
              </a:ext>
            </a:extLst>
          </p:cNvPr>
          <p:cNvSpPr txBox="1"/>
          <p:nvPr/>
        </p:nvSpPr>
        <p:spPr>
          <a:xfrm>
            <a:off x="1077152" y="396996"/>
            <a:ext cx="13803086" cy="923330"/>
          </a:xfrm>
          <a:prstGeom prst="rect">
            <a:avLst/>
          </a:prstGeom>
          <a:noFill/>
        </p:spPr>
        <p:txBody>
          <a:bodyPr wrap="square">
            <a:spAutoFit/>
          </a:bodyPr>
          <a:lstStyle/>
          <a:p>
            <a:r>
              <a:rPr lang="en-GB" sz="5400" dirty="0"/>
              <a:t>	</a:t>
            </a:r>
          </a:p>
        </p:txBody>
      </p:sp>
      <p:sp>
        <p:nvSpPr>
          <p:cNvPr id="3" name="Rectangle: Rounded Corners 2">
            <a:extLst>
              <a:ext uri="{FF2B5EF4-FFF2-40B4-BE49-F238E27FC236}">
                <a16:creationId xmlns:a16="http://schemas.microsoft.com/office/drawing/2014/main" id="{0D1E4703-D128-4004-8A73-4E11F9B7DA7C}"/>
              </a:ext>
            </a:extLst>
          </p:cNvPr>
          <p:cNvSpPr/>
          <p:nvPr/>
        </p:nvSpPr>
        <p:spPr>
          <a:xfrm>
            <a:off x="457200" y="2095498"/>
            <a:ext cx="6858000" cy="7086601"/>
          </a:xfrm>
          <a:prstGeom prst="roundRect">
            <a:avLst/>
          </a:prstGeom>
          <a:noFill/>
          <a:ln w="57150">
            <a:solidFill>
              <a:srgbClr val="88657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TM initiates </a:t>
            </a:r>
          </a:p>
          <a:p>
            <a:endParaRPr lang="en-GB" sz="2800" dirty="0">
              <a:solidFill>
                <a:schemeClr val="tx1"/>
              </a:solidFill>
            </a:endParaRPr>
          </a:p>
          <a:p>
            <a:r>
              <a:rPr lang="en-GB" sz="2800" b="1" dirty="0">
                <a:solidFill>
                  <a:schemeClr val="tx1"/>
                </a:solidFill>
              </a:rPr>
              <a:t>Enhanced Due Diligence </a:t>
            </a:r>
          </a:p>
          <a:p>
            <a:pPr marL="428625" indent="-428625">
              <a:buFont typeface="Arial" panose="020B0604020202020204" pitchFamily="34" charset="0"/>
              <a:buChar char="•"/>
            </a:pPr>
            <a:r>
              <a:rPr lang="en-GB" sz="2800" dirty="0">
                <a:solidFill>
                  <a:schemeClr val="tx1"/>
                </a:solidFill>
              </a:rPr>
              <a:t>Independent ownership verification </a:t>
            </a:r>
          </a:p>
          <a:p>
            <a:pPr marL="428625" indent="-428625">
              <a:buFont typeface="Arial" panose="020B0604020202020204" pitchFamily="34" charset="0"/>
              <a:buChar char="•"/>
            </a:pPr>
            <a:r>
              <a:rPr lang="en-GB" sz="2800" dirty="0">
                <a:solidFill>
                  <a:schemeClr val="tx1"/>
                </a:solidFill>
              </a:rPr>
              <a:t>Additional source of funds enquires </a:t>
            </a:r>
          </a:p>
          <a:p>
            <a:pPr marL="428625" indent="-428625">
              <a:buFont typeface="Arial" panose="020B0604020202020204" pitchFamily="34" charset="0"/>
              <a:buChar char="•"/>
            </a:pPr>
            <a:r>
              <a:rPr lang="en-GB" sz="2800" dirty="0">
                <a:solidFill>
                  <a:schemeClr val="tx1"/>
                </a:solidFill>
              </a:rPr>
              <a:t>Enhanced screening activities </a:t>
            </a:r>
          </a:p>
          <a:p>
            <a:pPr marL="428625" indent="-428625">
              <a:buFont typeface="Arial" panose="020B0604020202020204" pitchFamily="34" charset="0"/>
              <a:buChar char="•"/>
            </a:pPr>
            <a:r>
              <a:rPr lang="en-GB" sz="2800" dirty="0">
                <a:solidFill>
                  <a:schemeClr val="tx1"/>
                </a:solidFill>
              </a:rPr>
              <a:t>Review of all payment arrangements </a:t>
            </a:r>
          </a:p>
          <a:p>
            <a:pPr marL="428625" indent="-428625">
              <a:buFont typeface="Arial" panose="020B0604020202020204" pitchFamily="34" charset="0"/>
              <a:buChar char="•"/>
            </a:pPr>
            <a:endParaRPr lang="en-GB" sz="2800" dirty="0">
              <a:solidFill>
                <a:schemeClr val="tx1"/>
              </a:solidFill>
            </a:endParaRPr>
          </a:p>
          <a:p>
            <a:r>
              <a:rPr lang="en-GB" sz="2800" b="1" dirty="0">
                <a:solidFill>
                  <a:schemeClr val="tx1"/>
                </a:solidFill>
              </a:rPr>
              <a:t>Governance Measures </a:t>
            </a:r>
          </a:p>
          <a:p>
            <a:pPr marL="428625" indent="-428625">
              <a:buFont typeface="Arial" panose="020B0604020202020204" pitchFamily="34" charset="0"/>
              <a:buChar char="•"/>
            </a:pPr>
            <a:r>
              <a:rPr lang="en-GB" sz="2800" dirty="0">
                <a:solidFill>
                  <a:schemeClr val="tx1"/>
                </a:solidFill>
              </a:rPr>
              <a:t>Senior Management oversight </a:t>
            </a:r>
          </a:p>
          <a:p>
            <a:pPr marL="428625" indent="-428625">
              <a:buFont typeface="Arial" panose="020B0604020202020204" pitchFamily="34" charset="0"/>
              <a:buChar char="•"/>
            </a:pPr>
            <a:r>
              <a:rPr lang="en-GB" sz="2800" dirty="0">
                <a:solidFill>
                  <a:schemeClr val="tx1"/>
                </a:solidFill>
              </a:rPr>
              <a:t>Increased monitoring </a:t>
            </a:r>
          </a:p>
          <a:p>
            <a:pPr marL="428625" indent="-428625">
              <a:buFont typeface="Arial" panose="020B0604020202020204" pitchFamily="34" charset="0"/>
              <a:buChar char="•"/>
            </a:pPr>
            <a:r>
              <a:rPr lang="en-GB" sz="2800" dirty="0">
                <a:solidFill>
                  <a:schemeClr val="tx1"/>
                </a:solidFill>
              </a:rPr>
              <a:t>Formal risk assessment </a:t>
            </a:r>
          </a:p>
        </p:txBody>
      </p:sp>
      <p:sp>
        <p:nvSpPr>
          <p:cNvPr id="6" name="TextBox 5">
            <a:extLst>
              <a:ext uri="{FF2B5EF4-FFF2-40B4-BE49-F238E27FC236}">
                <a16:creationId xmlns:a16="http://schemas.microsoft.com/office/drawing/2014/main" id="{CDFC9287-2B30-D306-773D-2A4A0013975C}"/>
              </a:ext>
            </a:extLst>
          </p:cNvPr>
          <p:cNvSpPr txBox="1"/>
          <p:nvPr/>
        </p:nvSpPr>
        <p:spPr>
          <a:xfrm>
            <a:off x="781049" y="275451"/>
            <a:ext cx="13803086" cy="1107996"/>
          </a:xfrm>
          <a:prstGeom prst="rect">
            <a:avLst/>
          </a:prstGeom>
          <a:noFill/>
        </p:spPr>
        <p:txBody>
          <a:bodyPr wrap="square">
            <a:spAutoFit/>
          </a:bodyPr>
          <a:lstStyle/>
          <a:p>
            <a:r>
              <a:rPr lang="en-GB" sz="6600" b="1" dirty="0"/>
              <a:t>Enhanced Due Diligence</a:t>
            </a:r>
            <a:endParaRPr lang="en-GB" sz="6600" dirty="0"/>
          </a:p>
        </p:txBody>
      </p:sp>
      <p:sp>
        <p:nvSpPr>
          <p:cNvPr id="7" name="Arrow: Right 6">
            <a:extLst>
              <a:ext uri="{FF2B5EF4-FFF2-40B4-BE49-F238E27FC236}">
                <a16:creationId xmlns:a16="http://schemas.microsoft.com/office/drawing/2014/main" id="{89371634-6F76-B1E1-E0D2-63980EE94962}"/>
              </a:ext>
            </a:extLst>
          </p:cNvPr>
          <p:cNvSpPr/>
          <p:nvPr/>
        </p:nvSpPr>
        <p:spPr>
          <a:xfrm>
            <a:off x="7543799" y="2585216"/>
            <a:ext cx="2219325" cy="1154162"/>
          </a:xfrm>
          <a:prstGeom prst="rightArrow">
            <a:avLst/>
          </a:prstGeom>
          <a:solidFill>
            <a:srgbClr val="D2A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8" name="Arrow: Right 7">
            <a:extLst>
              <a:ext uri="{FF2B5EF4-FFF2-40B4-BE49-F238E27FC236}">
                <a16:creationId xmlns:a16="http://schemas.microsoft.com/office/drawing/2014/main" id="{EE160978-0DFB-23EE-7075-08F964FAE8C5}"/>
              </a:ext>
            </a:extLst>
          </p:cNvPr>
          <p:cNvSpPr/>
          <p:nvPr/>
        </p:nvSpPr>
        <p:spPr>
          <a:xfrm>
            <a:off x="7543799" y="4754126"/>
            <a:ext cx="2219326" cy="1154162"/>
          </a:xfrm>
          <a:prstGeom prst="rightArrow">
            <a:avLst/>
          </a:prstGeom>
          <a:solidFill>
            <a:srgbClr val="D2A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 name="Arrow: Right 8">
            <a:extLst>
              <a:ext uri="{FF2B5EF4-FFF2-40B4-BE49-F238E27FC236}">
                <a16:creationId xmlns:a16="http://schemas.microsoft.com/office/drawing/2014/main" id="{73844AC0-7661-975B-3AC3-5AEF9837E9A4}"/>
              </a:ext>
            </a:extLst>
          </p:cNvPr>
          <p:cNvSpPr/>
          <p:nvPr/>
        </p:nvSpPr>
        <p:spPr>
          <a:xfrm>
            <a:off x="7543797" y="6923036"/>
            <a:ext cx="2219327" cy="1154162"/>
          </a:xfrm>
          <a:prstGeom prst="rightArrow">
            <a:avLst/>
          </a:prstGeom>
          <a:solidFill>
            <a:srgbClr val="D2A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Rectangle: Rounded Corners 10">
            <a:extLst>
              <a:ext uri="{FF2B5EF4-FFF2-40B4-BE49-F238E27FC236}">
                <a16:creationId xmlns:a16="http://schemas.microsoft.com/office/drawing/2014/main" id="{E4F5F8F3-B62F-B497-B7D7-7A921B6A0BD1}"/>
              </a:ext>
            </a:extLst>
          </p:cNvPr>
          <p:cNvSpPr/>
          <p:nvPr/>
        </p:nvSpPr>
        <p:spPr>
          <a:xfrm>
            <a:off x="9867900" y="1034440"/>
            <a:ext cx="7277100" cy="2889860"/>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b="1" dirty="0">
                <a:solidFill>
                  <a:schemeClr val="tx1"/>
                </a:solidFill>
              </a:rPr>
              <a:t>Outcome 1</a:t>
            </a:r>
          </a:p>
          <a:p>
            <a:endParaRPr lang="en-GB" sz="2600" dirty="0">
              <a:solidFill>
                <a:schemeClr val="tx1"/>
              </a:solidFill>
            </a:endParaRPr>
          </a:p>
          <a:p>
            <a:r>
              <a:rPr lang="en-GB" sz="2600" dirty="0">
                <a:solidFill>
                  <a:schemeClr val="tx1"/>
                </a:solidFill>
              </a:rPr>
              <a:t>Additional information is obtained and concerns are satisfactory addressed. </a:t>
            </a:r>
          </a:p>
          <a:p>
            <a:endParaRPr lang="en-GB" sz="2600" dirty="0">
              <a:solidFill>
                <a:schemeClr val="tx1"/>
              </a:solidFill>
            </a:endParaRPr>
          </a:p>
          <a:p>
            <a:r>
              <a:rPr lang="en-GB" sz="2600" dirty="0">
                <a:solidFill>
                  <a:schemeClr val="tx1"/>
                </a:solidFill>
              </a:rPr>
              <a:t>Relationship continues with enhanced monitoring </a:t>
            </a:r>
          </a:p>
        </p:txBody>
      </p:sp>
      <p:sp>
        <p:nvSpPr>
          <p:cNvPr id="12" name="Rectangle: Rounded Corners 11">
            <a:extLst>
              <a:ext uri="{FF2B5EF4-FFF2-40B4-BE49-F238E27FC236}">
                <a16:creationId xmlns:a16="http://schemas.microsoft.com/office/drawing/2014/main" id="{975540D2-BD09-0CD5-D04C-05D63F58B7C8}"/>
              </a:ext>
            </a:extLst>
          </p:cNvPr>
          <p:cNvSpPr/>
          <p:nvPr/>
        </p:nvSpPr>
        <p:spPr>
          <a:xfrm>
            <a:off x="9867900" y="4048188"/>
            <a:ext cx="7277100" cy="2889860"/>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b="1" dirty="0">
                <a:solidFill>
                  <a:schemeClr val="tx1"/>
                </a:solidFill>
              </a:rPr>
              <a:t>Outcome 2 </a:t>
            </a:r>
          </a:p>
          <a:p>
            <a:endParaRPr lang="en-GB" sz="2600" dirty="0">
              <a:solidFill>
                <a:schemeClr val="tx1"/>
              </a:solidFill>
            </a:endParaRPr>
          </a:p>
          <a:p>
            <a:r>
              <a:rPr lang="en-GB" sz="2600" dirty="0">
                <a:solidFill>
                  <a:schemeClr val="tx1"/>
                </a:solidFill>
              </a:rPr>
              <a:t>Information gaps remain unresolved </a:t>
            </a:r>
          </a:p>
          <a:p>
            <a:endParaRPr lang="en-GB" sz="2600" dirty="0">
              <a:solidFill>
                <a:schemeClr val="tx1"/>
              </a:solidFill>
            </a:endParaRPr>
          </a:p>
          <a:p>
            <a:r>
              <a:rPr lang="en-GB" sz="2600" dirty="0">
                <a:solidFill>
                  <a:schemeClr val="tx1"/>
                </a:solidFill>
              </a:rPr>
              <a:t>Risk level continues to increase </a:t>
            </a:r>
          </a:p>
        </p:txBody>
      </p:sp>
      <p:sp>
        <p:nvSpPr>
          <p:cNvPr id="13" name="Rectangle: Rounded Corners 12">
            <a:extLst>
              <a:ext uri="{FF2B5EF4-FFF2-40B4-BE49-F238E27FC236}">
                <a16:creationId xmlns:a16="http://schemas.microsoft.com/office/drawing/2014/main" id="{2DDBCC36-D706-77E6-DE45-AE4110889477}"/>
              </a:ext>
            </a:extLst>
          </p:cNvPr>
          <p:cNvSpPr/>
          <p:nvPr/>
        </p:nvSpPr>
        <p:spPr>
          <a:xfrm>
            <a:off x="9858068" y="7062290"/>
            <a:ext cx="7277100" cy="2889860"/>
          </a:xfrm>
          <a:prstGeom prst="roundRect">
            <a:avLst/>
          </a:prstGeom>
          <a:solidFill>
            <a:srgbClr val="E9D3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b="1" dirty="0">
                <a:solidFill>
                  <a:schemeClr val="tx1"/>
                </a:solidFill>
              </a:rPr>
              <a:t>Outcome 3 </a:t>
            </a:r>
          </a:p>
          <a:p>
            <a:endParaRPr lang="en-GB" sz="2600" dirty="0">
              <a:solidFill>
                <a:schemeClr val="tx1"/>
              </a:solidFill>
            </a:endParaRPr>
          </a:p>
          <a:p>
            <a:r>
              <a:rPr lang="en-GB" sz="2600" dirty="0">
                <a:solidFill>
                  <a:schemeClr val="tx1"/>
                </a:solidFill>
              </a:rPr>
              <a:t>Further enquires identify material inconsistencies and significant financial crime concerns.</a:t>
            </a:r>
          </a:p>
          <a:p>
            <a:endParaRPr lang="en-GB" sz="2600" dirty="0">
              <a:solidFill>
                <a:schemeClr val="tx1"/>
              </a:solidFill>
            </a:endParaRPr>
          </a:p>
          <a:p>
            <a:r>
              <a:rPr lang="en-GB" sz="2600" dirty="0">
                <a:solidFill>
                  <a:schemeClr val="tx1"/>
                </a:solidFill>
              </a:rPr>
              <a:t>Relationship termination becomes a consideration </a:t>
            </a:r>
          </a:p>
        </p:txBody>
      </p:sp>
    </p:spTree>
    <p:extLst>
      <p:ext uri="{BB962C8B-B14F-4D97-AF65-F5344CB8AC3E}">
        <p14:creationId xmlns:p14="http://schemas.microsoft.com/office/powerpoint/2010/main" val="17039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9EFC-C2E4-FABC-1BB0-A7C1B4FB5BE6}"/>
              </a:ext>
            </a:extLst>
          </p:cNvPr>
          <p:cNvSpPr>
            <a:spLocks noGrp="1"/>
          </p:cNvSpPr>
          <p:nvPr>
            <p:ph type="title"/>
          </p:nvPr>
        </p:nvSpPr>
        <p:spPr>
          <a:xfrm>
            <a:off x="780357" y="367142"/>
            <a:ext cx="13719414" cy="1309259"/>
          </a:xfrm>
        </p:spPr>
        <p:txBody>
          <a:bodyPr/>
          <a:lstStyle/>
          <a:p>
            <a:r>
              <a:rPr lang="en-GB" sz="5400" b="1" dirty="0">
                <a:latin typeface="Tahoma" panose="020B0604030504040204" pitchFamily="34" charset="0"/>
                <a:ea typeface="Tahoma" panose="020B0604030504040204" pitchFamily="34" charset="0"/>
                <a:cs typeface="Tahoma" panose="020B0604030504040204" pitchFamily="34" charset="0"/>
              </a:rPr>
              <a:t>How to find further information </a:t>
            </a:r>
          </a:p>
        </p:txBody>
      </p:sp>
      <p:sp>
        <p:nvSpPr>
          <p:cNvPr id="3" name="Text Placeholder 2">
            <a:extLst>
              <a:ext uri="{FF2B5EF4-FFF2-40B4-BE49-F238E27FC236}">
                <a16:creationId xmlns:a16="http://schemas.microsoft.com/office/drawing/2014/main" id="{56BD40FC-A91A-089A-E001-96DACD3DB28E}"/>
              </a:ext>
            </a:extLst>
          </p:cNvPr>
          <p:cNvSpPr>
            <a:spLocks noGrp="1"/>
          </p:cNvSpPr>
          <p:nvPr>
            <p:ph type="body" idx="1"/>
          </p:nvPr>
        </p:nvSpPr>
        <p:spPr>
          <a:xfrm>
            <a:off x="780357" y="2740228"/>
            <a:ext cx="12605658" cy="5094515"/>
          </a:xfrm>
        </p:spPr>
        <p:txBody>
          <a:bodyPr/>
          <a:lstStyle/>
          <a:p>
            <a:r>
              <a:rPr lang="en-GB" sz="4000" dirty="0"/>
              <a:t>GSC website </a:t>
            </a:r>
          </a:p>
          <a:p>
            <a:pPr lvl="1"/>
            <a:r>
              <a:rPr lang="en-GB" sz="4000" dirty="0"/>
              <a:t>Legislation </a:t>
            </a:r>
          </a:p>
          <a:p>
            <a:pPr lvl="1"/>
            <a:r>
              <a:rPr lang="en-GB" sz="4000" dirty="0"/>
              <a:t>Guidance Notes </a:t>
            </a:r>
          </a:p>
          <a:p>
            <a:pPr lvl="1"/>
            <a:r>
              <a:rPr lang="en-GB" sz="4000" dirty="0"/>
              <a:t>Historic AML Outreach materials</a:t>
            </a:r>
          </a:p>
          <a:p>
            <a:r>
              <a:rPr lang="en-GB" sz="4000" dirty="0"/>
              <a:t>FIU Online Gambling Typologies Report </a:t>
            </a:r>
          </a:p>
          <a:p>
            <a:endParaRPr lang="en-GB" sz="4000" dirty="0"/>
          </a:p>
        </p:txBody>
      </p:sp>
    </p:spTree>
    <p:extLst>
      <p:ext uri="{BB962C8B-B14F-4D97-AF65-F5344CB8AC3E}">
        <p14:creationId xmlns:p14="http://schemas.microsoft.com/office/powerpoint/2010/main" val="2798290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C0A7B-7483-315F-44BF-28BC1EFFD7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7096A0-225C-31AF-5E74-0E76D3D0C7C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r>
              <a:rPr lang="en-GB" dirty="0"/>
              <a:t>-</a:t>
            </a:r>
          </a:p>
        </p:txBody>
      </p:sp>
      <p:grpSp>
        <p:nvGrpSpPr>
          <p:cNvPr id="3" name="Group 3">
            <a:extLst>
              <a:ext uri="{FF2B5EF4-FFF2-40B4-BE49-F238E27FC236}">
                <a16:creationId xmlns:a16="http://schemas.microsoft.com/office/drawing/2014/main" id="{DBB261D4-759B-F6FB-F5CD-D08A08BCAA35}"/>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910C66BC-BBC0-F824-FEC5-F75DA28F6605}"/>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2083DAEC-1673-6989-CD58-F47AB8158694}"/>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5B579BB9-1C2A-9428-F5F1-03E1719B4B4B}"/>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F6404C9C-7BC0-49C0-7B5E-E33EB56C4F48}"/>
              </a:ext>
            </a:extLst>
          </p:cNvPr>
          <p:cNvSpPr txBox="1"/>
          <p:nvPr/>
        </p:nvSpPr>
        <p:spPr>
          <a:xfrm>
            <a:off x="1028700" y="8162925"/>
            <a:ext cx="16230600" cy="1129925"/>
          </a:xfrm>
          <a:prstGeom prst="rect">
            <a:avLst/>
          </a:prstGeom>
        </p:spPr>
        <p:txBody>
          <a:bodyPr wrap="square" lIns="0" tIns="0" rIns="0" bIns="0" rtlCol="0" anchor="t">
            <a:spAutoFit/>
          </a:bodyPr>
          <a:lstStyle/>
          <a:p>
            <a:pPr algn="ctr">
              <a:lnSpc>
                <a:spcPts val="8640"/>
              </a:lnSpc>
            </a:pPr>
            <a:r>
              <a:rPr lang="en-US" sz="115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-BREAK-</a:t>
            </a:r>
          </a:p>
        </p:txBody>
      </p:sp>
    </p:spTree>
    <p:extLst>
      <p:ext uri="{BB962C8B-B14F-4D97-AF65-F5344CB8AC3E}">
        <p14:creationId xmlns:p14="http://schemas.microsoft.com/office/powerpoint/2010/main" val="2483652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61B7-442B-DCD5-0676-6D1CEFD7E8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BA18CD-E56E-169F-80D4-763AF4A5262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dirty="0"/>
          </a:p>
        </p:txBody>
      </p:sp>
      <p:grpSp>
        <p:nvGrpSpPr>
          <p:cNvPr id="3" name="Group 3">
            <a:extLst>
              <a:ext uri="{FF2B5EF4-FFF2-40B4-BE49-F238E27FC236}">
                <a16:creationId xmlns:a16="http://schemas.microsoft.com/office/drawing/2014/main" id="{1BFFC8F4-3906-837D-871B-DAABCD4FEA00}"/>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0279EE67-71B1-68A6-1487-4B2FD8BF711C}"/>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0FFEACE3-175D-F2F9-5296-AFD370CA5D71}"/>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47008D4B-3CFC-8025-9F7A-DF22D18273CA}"/>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CC297551-FDA0-954E-384F-2C1D47CDB006}"/>
              </a:ext>
            </a:extLst>
          </p:cNvPr>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Virtual Assets</a:t>
            </a:r>
          </a:p>
        </p:txBody>
      </p:sp>
    </p:spTree>
    <p:extLst>
      <p:ext uri="{BB962C8B-B14F-4D97-AF65-F5344CB8AC3E}">
        <p14:creationId xmlns:p14="http://schemas.microsoft.com/office/powerpoint/2010/main" val="1058605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a:t>
            </a:r>
          </a:p>
        </p:txBody>
      </p:sp>
      <p:sp>
        <p:nvSpPr>
          <p:cNvPr id="5" name="TextBox 5"/>
          <p:cNvSpPr txBox="1"/>
          <p:nvPr/>
        </p:nvSpPr>
        <p:spPr>
          <a:xfrm>
            <a:off x="762000" y="3299081"/>
            <a:ext cx="13068300" cy="1282402"/>
          </a:xfrm>
          <a:prstGeom prst="rect">
            <a:avLst/>
          </a:prstGeom>
        </p:spPr>
        <p:txBody>
          <a:bodyPr wrap="square" lIns="0" tIns="0" rIns="0" bIns="0" rtlCol="0" anchor="t">
            <a:spAutoFit/>
          </a:bodyPr>
          <a:lstStyle/>
          <a:p>
            <a:pPr algn="ctr">
              <a:lnSpc>
                <a:spcPts val="5040"/>
              </a:lnSpc>
            </a:pPr>
            <a:r>
              <a:rPr lang="en-GB" sz="4400" dirty="0">
                <a:latin typeface="Raleway"/>
                <a:ea typeface="Raleway"/>
                <a:cs typeface="Raleway"/>
                <a:sym typeface="Raleway"/>
              </a:rPr>
              <a:t>The overall </a:t>
            </a:r>
            <a:r>
              <a:rPr lang="en-GB" sz="4400" b="1" dirty="0">
                <a:solidFill>
                  <a:srgbClr val="418689"/>
                </a:solidFill>
                <a:latin typeface="Raleway"/>
                <a:ea typeface="Raleway"/>
                <a:cs typeface="Raleway"/>
                <a:sym typeface="Raleway"/>
              </a:rPr>
              <a:t>ML risk </a:t>
            </a:r>
            <a:r>
              <a:rPr lang="en-GB" sz="4400" dirty="0">
                <a:latin typeface="Raleway"/>
                <a:ea typeface="Raleway"/>
                <a:cs typeface="Raleway"/>
                <a:sym typeface="Raleway"/>
              </a:rPr>
              <a:t>relating to VAs and VASPs in the IOM  is assessed as </a:t>
            </a:r>
            <a:r>
              <a:rPr lang="en-GB" sz="4400" b="1" dirty="0">
                <a:solidFill>
                  <a:srgbClr val="418689"/>
                </a:solidFill>
                <a:latin typeface="Raleway"/>
                <a:ea typeface="Raleway"/>
                <a:cs typeface="Raleway"/>
                <a:sym typeface="Raleway"/>
              </a:rPr>
              <a:t>Medium. </a:t>
            </a:r>
          </a:p>
        </p:txBody>
      </p:sp>
      <p:sp>
        <p:nvSpPr>
          <p:cNvPr id="6" name="TextBox 5">
            <a:extLst>
              <a:ext uri="{FF2B5EF4-FFF2-40B4-BE49-F238E27FC236}">
                <a16:creationId xmlns:a16="http://schemas.microsoft.com/office/drawing/2014/main" id="{3743835A-8181-797F-DDA2-235B7C397BCE}"/>
              </a:ext>
            </a:extLst>
          </p:cNvPr>
          <p:cNvSpPr txBox="1"/>
          <p:nvPr/>
        </p:nvSpPr>
        <p:spPr>
          <a:xfrm>
            <a:off x="2152650" y="7794701"/>
            <a:ext cx="13068300" cy="641201"/>
          </a:xfrm>
          <a:prstGeom prst="rect">
            <a:avLst/>
          </a:prstGeom>
        </p:spPr>
        <p:txBody>
          <a:bodyPr wrap="square" lIns="0" tIns="0" rIns="0" bIns="0" rtlCol="0" anchor="t">
            <a:spAutoFit/>
          </a:bodyPr>
          <a:lstStyle/>
          <a:p>
            <a:pPr algn="ctr">
              <a:lnSpc>
                <a:spcPts val="5040"/>
              </a:lnSpc>
            </a:pPr>
            <a:r>
              <a:rPr lang="en-GB" sz="4400" b="1" dirty="0">
                <a:solidFill>
                  <a:srgbClr val="418689"/>
                </a:solidFill>
                <a:latin typeface="Raleway"/>
                <a:ea typeface="Raleway"/>
                <a:cs typeface="Raleway"/>
                <a:sym typeface="Raleway"/>
              </a:rPr>
              <a:t>TF and PF </a:t>
            </a:r>
            <a:r>
              <a:rPr lang="en-GB" sz="4400" dirty="0">
                <a:latin typeface="Raleway"/>
                <a:ea typeface="Raleway"/>
                <a:cs typeface="Raleway"/>
                <a:sym typeface="Raleway"/>
              </a:rPr>
              <a:t>risks are assessed as </a:t>
            </a:r>
            <a:r>
              <a:rPr lang="en-GB" sz="4400" b="1" dirty="0">
                <a:solidFill>
                  <a:srgbClr val="418689"/>
                </a:solidFill>
                <a:latin typeface="Raleway"/>
                <a:ea typeface="Raleway"/>
                <a:cs typeface="Raleway"/>
                <a:sym typeface="Raleway"/>
              </a:rPr>
              <a:t>Very Low </a:t>
            </a:r>
            <a:r>
              <a:rPr lang="en-GB" sz="4400" dirty="0">
                <a:latin typeface="Raleway"/>
                <a:ea typeface="Raleway"/>
                <a:cs typeface="Raleway"/>
                <a:sym typeface="Raleway"/>
              </a:rPr>
              <a:t>for both. </a:t>
            </a:r>
            <a:endParaRPr lang="en-US" sz="4400" dirty="0">
              <a:latin typeface="Raleway"/>
              <a:ea typeface="Raleway"/>
              <a:cs typeface="Raleway"/>
              <a:sym typeface="Raleway"/>
            </a:endParaRPr>
          </a:p>
        </p:txBody>
      </p:sp>
      <p:sp>
        <p:nvSpPr>
          <p:cNvPr id="7" name="Rectangle: Rounded Corners 6">
            <a:extLst>
              <a:ext uri="{FF2B5EF4-FFF2-40B4-BE49-F238E27FC236}">
                <a16:creationId xmlns:a16="http://schemas.microsoft.com/office/drawing/2014/main" id="{57927161-CEF2-2846-7FFD-E865118251FE}"/>
              </a:ext>
            </a:extLst>
          </p:cNvPr>
          <p:cNvSpPr/>
          <p:nvPr/>
        </p:nvSpPr>
        <p:spPr>
          <a:xfrm>
            <a:off x="685800" y="2907425"/>
            <a:ext cx="13373100" cy="2065714"/>
          </a:xfrm>
          <a:prstGeom prst="roundRect">
            <a:avLst/>
          </a:prstGeom>
          <a:noFill/>
          <a:ln>
            <a:solidFill>
              <a:srgbClr val="B1D1D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F8F86372-402F-89F3-6E67-D170711913EA}"/>
              </a:ext>
            </a:extLst>
          </p:cNvPr>
          <p:cNvSpPr/>
          <p:nvPr/>
        </p:nvSpPr>
        <p:spPr>
          <a:xfrm>
            <a:off x="1905000" y="7429500"/>
            <a:ext cx="13563600" cy="1371601"/>
          </a:xfrm>
          <a:prstGeom prst="roundRect">
            <a:avLst/>
          </a:prstGeom>
          <a:noFill/>
          <a:ln>
            <a:solidFill>
              <a:srgbClr val="B1D1D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B92E958E-1795-8A0D-6631-216F216D3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8219" y="675261"/>
            <a:ext cx="3246893" cy="324689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D0CD-3485-6FE5-EFE0-B4C2B0BB2A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171145-F7BF-D73D-853F-B1486665A704}"/>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78F4847A-D2A6-CBDA-3F02-B5555A0209E7}"/>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 - Threats</a:t>
            </a:r>
          </a:p>
        </p:txBody>
      </p:sp>
      <p:sp>
        <p:nvSpPr>
          <p:cNvPr id="4" name="TextBox 4">
            <a:extLst>
              <a:ext uri="{FF2B5EF4-FFF2-40B4-BE49-F238E27FC236}">
                <a16:creationId xmlns:a16="http://schemas.microsoft.com/office/drawing/2014/main" id="{C5FE586F-057C-AB9A-1B60-2F5FF2F81783}"/>
              </a:ext>
            </a:extLst>
          </p:cNvPr>
          <p:cNvSpPr txBox="1"/>
          <p:nvPr/>
        </p:nvSpPr>
        <p:spPr>
          <a:xfrm>
            <a:off x="1045265" y="3721966"/>
            <a:ext cx="11544300" cy="3308598"/>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Cyber enabled fraud</a:t>
            </a:r>
            <a:br>
              <a:rPr lang="en-GB" sz="3600" dirty="0">
                <a:solidFill>
                  <a:srgbClr val="000000"/>
                </a:solidFill>
                <a:latin typeface="Tahoma"/>
                <a:ea typeface="Tahoma"/>
                <a:cs typeface="Tahoma"/>
                <a:sym typeface="Tahoma"/>
              </a:rPr>
            </a:b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Exploitation of VA by organised crime groups</a:t>
            </a:r>
            <a:br>
              <a:rPr lang="en-GB" sz="3600" dirty="0">
                <a:solidFill>
                  <a:srgbClr val="000000"/>
                </a:solidFill>
                <a:latin typeface="Tahoma"/>
                <a:ea typeface="Tahoma"/>
                <a:cs typeface="Tahoma"/>
                <a:sym typeface="Tahoma"/>
              </a:rPr>
            </a:br>
            <a:r>
              <a:rPr lang="en-GB" sz="3600" dirty="0">
                <a:solidFill>
                  <a:srgbClr val="000000"/>
                </a:solidFill>
                <a:latin typeface="Tahoma"/>
                <a:ea typeface="Tahoma"/>
                <a:cs typeface="Tahoma"/>
                <a:sym typeface="Tahoma"/>
              </a:rPr>
              <a:t> </a:t>
            </a: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Increasing use of stablecoins (USDT) </a:t>
            </a:r>
          </a:p>
          <a:p>
            <a:pPr>
              <a:lnSpc>
                <a:spcPts val="4320"/>
              </a:lnSpc>
            </a:pPr>
            <a:endParaRPr lang="en-GB" sz="3600" dirty="0">
              <a:solidFill>
                <a:srgbClr val="000000"/>
              </a:solidFill>
              <a:latin typeface="Tahoma"/>
              <a:ea typeface="Tahoma"/>
              <a:cs typeface="Tahoma"/>
              <a:sym typeface="Tahoma"/>
            </a:endParaRPr>
          </a:p>
        </p:txBody>
      </p:sp>
      <p:sp>
        <p:nvSpPr>
          <p:cNvPr id="5" name="TextBox 5">
            <a:extLst>
              <a:ext uri="{FF2B5EF4-FFF2-40B4-BE49-F238E27FC236}">
                <a16:creationId xmlns:a16="http://schemas.microsoft.com/office/drawing/2014/main" id="{7D022334-5162-225E-97A8-8258A3DFD7A3}"/>
              </a:ext>
            </a:extLst>
          </p:cNvPr>
          <p:cNvSpPr txBox="1"/>
          <p:nvPr/>
        </p:nvSpPr>
        <p:spPr>
          <a:xfrm>
            <a:off x="1028700" y="260364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Money Laundering Threats</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121133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B8E0-C77D-E52F-030A-E397615D63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51AC40-BEB9-6DE7-9B51-74F40E098AAB}"/>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072ED0E7-8A29-D1A5-50F8-7681FF32C1B6}"/>
              </a:ext>
            </a:extLst>
          </p:cNvPr>
          <p:cNvSpPr txBox="1"/>
          <p:nvPr/>
        </p:nvSpPr>
        <p:spPr>
          <a:xfrm>
            <a:off x="514350" y="342900"/>
            <a:ext cx="17259300" cy="1112933"/>
          </a:xfrm>
          <a:prstGeom prst="rect">
            <a:avLst/>
          </a:prstGeom>
        </p:spPr>
        <p:txBody>
          <a:bodyPr wrap="square" lIns="0" tIns="0" rIns="0" bIns="0" rtlCol="0" anchor="t">
            <a:spAutoFit/>
          </a:bodyPr>
          <a:lstStyle/>
          <a:p>
            <a:pPr algn="l">
              <a:lnSpc>
                <a:spcPts val="9600"/>
              </a:lnSpc>
            </a:pPr>
            <a:r>
              <a:rPr lang="en-US" sz="66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GSC Update:</a:t>
            </a:r>
          </a:p>
        </p:txBody>
      </p:sp>
      <p:pic>
        <p:nvPicPr>
          <p:cNvPr id="5" name="Picture 4">
            <a:extLst>
              <a:ext uri="{FF2B5EF4-FFF2-40B4-BE49-F238E27FC236}">
                <a16:creationId xmlns:a16="http://schemas.microsoft.com/office/drawing/2014/main" id="{8A82804A-0F70-E6C9-F6B8-524243B17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5714" cy="10285714"/>
          </a:xfrm>
          <a:prstGeom prst="rect">
            <a:avLst/>
          </a:prstGeom>
        </p:spPr>
      </p:pic>
    </p:spTree>
    <p:extLst>
      <p:ext uri="{BB962C8B-B14F-4D97-AF65-F5344CB8AC3E}">
        <p14:creationId xmlns:p14="http://schemas.microsoft.com/office/powerpoint/2010/main" val="3939896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BE9F7-B39C-FCB2-0BCE-272F44F157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146352-E560-C8D9-760F-F010E0BA6634}"/>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F1DBDA2B-D22E-15B2-F894-054F836D10D1}"/>
              </a:ext>
            </a:extLst>
          </p:cNvPr>
          <p:cNvSpPr txBox="1"/>
          <p:nvPr/>
        </p:nvSpPr>
        <p:spPr>
          <a:xfrm>
            <a:off x="514350" y="342900"/>
            <a:ext cx="17259300" cy="1231106"/>
          </a:xfrm>
          <a:prstGeom prst="rect">
            <a:avLst/>
          </a:prstGeom>
        </p:spPr>
        <p:txBody>
          <a:bodyPr wrap="square"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IOM Constabulary Annual Report</a:t>
            </a:r>
          </a:p>
        </p:txBody>
      </p:sp>
      <p:sp>
        <p:nvSpPr>
          <p:cNvPr id="4" name="TextBox 4">
            <a:extLst>
              <a:ext uri="{FF2B5EF4-FFF2-40B4-BE49-F238E27FC236}">
                <a16:creationId xmlns:a16="http://schemas.microsoft.com/office/drawing/2014/main" id="{0C5CDB49-09DF-2D6C-EED7-D885F1AD4D42}"/>
              </a:ext>
            </a:extLst>
          </p:cNvPr>
          <p:cNvSpPr txBox="1"/>
          <p:nvPr/>
        </p:nvSpPr>
        <p:spPr>
          <a:xfrm>
            <a:off x="1028700" y="2566938"/>
            <a:ext cx="13875536" cy="7720062"/>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The Constabulary identified and blocked USDT </a:t>
            </a:r>
            <a:r>
              <a:rPr lang="en-GB" sz="3600" b="1" dirty="0">
                <a:solidFill>
                  <a:srgbClr val="000000"/>
                </a:solidFill>
                <a:latin typeface="Tahoma"/>
                <a:ea typeface="Tahoma"/>
                <a:cs typeface="Tahoma"/>
                <a:sym typeface="Tahoma"/>
              </a:rPr>
              <a:t>6.2 million </a:t>
            </a:r>
            <a:r>
              <a:rPr lang="en-GB" sz="3600" dirty="0">
                <a:solidFill>
                  <a:srgbClr val="000000"/>
                </a:solidFill>
                <a:latin typeface="Tahoma"/>
                <a:ea typeface="Tahoma"/>
                <a:cs typeface="Tahoma"/>
                <a:sym typeface="Tahoma"/>
              </a:rPr>
              <a:t>in suspected illicit funds as part of ongoing investigations</a:t>
            </a:r>
          </a:p>
          <a:p>
            <a:pPr>
              <a:lnSpc>
                <a:spcPts val="4320"/>
              </a:lnSpc>
            </a:pPr>
            <a:endParaRPr lang="en-GB" sz="3600" dirty="0">
              <a:solidFill>
                <a:srgbClr val="000000"/>
              </a:solidFill>
              <a:latin typeface="Tahoma"/>
              <a:ea typeface="Tahoma"/>
              <a:cs typeface="Tahoma"/>
              <a:sym typeface="Tahoma"/>
            </a:endParaRP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Intelligence reports involving VAs increased from 7 in 2019 to 41 in 2025 (+486%), while active investigations increased from two to 27 by 2024 (+1250%).</a:t>
            </a:r>
          </a:p>
          <a:p>
            <a:pPr marL="571500" indent="-571500">
              <a:lnSpc>
                <a:spcPts val="4320"/>
              </a:lnSpc>
              <a:buFont typeface="Arial" panose="020B0604020202020204" pitchFamily="34" charset="0"/>
              <a:buChar char="•"/>
            </a:pPr>
            <a:endParaRPr lang="en-GB" sz="3600" dirty="0">
              <a:solidFill>
                <a:srgbClr val="000000"/>
              </a:solidFill>
              <a:latin typeface="Tahoma"/>
              <a:ea typeface="Tahoma"/>
              <a:cs typeface="Tahoma"/>
              <a:sym typeface="Tahoma"/>
            </a:endParaRP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Across active investigations approximately </a:t>
            </a:r>
            <a:r>
              <a:rPr lang="en-GB" sz="3600" b="1" dirty="0">
                <a:solidFill>
                  <a:srgbClr val="000000"/>
                </a:solidFill>
                <a:latin typeface="Tahoma"/>
                <a:ea typeface="Tahoma"/>
                <a:cs typeface="Tahoma"/>
                <a:sym typeface="Tahoma"/>
              </a:rPr>
              <a:t>£324 million </a:t>
            </a:r>
            <a:r>
              <a:rPr lang="en-GB" sz="3600" dirty="0">
                <a:solidFill>
                  <a:srgbClr val="000000"/>
                </a:solidFill>
                <a:latin typeface="Tahoma"/>
                <a:ea typeface="Tahoma"/>
                <a:cs typeface="Tahoma"/>
                <a:sym typeface="Tahoma"/>
              </a:rPr>
              <a:t>has been restrained, with </a:t>
            </a:r>
            <a:r>
              <a:rPr lang="en-GB" sz="3600" b="1" dirty="0">
                <a:solidFill>
                  <a:srgbClr val="000000"/>
                </a:solidFill>
                <a:latin typeface="Tahoma"/>
                <a:ea typeface="Tahoma"/>
                <a:cs typeface="Tahoma"/>
                <a:sym typeface="Tahoma"/>
              </a:rPr>
              <a:t>£318 million </a:t>
            </a:r>
            <a:r>
              <a:rPr lang="en-GB" sz="3600" dirty="0">
                <a:solidFill>
                  <a:srgbClr val="000000"/>
                </a:solidFill>
                <a:latin typeface="Tahoma"/>
                <a:ea typeface="Tahoma"/>
                <a:cs typeface="Tahoma"/>
                <a:sym typeface="Tahoma"/>
              </a:rPr>
              <a:t>believed to originate from VAs</a:t>
            </a:r>
          </a:p>
          <a:p>
            <a:pPr>
              <a:lnSpc>
                <a:spcPts val="4320"/>
              </a:lnSpc>
            </a:pPr>
            <a:endParaRPr lang="en-GB" sz="3600" dirty="0">
              <a:solidFill>
                <a:srgbClr val="000000"/>
              </a:solidFill>
              <a:latin typeface="Tahoma"/>
              <a:ea typeface="Tahoma"/>
              <a:cs typeface="Tahoma"/>
              <a:sym typeface="Tahoma"/>
            </a:endParaRPr>
          </a:p>
          <a:p>
            <a:pPr>
              <a:lnSpc>
                <a:spcPts val="4320"/>
              </a:lnSpc>
            </a:pPr>
            <a:endParaRPr lang="en-GB" sz="3600"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2065094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3731-BCBE-6C27-A659-93B0F6EBE1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B33B94-059E-2A52-6141-F441706B5463}"/>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CF16F995-045F-D478-2C70-7F1F70CAF707}"/>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 - Threats</a:t>
            </a:r>
          </a:p>
        </p:txBody>
      </p:sp>
      <p:sp>
        <p:nvSpPr>
          <p:cNvPr id="4" name="TextBox 4">
            <a:extLst>
              <a:ext uri="{FF2B5EF4-FFF2-40B4-BE49-F238E27FC236}">
                <a16:creationId xmlns:a16="http://schemas.microsoft.com/office/drawing/2014/main" id="{CCFB9E87-9AE4-9BD5-BECF-1DFF64B87E6C}"/>
              </a:ext>
            </a:extLst>
          </p:cNvPr>
          <p:cNvSpPr txBox="1"/>
          <p:nvPr/>
        </p:nvSpPr>
        <p:spPr>
          <a:xfrm>
            <a:off x="1028700" y="3741845"/>
            <a:ext cx="11544300" cy="3308598"/>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Crowdfunding and social media platforms</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Use of unregistered VASPs</a:t>
            </a:r>
          </a:p>
          <a:p>
            <a:pPr marL="571500" indent="-571500">
              <a:lnSpc>
                <a:spcPts val="4320"/>
              </a:lnSpc>
              <a:buFont typeface="Arial" panose="020B0604020202020204" pitchFamily="34" charset="0"/>
              <a:buChar char="•"/>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Exploitation of anonymity tools</a:t>
            </a:r>
          </a:p>
          <a:p>
            <a:pPr>
              <a:lnSpc>
                <a:spcPts val="4320"/>
              </a:lnSpc>
            </a:pPr>
            <a:endParaRPr lang="en-GB" sz="3600" dirty="0">
              <a:solidFill>
                <a:srgbClr val="000000"/>
              </a:solidFill>
              <a:latin typeface="Tahoma"/>
              <a:ea typeface="Tahoma"/>
              <a:cs typeface="Tahoma"/>
              <a:sym typeface="Tahoma"/>
            </a:endParaRPr>
          </a:p>
        </p:txBody>
      </p:sp>
      <p:sp>
        <p:nvSpPr>
          <p:cNvPr id="5" name="TextBox 5">
            <a:extLst>
              <a:ext uri="{FF2B5EF4-FFF2-40B4-BE49-F238E27FC236}">
                <a16:creationId xmlns:a16="http://schemas.microsoft.com/office/drawing/2014/main" id="{41C7A06A-4B1B-ED5A-700B-B28A1B58751A}"/>
              </a:ext>
            </a:extLst>
          </p:cNvPr>
          <p:cNvSpPr txBox="1"/>
          <p:nvPr/>
        </p:nvSpPr>
        <p:spPr>
          <a:xfrm>
            <a:off x="1028700" y="260364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Terrorist Financing Threats</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1154944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9737-85FC-229D-A858-A741D5D382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A0C4B1-CCF2-8315-1821-FA91B4BEA431}"/>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D0F90D30-991D-C0D0-1E8B-11DFE2CDED0B}"/>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 - Threats</a:t>
            </a:r>
          </a:p>
        </p:txBody>
      </p:sp>
      <p:sp>
        <p:nvSpPr>
          <p:cNvPr id="4" name="TextBox 4">
            <a:extLst>
              <a:ext uri="{FF2B5EF4-FFF2-40B4-BE49-F238E27FC236}">
                <a16:creationId xmlns:a16="http://schemas.microsoft.com/office/drawing/2014/main" id="{8AE6A3EC-42D6-7309-BDD7-F632A5BA26ED}"/>
              </a:ext>
            </a:extLst>
          </p:cNvPr>
          <p:cNvSpPr txBox="1"/>
          <p:nvPr/>
        </p:nvSpPr>
        <p:spPr>
          <a:xfrm>
            <a:off x="1028700" y="3761723"/>
            <a:ext cx="11544300" cy="3308598"/>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DPRK cyber attacks and VA theft</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Iran’s use of mining to evade sanctions</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Use of VA for revenue-raising by sanctioned actors</a:t>
            </a:r>
          </a:p>
          <a:p>
            <a:pPr>
              <a:lnSpc>
                <a:spcPts val="4320"/>
              </a:lnSpc>
            </a:pPr>
            <a:endParaRPr lang="en-GB" sz="3600" dirty="0">
              <a:solidFill>
                <a:srgbClr val="000000"/>
              </a:solidFill>
              <a:latin typeface="Tahoma"/>
              <a:ea typeface="Tahoma"/>
              <a:cs typeface="Tahoma"/>
              <a:sym typeface="Tahoma"/>
            </a:endParaRPr>
          </a:p>
        </p:txBody>
      </p:sp>
      <p:sp>
        <p:nvSpPr>
          <p:cNvPr id="5" name="TextBox 5">
            <a:extLst>
              <a:ext uri="{FF2B5EF4-FFF2-40B4-BE49-F238E27FC236}">
                <a16:creationId xmlns:a16="http://schemas.microsoft.com/office/drawing/2014/main" id="{238F35AD-60E3-BA0B-2999-0ACD5C6A68CB}"/>
              </a:ext>
            </a:extLst>
          </p:cNvPr>
          <p:cNvSpPr txBox="1"/>
          <p:nvPr/>
        </p:nvSpPr>
        <p:spPr>
          <a:xfrm>
            <a:off x="1028700" y="260364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Proliferation Financing Threats</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2504566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2EBC-DE42-F77C-59AC-3A164B4D30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F879BD-2832-FFF5-7406-874A1C6A5C7E}"/>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9F590FB5-A693-0169-D69B-3ACF8BFCB669}"/>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a:t>
            </a:r>
          </a:p>
        </p:txBody>
      </p:sp>
      <p:sp>
        <p:nvSpPr>
          <p:cNvPr id="4" name="TextBox 4">
            <a:extLst>
              <a:ext uri="{FF2B5EF4-FFF2-40B4-BE49-F238E27FC236}">
                <a16:creationId xmlns:a16="http://schemas.microsoft.com/office/drawing/2014/main" id="{B24FEF03-C94E-D922-D681-D3562B4BBEFD}"/>
              </a:ext>
            </a:extLst>
          </p:cNvPr>
          <p:cNvSpPr txBox="1"/>
          <p:nvPr/>
        </p:nvSpPr>
        <p:spPr>
          <a:xfrm>
            <a:off x="1028700" y="3467100"/>
            <a:ext cx="11544300" cy="5514330"/>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Rapid global adoption of stablecoins, especially USDT as a layering tool</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Technological developments and increased use of mixers, tumblers, and anonymisers</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Growth in global VA‑related underground banking</a:t>
            </a:r>
          </a:p>
          <a:p>
            <a:pPr>
              <a:lnSpc>
                <a:spcPts val="4320"/>
              </a:lnSpc>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Increased interconnection between traditional sectors  and VAs (indirect exposure) </a:t>
            </a:r>
            <a:endParaRPr lang="en-US" sz="3600" dirty="0">
              <a:solidFill>
                <a:srgbClr val="000000"/>
              </a:solidFill>
              <a:latin typeface="Tahoma"/>
              <a:ea typeface="Tahoma"/>
              <a:cs typeface="Tahoma"/>
              <a:sym typeface="Tahoma"/>
            </a:endParaRPr>
          </a:p>
        </p:txBody>
      </p:sp>
      <p:sp>
        <p:nvSpPr>
          <p:cNvPr id="5" name="TextBox 5">
            <a:extLst>
              <a:ext uri="{FF2B5EF4-FFF2-40B4-BE49-F238E27FC236}">
                <a16:creationId xmlns:a16="http://schemas.microsoft.com/office/drawing/2014/main" id="{C3B778B0-DF74-1440-F0AD-092775B10F8B}"/>
              </a:ext>
            </a:extLst>
          </p:cNvPr>
          <p:cNvSpPr txBox="1"/>
          <p:nvPr/>
        </p:nvSpPr>
        <p:spPr>
          <a:xfrm>
            <a:off x="1028700" y="260364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Emerging Risks</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2976098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985AB-F1CF-2D05-B694-8FA7BFBA50CE}"/>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E55154C7-55F4-6A2E-7B0F-796FB6E30B03}"/>
              </a:ext>
            </a:extLst>
          </p:cNvPr>
          <p:cNvSpPr/>
          <p:nvPr/>
        </p:nvSpPr>
        <p:spPr>
          <a:xfrm>
            <a:off x="-1375170" y="-189001"/>
            <a:ext cx="3737370" cy="2599879"/>
          </a:xfrm>
          <a:custGeom>
            <a:avLst/>
            <a:gdLst/>
            <a:ahLst/>
            <a:cxnLst/>
            <a:rect l="l" t="t" r="r" b="b"/>
            <a:pathLst>
              <a:path w="3737370" h="4218697">
                <a:moveTo>
                  <a:pt x="0" y="0"/>
                </a:moveTo>
                <a:lnTo>
                  <a:pt x="3737370" y="0"/>
                </a:lnTo>
                <a:lnTo>
                  <a:pt x="3737370" y="4218698"/>
                </a:lnTo>
                <a:lnTo>
                  <a:pt x="0" y="4218698"/>
                </a:lnTo>
                <a:lnTo>
                  <a:pt x="0" y="0"/>
                </a:lnTo>
                <a:close/>
              </a:path>
            </a:pathLst>
          </a:custGeom>
          <a:blipFill>
            <a:blip r:embed="rId3"/>
            <a:stretch>
              <a:fillRect t="-62265"/>
            </a:stretch>
          </a:blipFill>
        </p:spPr>
        <p:txBody>
          <a:bodyPr/>
          <a:lstStyle/>
          <a:p>
            <a:endParaRPr lang="en-GB" sz="1100" dirty="0"/>
          </a:p>
        </p:txBody>
      </p:sp>
      <p:sp>
        <p:nvSpPr>
          <p:cNvPr id="2" name="TextBox 2">
            <a:extLst>
              <a:ext uri="{FF2B5EF4-FFF2-40B4-BE49-F238E27FC236}">
                <a16:creationId xmlns:a16="http://schemas.microsoft.com/office/drawing/2014/main" id="{FBCC3073-30B3-EDAF-B722-AF6421196731}"/>
              </a:ext>
            </a:extLst>
          </p:cNvPr>
          <p:cNvSpPr txBox="1"/>
          <p:nvPr/>
        </p:nvSpPr>
        <p:spPr>
          <a:xfrm>
            <a:off x="1323420" y="953673"/>
            <a:ext cx="14823119" cy="1018099"/>
          </a:xfrm>
          <a:prstGeom prst="rect">
            <a:avLst/>
          </a:prstGeom>
        </p:spPr>
        <p:txBody>
          <a:bodyPr lIns="0" tIns="0" rIns="0" bIns="0" rtlCol="0" anchor="t">
            <a:spAutoFit/>
          </a:bodyPr>
          <a:lstStyle/>
          <a:p>
            <a:pPr algn="ctr">
              <a:lnSpc>
                <a:spcPts val="9600"/>
              </a:lnSpc>
            </a:pPr>
            <a:r>
              <a:rPr lang="en-GB" sz="28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The Royal United Services Institute for Defence and Security</a:t>
            </a:r>
            <a:endPar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endParaRPr>
          </a:p>
        </p:txBody>
      </p:sp>
      <p:sp>
        <p:nvSpPr>
          <p:cNvPr id="23" name="TextBox 22">
            <a:extLst>
              <a:ext uri="{FF2B5EF4-FFF2-40B4-BE49-F238E27FC236}">
                <a16:creationId xmlns:a16="http://schemas.microsoft.com/office/drawing/2014/main" id="{7E9D6193-47E5-7DDC-BF30-AC44A91A2E50}"/>
              </a:ext>
            </a:extLst>
          </p:cNvPr>
          <p:cNvSpPr txBox="1"/>
          <p:nvPr/>
        </p:nvSpPr>
        <p:spPr>
          <a:xfrm>
            <a:off x="3190178" y="3808358"/>
            <a:ext cx="11582401" cy="1446550"/>
          </a:xfrm>
          <a:prstGeom prst="rect">
            <a:avLst/>
          </a:prstGeom>
          <a:noFill/>
        </p:spPr>
        <p:txBody>
          <a:bodyPr wrap="square">
            <a:spAutoFit/>
          </a:bodyPr>
          <a:lstStyle/>
          <a:p>
            <a:r>
              <a:rPr lang="en-GB" sz="4400" b="1" dirty="0"/>
              <a:t>Over the last six years, virtual assets have played a significant role in PF and sanctions evasion. </a:t>
            </a:r>
          </a:p>
        </p:txBody>
      </p:sp>
      <p:sp>
        <p:nvSpPr>
          <p:cNvPr id="6" name="TextBox 5">
            <a:extLst>
              <a:ext uri="{FF2B5EF4-FFF2-40B4-BE49-F238E27FC236}">
                <a16:creationId xmlns:a16="http://schemas.microsoft.com/office/drawing/2014/main" id="{876A1FF6-E1CA-031D-FBEC-60CB5B24600A}"/>
              </a:ext>
            </a:extLst>
          </p:cNvPr>
          <p:cNvSpPr txBox="1"/>
          <p:nvPr/>
        </p:nvSpPr>
        <p:spPr>
          <a:xfrm>
            <a:off x="2666999" y="5403938"/>
            <a:ext cx="12954000" cy="461665"/>
          </a:xfrm>
          <a:prstGeom prst="rect">
            <a:avLst/>
          </a:prstGeom>
          <a:noFill/>
        </p:spPr>
        <p:txBody>
          <a:bodyPr wrap="square">
            <a:spAutoFit/>
          </a:bodyPr>
          <a:lstStyle/>
          <a:p>
            <a:r>
              <a:rPr lang="en-GB" sz="2400" dirty="0">
                <a:solidFill>
                  <a:srgbClr val="1E5052"/>
                </a:solidFill>
                <a:latin typeface="Raleway" pitchFamily="2" charset="0"/>
              </a:rPr>
              <a:t>Algorithms of Evasion: The Rise of AI-Enabled Proliferation Financing – RUSI (May 2026)</a:t>
            </a:r>
          </a:p>
        </p:txBody>
      </p:sp>
      <p:sp>
        <p:nvSpPr>
          <p:cNvPr id="8" name="TextBox 2">
            <a:extLst>
              <a:ext uri="{FF2B5EF4-FFF2-40B4-BE49-F238E27FC236}">
                <a16:creationId xmlns:a16="http://schemas.microsoft.com/office/drawing/2014/main" id="{3557EDD3-EFAF-8A6E-8987-887EC68B2209}"/>
              </a:ext>
            </a:extLst>
          </p:cNvPr>
          <p:cNvSpPr txBox="1"/>
          <p:nvPr/>
        </p:nvSpPr>
        <p:spPr>
          <a:xfrm>
            <a:off x="2362200" y="3552420"/>
            <a:ext cx="12745561" cy="2462213"/>
          </a:xfrm>
          <a:prstGeom prst="rect">
            <a:avLst/>
          </a:prstGeom>
        </p:spPr>
        <p:txBody>
          <a:bodyPr wrap="square" lIns="0" tIns="0" rIns="0" bIns="0" rtlCol="0" anchor="t">
            <a:spAutoFit/>
          </a:bodyPr>
          <a:lstStyle/>
          <a:p>
            <a:pPr>
              <a:lnSpc>
                <a:spcPts val="9600"/>
              </a:lnSpc>
            </a:pPr>
            <a:r>
              <a:rPr lang="en-US" sz="8000" b="1" dirty="0">
                <a:solidFill>
                  <a:srgbClr val="B1D1D2"/>
                </a:solidFill>
                <a:latin typeface="Tahoma" panose="020B0604030504040204" pitchFamily="34" charset="0"/>
                <a:ea typeface="Tahoma" panose="020B0604030504040204" pitchFamily="34" charset="0"/>
                <a:cs typeface="Tahoma" panose="020B0604030504040204" pitchFamily="34" charset="0"/>
                <a:sym typeface="Tahoma Bold"/>
              </a:rPr>
              <a:t> “           </a:t>
            </a:r>
            <a:endParaRPr lang="en-US" sz="800" b="1" dirty="0">
              <a:solidFill>
                <a:srgbClr val="B1D1D2"/>
              </a:solidFill>
              <a:latin typeface="Tahoma" panose="020B0604030504040204" pitchFamily="34" charset="0"/>
              <a:ea typeface="Tahoma" panose="020B0604030504040204" pitchFamily="34" charset="0"/>
              <a:cs typeface="Tahoma" panose="020B0604030504040204" pitchFamily="34" charset="0"/>
              <a:sym typeface="Tahoma Bold"/>
            </a:endParaRPr>
          </a:p>
          <a:p>
            <a:pPr>
              <a:lnSpc>
                <a:spcPts val="9600"/>
              </a:lnSpc>
            </a:pPr>
            <a:r>
              <a:rPr lang="en-US" sz="800" b="1" dirty="0">
                <a:solidFill>
                  <a:srgbClr val="B1D1D2"/>
                </a:solidFill>
                <a:latin typeface="Tahoma" panose="020B0604030504040204" pitchFamily="34" charset="0"/>
                <a:ea typeface="Tahoma" panose="020B0604030504040204" pitchFamily="34" charset="0"/>
                <a:cs typeface="Tahoma" panose="020B0604030504040204" pitchFamily="34" charset="0"/>
                <a:sym typeface="Tahoma Bold"/>
              </a:rPr>
              <a:t>                                                                                                                                                                                                                                                                                                                                                                                           </a:t>
            </a:r>
            <a:r>
              <a:rPr lang="en-US" sz="8000" b="1" dirty="0">
                <a:solidFill>
                  <a:srgbClr val="B1D1D2"/>
                </a:solidFill>
                <a:latin typeface="Tahoma" panose="020B0604030504040204" pitchFamily="34" charset="0"/>
                <a:ea typeface="Tahoma" panose="020B0604030504040204" pitchFamily="34" charset="0"/>
                <a:cs typeface="Tahoma" panose="020B0604030504040204" pitchFamily="34" charset="0"/>
                <a:sym typeface="Tahoma Bold"/>
              </a:rPr>
              <a:t>”</a:t>
            </a:r>
          </a:p>
        </p:txBody>
      </p:sp>
      <p:pic>
        <p:nvPicPr>
          <p:cNvPr id="9" name="Picture 8">
            <a:extLst>
              <a:ext uri="{FF2B5EF4-FFF2-40B4-BE49-F238E27FC236}">
                <a16:creationId xmlns:a16="http://schemas.microsoft.com/office/drawing/2014/main" id="{6558385D-F31F-48D1-EB7F-39FA78BE1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740" y="6208811"/>
            <a:ext cx="3693319" cy="3693319"/>
          </a:xfrm>
          <a:prstGeom prst="rect">
            <a:avLst/>
          </a:prstGeom>
        </p:spPr>
      </p:pic>
    </p:spTree>
    <p:extLst>
      <p:ext uri="{BB962C8B-B14F-4D97-AF65-F5344CB8AC3E}">
        <p14:creationId xmlns:p14="http://schemas.microsoft.com/office/powerpoint/2010/main" val="3958621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CF90-A313-8210-A37D-69FC8FE2225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B2C0A6B-8428-A90E-FA0A-CFA5BF3CDC1C}"/>
              </a:ext>
            </a:extLst>
          </p:cNvPr>
          <p:cNvSpPr txBox="1"/>
          <p:nvPr/>
        </p:nvSpPr>
        <p:spPr>
          <a:xfrm>
            <a:off x="3445831" y="265286"/>
            <a:ext cx="14823119" cy="1231106"/>
          </a:xfrm>
          <a:prstGeom prst="rect">
            <a:avLst/>
          </a:prstGeom>
        </p:spPr>
        <p:txBody>
          <a:bodyPr lIns="0" tIns="0" rIns="0" bIns="0" rtlCol="0" anchor="t">
            <a:spAutoFit/>
          </a:bodyPr>
          <a:lstStyle/>
          <a:p>
            <a:pPr>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a:t>
            </a:r>
          </a:p>
        </p:txBody>
      </p:sp>
      <p:sp>
        <p:nvSpPr>
          <p:cNvPr id="4" name="Freeform 4">
            <a:extLst>
              <a:ext uri="{FF2B5EF4-FFF2-40B4-BE49-F238E27FC236}">
                <a16:creationId xmlns:a16="http://schemas.microsoft.com/office/drawing/2014/main" id="{C2237BD9-4F62-03C9-D51B-EC2ECCE4A8B0}"/>
              </a:ext>
            </a:extLst>
          </p:cNvPr>
          <p:cNvSpPr/>
          <p:nvPr/>
        </p:nvSpPr>
        <p:spPr>
          <a:xfrm>
            <a:off x="-239690" y="-495300"/>
            <a:ext cx="3737370" cy="2752279"/>
          </a:xfrm>
          <a:custGeom>
            <a:avLst/>
            <a:gdLst/>
            <a:ahLst/>
            <a:cxnLst/>
            <a:rect l="l" t="t" r="r" b="b"/>
            <a:pathLst>
              <a:path w="3737370" h="4218697">
                <a:moveTo>
                  <a:pt x="0" y="0"/>
                </a:moveTo>
                <a:lnTo>
                  <a:pt x="3737370" y="0"/>
                </a:lnTo>
                <a:lnTo>
                  <a:pt x="3737370" y="4218698"/>
                </a:lnTo>
                <a:lnTo>
                  <a:pt x="0" y="4218698"/>
                </a:lnTo>
                <a:lnTo>
                  <a:pt x="0" y="0"/>
                </a:lnTo>
                <a:close/>
              </a:path>
            </a:pathLst>
          </a:custGeom>
          <a:blipFill>
            <a:blip r:embed="rId3"/>
            <a:stretch>
              <a:fillRect t="-53280"/>
            </a:stretch>
          </a:blipFill>
        </p:spPr>
        <p:txBody>
          <a:bodyPr/>
          <a:lstStyle/>
          <a:p>
            <a:endParaRPr lang="en-GB" dirty="0"/>
          </a:p>
        </p:txBody>
      </p:sp>
      <p:sp>
        <p:nvSpPr>
          <p:cNvPr id="5" name="TextBox 4">
            <a:extLst>
              <a:ext uri="{FF2B5EF4-FFF2-40B4-BE49-F238E27FC236}">
                <a16:creationId xmlns:a16="http://schemas.microsoft.com/office/drawing/2014/main" id="{AD5CA9D6-A8B7-C289-8F51-F1E3D9A8BA2A}"/>
              </a:ext>
            </a:extLst>
          </p:cNvPr>
          <p:cNvSpPr txBox="1"/>
          <p:nvPr/>
        </p:nvSpPr>
        <p:spPr>
          <a:xfrm>
            <a:off x="14965251" y="3296771"/>
            <a:ext cx="3017947" cy="6177827"/>
          </a:xfrm>
          <a:prstGeom prst="rect">
            <a:avLst/>
          </a:prstGeom>
          <a:ln w="38100">
            <a:solidFill>
              <a:srgbClr val="FF0000"/>
            </a:solidFill>
            <a:prstDash val="dash"/>
          </a:ln>
        </p:spPr>
        <p:txBody>
          <a:bodyPr wrap="square" lIns="72000" tIns="72000" rIns="72000" bIns="72000" rtlCol="0" anchor="t">
            <a:spAutoFit/>
          </a:bodyPr>
          <a:lstStyle/>
          <a:p>
            <a:pPr marL="514350" indent="-514350">
              <a:buFont typeface="+mj-lt"/>
              <a:buAutoNum type="arabicPeriod"/>
            </a:pPr>
            <a:endParaRPr lang="en-GB" sz="2800" dirty="0">
              <a:solidFill>
                <a:srgbClr val="000000"/>
              </a:solidFill>
              <a:latin typeface="Tahoma"/>
              <a:ea typeface="Tahoma"/>
              <a:cs typeface="Tahoma"/>
              <a:sym typeface="Tahoma"/>
            </a:endParaRPr>
          </a:p>
          <a:p>
            <a:pPr marL="514350" indent="-514350">
              <a:buFont typeface="+mj-lt"/>
              <a:buAutoNum type="arabicPeriod"/>
            </a:pPr>
            <a:r>
              <a:rPr lang="en-GB" sz="2800" dirty="0">
                <a:solidFill>
                  <a:srgbClr val="000000"/>
                </a:solidFill>
                <a:latin typeface="Tahoma"/>
                <a:ea typeface="Tahoma"/>
                <a:cs typeface="Tahoma"/>
                <a:sym typeface="Tahoma"/>
              </a:rPr>
              <a:t>Negative OSINT</a:t>
            </a:r>
            <a:br>
              <a:rPr lang="en-GB" sz="2800" dirty="0">
                <a:solidFill>
                  <a:srgbClr val="000000"/>
                </a:solidFill>
                <a:latin typeface="Tahoma"/>
                <a:ea typeface="Tahoma"/>
                <a:cs typeface="Tahoma"/>
                <a:sym typeface="Tahoma"/>
              </a:rPr>
            </a:br>
            <a:endParaRPr lang="en-GB" sz="2800" dirty="0">
              <a:solidFill>
                <a:srgbClr val="000000"/>
              </a:solidFill>
              <a:latin typeface="Tahoma"/>
              <a:ea typeface="Tahoma"/>
              <a:cs typeface="Tahoma"/>
              <a:sym typeface="Tahoma"/>
            </a:endParaRPr>
          </a:p>
          <a:p>
            <a:pPr marL="514350" indent="-514350">
              <a:buFont typeface="+mj-lt"/>
              <a:buAutoNum type="arabicPeriod"/>
            </a:pPr>
            <a:r>
              <a:rPr lang="en-GB" sz="2800" dirty="0">
                <a:solidFill>
                  <a:srgbClr val="000000"/>
                </a:solidFill>
                <a:latin typeface="Tahoma"/>
                <a:ea typeface="Tahoma"/>
                <a:cs typeface="Tahoma"/>
                <a:sym typeface="Tahoma"/>
              </a:rPr>
              <a:t>Lack of rationale</a:t>
            </a:r>
            <a:br>
              <a:rPr lang="en-GB" sz="2800" dirty="0">
                <a:solidFill>
                  <a:srgbClr val="000000"/>
                </a:solidFill>
                <a:latin typeface="Tahoma"/>
                <a:ea typeface="Tahoma"/>
                <a:cs typeface="Tahoma"/>
                <a:sym typeface="Tahoma"/>
              </a:rPr>
            </a:br>
            <a:endParaRPr lang="en-GB" sz="2800" dirty="0">
              <a:solidFill>
                <a:srgbClr val="000000"/>
              </a:solidFill>
              <a:latin typeface="Tahoma"/>
              <a:ea typeface="Tahoma"/>
              <a:cs typeface="Tahoma"/>
              <a:sym typeface="Tahoma"/>
            </a:endParaRPr>
          </a:p>
          <a:p>
            <a:pPr marL="514350" indent="-514350">
              <a:buFont typeface="+mj-lt"/>
              <a:buAutoNum type="arabicPeriod"/>
            </a:pPr>
            <a:r>
              <a:rPr lang="en-GB" sz="2800" dirty="0">
                <a:solidFill>
                  <a:srgbClr val="000000"/>
                </a:solidFill>
                <a:latin typeface="Tahoma"/>
                <a:ea typeface="Tahoma"/>
                <a:cs typeface="Tahoma"/>
                <a:sym typeface="Tahoma"/>
              </a:rPr>
              <a:t>Complex / large structure</a:t>
            </a:r>
            <a:br>
              <a:rPr lang="en-GB" sz="2800" dirty="0">
                <a:solidFill>
                  <a:srgbClr val="000000"/>
                </a:solidFill>
                <a:latin typeface="Tahoma"/>
                <a:ea typeface="Tahoma"/>
                <a:cs typeface="Tahoma"/>
                <a:sym typeface="Tahoma"/>
              </a:rPr>
            </a:br>
            <a:endParaRPr lang="en-GB" sz="2800" dirty="0">
              <a:solidFill>
                <a:srgbClr val="000000"/>
              </a:solidFill>
              <a:latin typeface="Tahoma"/>
              <a:ea typeface="Tahoma"/>
              <a:cs typeface="Tahoma"/>
              <a:sym typeface="Tahoma"/>
            </a:endParaRPr>
          </a:p>
          <a:p>
            <a:pPr marL="514350" indent="-514350">
              <a:buFont typeface="+mj-lt"/>
              <a:buAutoNum type="arabicPeriod"/>
            </a:pPr>
            <a:r>
              <a:rPr lang="en-GB" sz="2800" dirty="0">
                <a:solidFill>
                  <a:srgbClr val="000000"/>
                </a:solidFill>
                <a:latin typeface="Tahoma"/>
                <a:ea typeface="Tahoma"/>
                <a:cs typeface="Tahoma"/>
                <a:sym typeface="Tahoma"/>
              </a:rPr>
              <a:t>Jurisdictional exposure to high-risk countries</a:t>
            </a:r>
          </a:p>
        </p:txBody>
      </p:sp>
      <p:pic>
        <p:nvPicPr>
          <p:cNvPr id="6" name="Picture 5">
            <a:extLst>
              <a:ext uri="{FF2B5EF4-FFF2-40B4-BE49-F238E27FC236}">
                <a16:creationId xmlns:a16="http://schemas.microsoft.com/office/drawing/2014/main" id="{D6765C14-0AA1-4C6D-4430-FE818C126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6948" y="1654968"/>
            <a:ext cx="2114551" cy="2114551"/>
          </a:xfrm>
          <a:prstGeom prst="rect">
            <a:avLst/>
          </a:prstGeom>
        </p:spPr>
      </p:pic>
      <p:sp>
        <p:nvSpPr>
          <p:cNvPr id="7" name="TextBox 4">
            <a:extLst>
              <a:ext uri="{FF2B5EF4-FFF2-40B4-BE49-F238E27FC236}">
                <a16:creationId xmlns:a16="http://schemas.microsoft.com/office/drawing/2014/main" id="{A072B116-C87D-07CC-95EB-9AD6AC851F97}"/>
              </a:ext>
            </a:extLst>
          </p:cNvPr>
          <p:cNvSpPr txBox="1"/>
          <p:nvPr/>
        </p:nvSpPr>
        <p:spPr>
          <a:xfrm>
            <a:off x="1028700" y="3769519"/>
            <a:ext cx="11544300" cy="3860031"/>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Increase in B2B operators </a:t>
            </a:r>
            <a:r>
              <a:rPr lang="en-US" sz="3600" dirty="0" err="1">
                <a:solidFill>
                  <a:srgbClr val="000000"/>
                </a:solidFill>
                <a:latin typeface="Tahoma"/>
                <a:ea typeface="Tahoma"/>
                <a:cs typeface="Tahoma"/>
                <a:sym typeface="Tahoma"/>
              </a:rPr>
              <a:t>utilising</a:t>
            </a:r>
            <a:r>
              <a:rPr lang="en-US" sz="3600" dirty="0">
                <a:solidFill>
                  <a:srgbClr val="000000"/>
                </a:solidFill>
                <a:latin typeface="Tahoma"/>
                <a:ea typeface="Tahoma"/>
                <a:cs typeface="Tahoma"/>
                <a:sym typeface="Tahoma"/>
              </a:rPr>
              <a:t> VAs for payment settlement to / from suppliers and clients</a:t>
            </a:r>
          </a:p>
          <a:p>
            <a:pPr marL="571500" indent="-571500">
              <a:lnSpc>
                <a:spcPts val="4320"/>
              </a:lnSpc>
              <a:buFont typeface="Arial" panose="020B0604020202020204" pitchFamily="34" charset="0"/>
              <a:buChar char="•"/>
            </a:pPr>
            <a:endParaRPr lang="en-US"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endParaRPr lang="en-US"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endParaRPr lang="en-US"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Network Partners and B2B clients increasingly offering VAs as a payment options to their own customers</a:t>
            </a:r>
          </a:p>
        </p:txBody>
      </p:sp>
      <p:sp>
        <p:nvSpPr>
          <p:cNvPr id="9" name="TextBox 5">
            <a:extLst>
              <a:ext uri="{FF2B5EF4-FFF2-40B4-BE49-F238E27FC236}">
                <a16:creationId xmlns:a16="http://schemas.microsoft.com/office/drawing/2014/main" id="{975B1F4F-0C83-72EF-9D91-B36D0644B5C4}"/>
              </a:ext>
            </a:extLst>
          </p:cNvPr>
          <p:cNvSpPr txBox="1"/>
          <p:nvPr/>
        </p:nvSpPr>
        <p:spPr>
          <a:xfrm>
            <a:off x="1028700" y="260364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GSC Observations</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3202085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1C6D6-6E0B-C79E-C7F9-2439234991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17DD55-194B-45FE-2A93-3E1A794E0252}"/>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D02228BB-9463-2E5A-284E-5791B8EFADCC}"/>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a:t>
            </a:r>
          </a:p>
        </p:txBody>
      </p:sp>
      <p:sp>
        <p:nvSpPr>
          <p:cNvPr id="4" name="TextBox 4">
            <a:extLst>
              <a:ext uri="{FF2B5EF4-FFF2-40B4-BE49-F238E27FC236}">
                <a16:creationId xmlns:a16="http://schemas.microsoft.com/office/drawing/2014/main" id="{D03C49A4-AC4F-13A8-970D-1F0F54B74BFF}"/>
              </a:ext>
            </a:extLst>
          </p:cNvPr>
          <p:cNvSpPr txBox="1"/>
          <p:nvPr/>
        </p:nvSpPr>
        <p:spPr>
          <a:xfrm>
            <a:off x="1028700" y="3467100"/>
            <a:ext cx="11544300" cy="6617196"/>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Unexplained SOW originating from VA activity</a:t>
            </a:r>
            <a:br>
              <a:rPr lang="en-GB" sz="3600" dirty="0">
                <a:solidFill>
                  <a:srgbClr val="000000"/>
                </a:solidFill>
                <a:latin typeface="Tahoma"/>
                <a:ea typeface="Tahoma"/>
                <a:cs typeface="Tahoma"/>
                <a:sym typeface="Tahoma"/>
              </a:rPr>
            </a:b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VA derived wealth inconsistent with customer profile</a:t>
            </a:r>
            <a:br>
              <a:rPr lang="en-GB" sz="3600" dirty="0">
                <a:solidFill>
                  <a:srgbClr val="000000"/>
                </a:solidFill>
                <a:latin typeface="Tahoma"/>
                <a:ea typeface="Tahoma"/>
                <a:cs typeface="Tahoma"/>
                <a:sym typeface="Tahoma"/>
              </a:rPr>
            </a:b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Use of VAs for commercial transactions without reasonable rationale</a:t>
            </a:r>
            <a:br>
              <a:rPr lang="en-GB" sz="3600" dirty="0">
                <a:solidFill>
                  <a:srgbClr val="000000"/>
                </a:solidFill>
                <a:latin typeface="Tahoma"/>
                <a:ea typeface="Tahoma"/>
                <a:cs typeface="Tahoma"/>
                <a:sym typeface="Tahoma"/>
              </a:rPr>
            </a:b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Routing payments through multiple VASPs or other intermediaries</a:t>
            </a:r>
          </a:p>
          <a:p>
            <a:pPr marL="571500" indent="-571500">
              <a:lnSpc>
                <a:spcPts val="4320"/>
              </a:lnSpc>
              <a:buFont typeface="Arial" panose="020B0604020202020204" pitchFamily="34" charset="0"/>
              <a:buChar char="•"/>
            </a:pPr>
            <a:endParaRPr lang="en-GB" sz="36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GB" sz="3600" dirty="0">
                <a:solidFill>
                  <a:srgbClr val="000000"/>
                </a:solidFill>
                <a:latin typeface="Tahoma"/>
                <a:ea typeface="Tahoma"/>
                <a:cs typeface="Tahoma"/>
                <a:sym typeface="Tahoma"/>
              </a:rPr>
              <a:t>Complex corporate structures</a:t>
            </a:r>
          </a:p>
          <a:p>
            <a:pPr marL="571500" indent="-571500">
              <a:lnSpc>
                <a:spcPts val="4320"/>
              </a:lnSpc>
              <a:buFont typeface="Arial" panose="020B0604020202020204" pitchFamily="34" charset="0"/>
              <a:buChar char="•"/>
            </a:pPr>
            <a:endParaRPr lang="en-US" sz="3600" dirty="0">
              <a:solidFill>
                <a:srgbClr val="000000"/>
              </a:solidFill>
              <a:latin typeface="Tahoma"/>
              <a:ea typeface="Tahoma"/>
              <a:cs typeface="Tahoma"/>
              <a:sym typeface="Tahoma"/>
            </a:endParaRPr>
          </a:p>
        </p:txBody>
      </p:sp>
      <p:sp>
        <p:nvSpPr>
          <p:cNvPr id="5" name="TextBox 5">
            <a:extLst>
              <a:ext uri="{FF2B5EF4-FFF2-40B4-BE49-F238E27FC236}">
                <a16:creationId xmlns:a16="http://schemas.microsoft.com/office/drawing/2014/main" id="{934727FF-1CCA-B19D-E5A0-1EAC6E76A59B}"/>
              </a:ext>
            </a:extLst>
          </p:cNvPr>
          <p:cNvSpPr txBox="1"/>
          <p:nvPr/>
        </p:nvSpPr>
        <p:spPr>
          <a:xfrm>
            <a:off x="1043940" y="2261657"/>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Potential Risk Indicators</a:t>
            </a:r>
            <a:endParaRPr lang="en-US" sz="4200" dirty="0">
              <a:solidFill>
                <a:srgbClr val="418689"/>
              </a:solidFill>
              <a:latin typeface="Raleway"/>
              <a:ea typeface="Raleway"/>
              <a:cs typeface="Raleway"/>
              <a:sym typeface="Raleway"/>
            </a:endParaRPr>
          </a:p>
        </p:txBody>
      </p:sp>
      <p:pic>
        <p:nvPicPr>
          <p:cNvPr id="7" name="Picture 6">
            <a:extLst>
              <a:ext uri="{FF2B5EF4-FFF2-40B4-BE49-F238E27FC236}">
                <a16:creationId xmlns:a16="http://schemas.microsoft.com/office/drawing/2014/main" id="{4ECF472A-ED17-244A-4540-81A4CC386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061" y="-15291"/>
            <a:ext cx="3200270" cy="3200270"/>
          </a:xfrm>
          <a:prstGeom prst="rect">
            <a:avLst/>
          </a:prstGeom>
        </p:spPr>
      </p:pic>
    </p:spTree>
    <p:extLst>
      <p:ext uri="{BB962C8B-B14F-4D97-AF65-F5344CB8AC3E}">
        <p14:creationId xmlns:p14="http://schemas.microsoft.com/office/powerpoint/2010/main" val="4087775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47DBC-9B58-0641-B8FB-7CEE0967E8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14CB29-9F29-1A6D-0289-0CC145D0A456}"/>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8C5D90F1-CD2D-6A14-D15D-0051B624221D}"/>
              </a:ext>
            </a:extLst>
          </p:cNvPr>
          <p:cNvSpPr txBox="1"/>
          <p:nvPr/>
        </p:nvSpPr>
        <p:spPr>
          <a:xfrm>
            <a:off x="1028700" y="533801"/>
            <a:ext cx="14823119" cy="1231106"/>
          </a:xfrm>
          <a:prstGeom prst="rect">
            <a:avLst/>
          </a:prstGeom>
        </p:spPr>
        <p:txBody>
          <a:bodyPr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Virtual Asset NRA</a:t>
            </a:r>
          </a:p>
        </p:txBody>
      </p:sp>
      <p:sp>
        <p:nvSpPr>
          <p:cNvPr id="4" name="TextBox 4">
            <a:extLst>
              <a:ext uri="{FF2B5EF4-FFF2-40B4-BE49-F238E27FC236}">
                <a16:creationId xmlns:a16="http://schemas.microsoft.com/office/drawing/2014/main" id="{1F33FB10-0AC2-3558-05FB-856BADF1D64D}"/>
              </a:ext>
            </a:extLst>
          </p:cNvPr>
          <p:cNvSpPr txBox="1"/>
          <p:nvPr/>
        </p:nvSpPr>
        <p:spPr>
          <a:xfrm>
            <a:off x="1008822" y="2764862"/>
            <a:ext cx="13075557" cy="7115025"/>
          </a:xfrm>
          <a:prstGeom prst="rect">
            <a:avLst/>
          </a:prstGeom>
        </p:spPr>
        <p:txBody>
          <a:bodyPr wrap="square" lIns="0" tIns="0" rIns="0" bIns="0" rtlCol="0" anchor="t">
            <a:spAutoFit/>
          </a:bodyPr>
          <a:lstStyle/>
          <a:p>
            <a:pPr marL="571500" indent="-571500">
              <a:lnSpc>
                <a:spcPts val="4320"/>
              </a:lnSpc>
              <a:buFont typeface="Arial" panose="020B0604020202020204" pitchFamily="34" charset="0"/>
              <a:buChar char="•"/>
            </a:pPr>
            <a:r>
              <a:rPr lang="en-US" sz="3200" dirty="0">
                <a:solidFill>
                  <a:srgbClr val="000000"/>
                </a:solidFill>
                <a:latin typeface="Tahoma"/>
                <a:ea typeface="Tahoma"/>
                <a:cs typeface="Tahoma"/>
                <a:sym typeface="Tahoma"/>
              </a:rPr>
              <a:t>Integrate findings from the VA and VASP risk assessment  into BRA, CRA, and TRA. </a:t>
            </a:r>
            <a:br>
              <a:rPr lang="en-US" sz="3200" dirty="0">
                <a:solidFill>
                  <a:srgbClr val="000000"/>
                </a:solidFill>
                <a:latin typeface="Tahoma"/>
                <a:ea typeface="Tahoma"/>
                <a:cs typeface="Tahoma"/>
                <a:sym typeface="Tahoma"/>
              </a:rPr>
            </a:br>
            <a:endParaRPr lang="en-US" sz="32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US" sz="3200" dirty="0">
                <a:solidFill>
                  <a:srgbClr val="000000"/>
                </a:solidFill>
                <a:latin typeface="Tahoma"/>
                <a:ea typeface="Tahoma"/>
                <a:cs typeface="Tahoma"/>
                <a:sym typeface="Tahoma"/>
              </a:rPr>
              <a:t>Assess their own VA‑related exposures, including indirect exposures. </a:t>
            </a:r>
          </a:p>
          <a:p>
            <a:pPr marL="571500" indent="-571500">
              <a:lnSpc>
                <a:spcPts val="4320"/>
              </a:lnSpc>
              <a:buFont typeface="Arial" panose="020B0604020202020204" pitchFamily="34" charset="0"/>
              <a:buChar char="•"/>
            </a:pPr>
            <a:endParaRPr lang="en-US" sz="32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US" sz="3200" dirty="0">
                <a:solidFill>
                  <a:srgbClr val="000000"/>
                </a:solidFill>
                <a:latin typeface="Tahoma"/>
                <a:ea typeface="Tahoma"/>
                <a:cs typeface="Tahoma"/>
                <a:sym typeface="Tahoma"/>
              </a:rPr>
              <a:t>Consider interdependencies with other NRAs</a:t>
            </a:r>
          </a:p>
          <a:p>
            <a:pPr>
              <a:lnSpc>
                <a:spcPts val="4320"/>
              </a:lnSpc>
            </a:pPr>
            <a:endParaRPr lang="en-US" sz="3200" dirty="0">
              <a:solidFill>
                <a:srgbClr val="000000"/>
              </a:solidFill>
              <a:latin typeface="Tahoma"/>
              <a:ea typeface="Tahoma"/>
              <a:cs typeface="Tahoma"/>
              <a:sym typeface="Tahoma"/>
            </a:endParaRPr>
          </a:p>
          <a:p>
            <a:pPr marL="571500" indent="-571500">
              <a:lnSpc>
                <a:spcPts val="4320"/>
              </a:lnSpc>
              <a:buFont typeface="Arial" panose="020B0604020202020204" pitchFamily="34" charset="0"/>
              <a:buChar char="•"/>
            </a:pPr>
            <a:r>
              <a:rPr lang="en-US" sz="3200" dirty="0">
                <a:solidFill>
                  <a:srgbClr val="000000"/>
                </a:solidFill>
                <a:latin typeface="Tahoma"/>
                <a:ea typeface="Tahoma"/>
                <a:cs typeface="Tahoma"/>
                <a:sym typeface="Tahoma"/>
              </a:rPr>
              <a:t>Maintain vigilance over: </a:t>
            </a:r>
          </a:p>
          <a:p>
            <a:pPr marL="1028700" lvl="1" indent="-571500">
              <a:lnSpc>
                <a:spcPts val="4320"/>
              </a:lnSpc>
              <a:buFont typeface="Arial" panose="020B0604020202020204" pitchFamily="34" charset="0"/>
              <a:buChar char="•"/>
            </a:pPr>
            <a:r>
              <a:rPr lang="en-US" sz="3200" dirty="0">
                <a:solidFill>
                  <a:srgbClr val="1E5052"/>
                </a:solidFill>
                <a:latin typeface="Tahoma"/>
                <a:ea typeface="Tahoma"/>
                <a:cs typeface="Tahoma"/>
                <a:sym typeface="Tahoma"/>
              </a:rPr>
              <a:t>VA‑enabled fraud </a:t>
            </a:r>
          </a:p>
          <a:p>
            <a:pPr marL="1028700" lvl="1" indent="-571500">
              <a:lnSpc>
                <a:spcPts val="4320"/>
              </a:lnSpc>
              <a:buFont typeface="Arial" panose="020B0604020202020204" pitchFamily="34" charset="0"/>
              <a:buChar char="•"/>
            </a:pPr>
            <a:r>
              <a:rPr lang="en-US" sz="3200" dirty="0">
                <a:solidFill>
                  <a:srgbClr val="1E5052"/>
                </a:solidFill>
                <a:latin typeface="Tahoma"/>
                <a:ea typeface="Tahoma"/>
                <a:cs typeface="Tahoma"/>
                <a:sym typeface="Tahoma"/>
              </a:rPr>
              <a:t>Cybercrime targeting customers </a:t>
            </a:r>
          </a:p>
          <a:p>
            <a:pPr marL="1028700" lvl="1" indent="-571500">
              <a:lnSpc>
                <a:spcPts val="4320"/>
              </a:lnSpc>
              <a:buFont typeface="Arial" panose="020B0604020202020204" pitchFamily="34" charset="0"/>
              <a:buChar char="•"/>
            </a:pPr>
            <a:r>
              <a:rPr lang="en-US" sz="3200" dirty="0">
                <a:solidFill>
                  <a:srgbClr val="1E5052"/>
                </a:solidFill>
                <a:latin typeface="Tahoma"/>
                <a:ea typeface="Tahoma"/>
                <a:cs typeface="Tahoma"/>
                <a:sym typeface="Tahoma"/>
              </a:rPr>
              <a:t>PF/TF emergence (especially in </a:t>
            </a:r>
            <a:r>
              <a:rPr lang="en-US" sz="3200" dirty="0" err="1">
                <a:solidFill>
                  <a:srgbClr val="1E5052"/>
                </a:solidFill>
                <a:latin typeface="Tahoma"/>
                <a:ea typeface="Tahoma"/>
                <a:cs typeface="Tahoma"/>
                <a:sym typeface="Tahoma"/>
              </a:rPr>
              <a:t>decentralised</a:t>
            </a:r>
            <a:r>
              <a:rPr lang="en-US" sz="3200" dirty="0">
                <a:solidFill>
                  <a:srgbClr val="1E5052"/>
                </a:solidFill>
                <a:latin typeface="Tahoma"/>
                <a:ea typeface="Tahoma"/>
                <a:cs typeface="Tahoma"/>
                <a:sym typeface="Tahoma"/>
              </a:rPr>
              <a:t> ecosystems) </a:t>
            </a:r>
          </a:p>
          <a:p>
            <a:pPr marL="1028700" lvl="1" indent="-571500">
              <a:lnSpc>
                <a:spcPts val="4320"/>
              </a:lnSpc>
              <a:buFont typeface="Arial" panose="020B0604020202020204" pitchFamily="34" charset="0"/>
              <a:buChar char="•"/>
            </a:pPr>
            <a:endParaRPr lang="en-US" sz="3200" dirty="0">
              <a:solidFill>
                <a:srgbClr val="1E5052"/>
              </a:solidFill>
              <a:latin typeface="Tahoma"/>
              <a:ea typeface="Tahoma"/>
              <a:cs typeface="Tahoma"/>
              <a:sym typeface="Tahoma"/>
            </a:endParaRPr>
          </a:p>
          <a:p>
            <a:pPr marL="571500" indent="-571500">
              <a:lnSpc>
                <a:spcPts val="4320"/>
              </a:lnSpc>
              <a:buFont typeface="Arial" panose="020B0604020202020204" pitchFamily="34" charset="0"/>
              <a:buChar char="•"/>
            </a:pPr>
            <a:r>
              <a:rPr lang="en-US" sz="3200" dirty="0">
                <a:solidFill>
                  <a:srgbClr val="000000"/>
                </a:solidFill>
                <a:latin typeface="Tahoma"/>
                <a:ea typeface="Tahoma"/>
                <a:cs typeface="Tahoma"/>
                <a:sym typeface="Tahoma"/>
              </a:rPr>
              <a:t>Continue to engage with regulators and the IOMFCP. </a:t>
            </a:r>
          </a:p>
        </p:txBody>
      </p:sp>
      <p:sp>
        <p:nvSpPr>
          <p:cNvPr id="5" name="TextBox 5">
            <a:extLst>
              <a:ext uri="{FF2B5EF4-FFF2-40B4-BE49-F238E27FC236}">
                <a16:creationId xmlns:a16="http://schemas.microsoft.com/office/drawing/2014/main" id="{8E6D52F7-D1FC-28D1-8523-154ACFB8634A}"/>
              </a:ext>
            </a:extLst>
          </p:cNvPr>
          <p:cNvSpPr txBox="1"/>
          <p:nvPr/>
        </p:nvSpPr>
        <p:spPr>
          <a:xfrm>
            <a:off x="1035957" y="2095500"/>
            <a:ext cx="13068300" cy="641201"/>
          </a:xfrm>
          <a:prstGeom prst="rect">
            <a:avLst/>
          </a:prstGeom>
        </p:spPr>
        <p:txBody>
          <a:bodyPr wrap="square" lIns="0" tIns="0" rIns="0" bIns="0" rtlCol="0" anchor="t">
            <a:spAutoFit/>
          </a:bodyPr>
          <a:lstStyle/>
          <a:p>
            <a:pPr algn="l">
              <a:lnSpc>
                <a:spcPts val="5040"/>
              </a:lnSpc>
            </a:pPr>
            <a:r>
              <a:rPr lang="en-GB" sz="4200" dirty="0">
                <a:solidFill>
                  <a:srgbClr val="418689"/>
                </a:solidFill>
                <a:latin typeface="Raleway"/>
                <a:ea typeface="Raleway"/>
                <a:cs typeface="Raleway"/>
                <a:sym typeface="Raleway"/>
              </a:rPr>
              <a:t>VASPs, gaming operators, FIs and DNFBPs should: </a:t>
            </a:r>
            <a:endParaRPr lang="en-US" sz="4200" dirty="0">
              <a:solidFill>
                <a:srgbClr val="418689"/>
              </a:solidFill>
              <a:latin typeface="Raleway"/>
              <a:ea typeface="Raleway"/>
              <a:cs typeface="Raleway"/>
              <a:sym typeface="Raleway"/>
            </a:endParaRPr>
          </a:p>
        </p:txBody>
      </p:sp>
    </p:spTree>
    <p:extLst>
      <p:ext uri="{BB962C8B-B14F-4D97-AF65-F5344CB8AC3E}">
        <p14:creationId xmlns:p14="http://schemas.microsoft.com/office/powerpoint/2010/main" val="135221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183019"/>
            <a:ext cx="4609527" cy="7380073"/>
            <a:chOff x="0" y="0"/>
            <a:chExt cx="1214032" cy="1863449"/>
          </a:xfrm>
        </p:grpSpPr>
        <p:sp>
          <p:nvSpPr>
            <p:cNvPr id="3" name="Freeform 3"/>
            <p:cNvSpPr/>
            <p:nvPr/>
          </p:nvSpPr>
          <p:spPr>
            <a:xfrm>
              <a:off x="0" y="0"/>
              <a:ext cx="1214032" cy="1863448"/>
            </a:xfrm>
            <a:custGeom>
              <a:avLst/>
              <a:gdLst/>
              <a:ahLst/>
              <a:cxnLst/>
              <a:rect l="l" t="t" r="r" b="b"/>
              <a:pathLst>
                <a:path w="1214032" h="1863448">
                  <a:moveTo>
                    <a:pt x="167955" y="0"/>
                  </a:moveTo>
                  <a:lnTo>
                    <a:pt x="1046077" y="0"/>
                  </a:lnTo>
                  <a:cubicBezTo>
                    <a:pt x="1138836" y="0"/>
                    <a:pt x="1214032" y="75196"/>
                    <a:pt x="1214032" y="167955"/>
                  </a:cubicBezTo>
                  <a:lnTo>
                    <a:pt x="1214032" y="1695494"/>
                  </a:lnTo>
                  <a:cubicBezTo>
                    <a:pt x="1214032" y="1740038"/>
                    <a:pt x="1196337" y="1782758"/>
                    <a:pt x="1164839" y="1814256"/>
                  </a:cubicBezTo>
                  <a:cubicBezTo>
                    <a:pt x="1133341" y="1845753"/>
                    <a:pt x="1090622" y="1863448"/>
                    <a:pt x="1046077" y="1863448"/>
                  </a:cubicBezTo>
                  <a:lnTo>
                    <a:pt x="167955" y="1863448"/>
                  </a:lnTo>
                  <a:cubicBezTo>
                    <a:pt x="75196" y="1863448"/>
                    <a:pt x="0" y="1788252"/>
                    <a:pt x="0" y="1695494"/>
                  </a:cubicBezTo>
                  <a:lnTo>
                    <a:pt x="0" y="167955"/>
                  </a:lnTo>
                  <a:cubicBezTo>
                    <a:pt x="0" y="123410"/>
                    <a:pt x="17695" y="80690"/>
                    <a:pt x="49193" y="49193"/>
                  </a:cubicBezTo>
                  <a:cubicBezTo>
                    <a:pt x="80690" y="17695"/>
                    <a:pt x="123410" y="0"/>
                    <a:pt x="167955" y="0"/>
                  </a:cubicBezTo>
                  <a:close/>
                </a:path>
              </a:pathLst>
            </a:custGeom>
            <a:solidFill>
              <a:srgbClr val="000000">
                <a:alpha val="0"/>
              </a:srgbClr>
            </a:solidFill>
            <a:ln w="38100" cap="rnd">
              <a:solidFill>
                <a:srgbClr val="B1D1D2"/>
              </a:solidFill>
              <a:prstDash val="dash"/>
              <a:round/>
            </a:ln>
          </p:spPr>
          <p:txBody>
            <a:bodyPr/>
            <a:lstStyle/>
            <a:p>
              <a:endParaRPr lang="en-GB"/>
            </a:p>
          </p:txBody>
        </p:sp>
        <p:sp>
          <p:nvSpPr>
            <p:cNvPr id="4" name="TextBox 4"/>
            <p:cNvSpPr txBox="1"/>
            <p:nvPr/>
          </p:nvSpPr>
          <p:spPr>
            <a:xfrm>
              <a:off x="0" y="-47625"/>
              <a:ext cx="1214032" cy="191107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838" y="3217502"/>
            <a:ext cx="3493252" cy="2836497"/>
          </a:xfrm>
          <a:custGeom>
            <a:avLst/>
            <a:gdLst/>
            <a:ahLst/>
            <a:cxnLst/>
            <a:rect l="l" t="t" r="r" b="b"/>
            <a:pathLst>
              <a:path w="3493252" h="2836497">
                <a:moveTo>
                  <a:pt x="0" y="0"/>
                </a:moveTo>
                <a:lnTo>
                  <a:pt x="3493251" y="0"/>
                </a:lnTo>
                <a:lnTo>
                  <a:pt x="3493251" y="2836497"/>
                </a:lnTo>
                <a:lnTo>
                  <a:pt x="0" y="2836497"/>
                </a:lnTo>
                <a:lnTo>
                  <a:pt x="0" y="0"/>
                </a:lnTo>
                <a:close/>
              </a:path>
            </a:pathLst>
          </a:custGeom>
          <a:blipFill>
            <a:blip r:embed="rId3"/>
            <a:stretch>
              <a:fillRect t="-11576" b="-11576"/>
            </a:stretch>
          </a:blipFill>
        </p:spPr>
        <p:txBody>
          <a:bodyPr/>
          <a:lstStyle/>
          <a:p>
            <a:endParaRPr lang="en-GB"/>
          </a:p>
        </p:txBody>
      </p:sp>
      <p:sp>
        <p:nvSpPr>
          <p:cNvPr id="6" name="TextBox 6"/>
          <p:cNvSpPr txBox="1"/>
          <p:nvPr/>
        </p:nvSpPr>
        <p:spPr>
          <a:xfrm>
            <a:off x="1354971" y="6375066"/>
            <a:ext cx="3956986" cy="2643994"/>
          </a:xfrm>
          <a:prstGeom prst="rect">
            <a:avLst/>
          </a:prstGeom>
        </p:spPr>
        <p:txBody>
          <a:bodyPr lIns="0" tIns="0" rIns="0" bIns="0" rtlCol="0" anchor="t">
            <a:spAutoFit/>
          </a:bodyPr>
          <a:lstStyle/>
          <a:p>
            <a:pPr algn="ctr">
              <a:lnSpc>
                <a:spcPts val="3500"/>
              </a:lnSpc>
            </a:pPr>
            <a:r>
              <a:rPr lang="en-US" sz="2400" dirty="0">
                <a:solidFill>
                  <a:srgbClr val="000000"/>
                </a:solidFill>
                <a:latin typeface="Tahoma"/>
                <a:ea typeface="Tahoma"/>
                <a:cs typeface="Tahoma"/>
                <a:sym typeface="Tahoma"/>
              </a:rPr>
              <a:t>Assess your VA-related exposure </a:t>
            </a:r>
          </a:p>
          <a:p>
            <a:pPr algn="ctr">
              <a:lnSpc>
                <a:spcPts val="3500"/>
              </a:lnSpc>
            </a:pPr>
            <a:endParaRPr lang="en-US" sz="2400" dirty="0">
              <a:solidFill>
                <a:srgbClr val="000000"/>
              </a:solidFill>
              <a:latin typeface="Tahoma"/>
              <a:ea typeface="Tahoma"/>
              <a:cs typeface="Tahoma"/>
              <a:sym typeface="Tahoma"/>
            </a:endParaRPr>
          </a:p>
          <a:p>
            <a:pPr algn="ctr">
              <a:lnSpc>
                <a:spcPts val="3500"/>
              </a:lnSpc>
            </a:pPr>
            <a:r>
              <a:rPr lang="en-US" sz="2400" dirty="0">
                <a:solidFill>
                  <a:srgbClr val="000000"/>
                </a:solidFill>
                <a:latin typeface="Tahoma"/>
                <a:ea typeface="Tahoma"/>
                <a:cs typeface="Tahoma"/>
                <a:sym typeface="Tahoma"/>
              </a:rPr>
              <a:t>Ensure findings from the VA and VASP NRA are integrated into your BRA, CRA and TRA</a:t>
            </a:r>
          </a:p>
        </p:txBody>
      </p:sp>
      <p:sp>
        <p:nvSpPr>
          <p:cNvPr id="7" name="TextBox 7"/>
          <p:cNvSpPr txBox="1"/>
          <p:nvPr/>
        </p:nvSpPr>
        <p:spPr>
          <a:xfrm>
            <a:off x="1732440" y="423862"/>
            <a:ext cx="14823119" cy="1231106"/>
          </a:xfrm>
          <a:prstGeom prst="rect">
            <a:avLst/>
          </a:prstGeom>
        </p:spPr>
        <p:txBody>
          <a:bodyPr lIns="0" tIns="0" rIns="0" bIns="0" rtlCol="0" anchor="t">
            <a:spAutoFit/>
          </a:bodyPr>
          <a:lstStyle/>
          <a:p>
            <a:pPr algn="ctr">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Key Takeaways</a:t>
            </a:r>
            <a:endParaRPr lang="en-US" sz="8000" b="1" dirty="0">
              <a:solidFill>
                <a:srgbClr val="000000"/>
              </a:solidFill>
              <a:latin typeface="Tahoma Bold"/>
              <a:ea typeface="Tahoma Bold"/>
              <a:cs typeface="Tahoma Bold"/>
              <a:sym typeface="Tahoma Bold"/>
            </a:endParaRPr>
          </a:p>
        </p:txBody>
      </p:sp>
      <p:sp>
        <p:nvSpPr>
          <p:cNvPr id="8" name="TextBox 8"/>
          <p:cNvSpPr txBox="1"/>
          <p:nvPr/>
        </p:nvSpPr>
        <p:spPr>
          <a:xfrm>
            <a:off x="1354971" y="2159547"/>
            <a:ext cx="3956986" cy="1232517"/>
          </a:xfrm>
          <a:prstGeom prst="rect">
            <a:avLst/>
          </a:prstGeom>
        </p:spPr>
        <p:txBody>
          <a:bodyPr lIns="0" tIns="0" rIns="0" bIns="0" rtlCol="0" anchor="t">
            <a:spAutoFit/>
          </a:bodyPr>
          <a:lstStyle/>
          <a:p>
            <a:pPr algn="ctr">
              <a:lnSpc>
                <a:spcPts val="5040"/>
              </a:lnSpc>
            </a:pPr>
            <a:r>
              <a:rPr lang="en-US" sz="3600" dirty="0">
                <a:solidFill>
                  <a:srgbClr val="418689"/>
                </a:solidFill>
                <a:latin typeface="Raleway"/>
                <a:ea typeface="Raleway"/>
                <a:cs typeface="Raleway"/>
                <a:sym typeface="Raleway"/>
              </a:rPr>
              <a:t>Effective risk assessments</a:t>
            </a:r>
          </a:p>
        </p:txBody>
      </p:sp>
      <p:grpSp>
        <p:nvGrpSpPr>
          <p:cNvPr id="9" name="Group 9"/>
          <p:cNvGrpSpPr/>
          <p:nvPr/>
        </p:nvGrpSpPr>
        <p:grpSpPr>
          <a:xfrm>
            <a:off x="6839236" y="2183019"/>
            <a:ext cx="4609527" cy="7380081"/>
            <a:chOff x="0" y="0"/>
            <a:chExt cx="1214032" cy="1863449"/>
          </a:xfrm>
        </p:grpSpPr>
        <p:sp>
          <p:nvSpPr>
            <p:cNvPr id="10" name="Freeform 10"/>
            <p:cNvSpPr/>
            <p:nvPr/>
          </p:nvSpPr>
          <p:spPr>
            <a:xfrm>
              <a:off x="0" y="0"/>
              <a:ext cx="1214032" cy="1863448"/>
            </a:xfrm>
            <a:custGeom>
              <a:avLst/>
              <a:gdLst/>
              <a:ahLst/>
              <a:cxnLst/>
              <a:rect l="l" t="t" r="r" b="b"/>
              <a:pathLst>
                <a:path w="1214032" h="1863448">
                  <a:moveTo>
                    <a:pt x="167955" y="0"/>
                  </a:moveTo>
                  <a:lnTo>
                    <a:pt x="1046077" y="0"/>
                  </a:lnTo>
                  <a:cubicBezTo>
                    <a:pt x="1138836" y="0"/>
                    <a:pt x="1214032" y="75196"/>
                    <a:pt x="1214032" y="167955"/>
                  </a:cubicBezTo>
                  <a:lnTo>
                    <a:pt x="1214032" y="1695494"/>
                  </a:lnTo>
                  <a:cubicBezTo>
                    <a:pt x="1214032" y="1740038"/>
                    <a:pt x="1196337" y="1782758"/>
                    <a:pt x="1164839" y="1814256"/>
                  </a:cubicBezTo>
                  <a:cubicBezTo>
                    <a:pt x="1133341" y="1845753"/>
                    <a:pt x="1090622" y="1863448"/>
                    <a:pt x="1046077" y="1863448"/>
                  </a:cubicBezTo>
                  <a:lnTo>
                    <a:pt x="167955" y="1863448"/>
                  </a:lnTo>
                  <a:cubicBezTo>
                    <a:pt x="75196" y="1863448"/>
                    <a:pt x="0" y="1788252"/>
                    <a:pt x="0" y="1695494"/>
                  </a:cubicBezTo>
                  <a:lnTo>
                    <a:pt x="0" y="167955"/>
                  </a:lnTo>
                  <a:cubicBezTo>
                    <a:pt x="0" y="123410"/>
                    <a:pt x="17695" y="80690"/>
                    <a:pt x="49193" y="49193"/>
                  </a:cubicBezTo>
                  <a:cubicBezTo>
                    <a:pt x="80690" y="17695"/>
                    <a:pt x="123410" y="0"/>
                    <a:pt x="167955" y="0"/>
                  </a:cubicBezTo>
                  <a:close/>
                </a:path>
              </a:pathLst>
            </a:custGeom>
            <a:solidFill>
              <a:srgbClr val="000000">
                <a:alpha val="0"/>
              </a:srgbClr>
            </a:solidFill>
            <a:ln w="38100" cap="rnd">
              <a:solidFill>
                <a:srgbClr val="B1D1D2"/>
              </a:solidFill>
              <a:prstDash val="dash"/>
              <a:round/>
            </a:ln>
          </p:spPr>
          <p:txBody>
            <a:bodyPr/>
            <a:lstStyle/>
            <a:p>
              <a:endParaRPr lang="en-GB" dirty="0"/>
            </a:p>
          </p:txBody>
        </p:sp>
        <p:sp>
          <p:nvSpPr>
            <p:cNvPr id="11" name="TextBox 11"/>
            <p:cNvSpPr txBox="1"/>
            <p:nvPr/>
          </p:nvSpPr>
          <p:spPr>
            <a:xfrm>
              <a:off x="0" y="-47625"/>
              <a:ext cx="1214032" cy="191107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7397374" y="3217502"/>
            <a:ext cx="3493252" cy="2836497"/>
          </a:xfrm>
          <a:custGeom>
            <a:avLst/>
            <a:gdLst/>
            <a:ahLst/>
            <a:cxnLst/>
            <a:rect l="l" t="t" r="r" b="b"/>
            <a:pathLst>
              <a:path w="3493252" h="2836497">
                <a:moveTo>
                  <a:pt x="0" y="0"/>
                </a:moveTo>
                <a:lnTo>
                  <a:pt x="3493252" y="0"/>
                </a:lnTo>
                <a:lnTo>
                  <a:pt x="3493252" y="2836497"/>
                </a:lnTo>
                <a:lnTo>
                  <a:pt x="0" y="2836497"/>
                </a:lnTo>
                <a:lnTo>
                  <a:pt x="0" y="0"/>
                </a:lnTo>
                <a:close/>
              </a:path>
            </a:pathLst>
          </a:custGeom>
          <a:blipFill>
            <a:blip r:embed="rId4"/>
            <a:stretch>
              <a:fillRect t="-11576" b="-11576"/>
            </a:stretch>
          </a:blipFill>
        </p:spPr>
        <p:txBody>
          <a:bodyPr/>
          <a:lstStyle/>
          <a:p>
            <a:endParaRPr lang="en-GB"/>
          </a:p>
        </p:txBody>
      </p:sp>
      <p:sp>
        <p:nvSpPr>
          <p:cNvPr id="13" name="TextBox 13"/>
          <p:cNvSpPr txBox="1"/>
          <p:nvPr/>
        </p:nvSpPr>
        <p:spPr>
          <a:xfrm>
            <a:off x="7180747" y="6375066"/>
            <a:ext cx="3956986" cy="3092834"/>
          </a:xfrm>
          <a:prstGeom prst="rect">
            <a:avLst/>
          </a:prstGeom>
        </p:spPr>
        <p:txBody>
          <a:bodyPr lIns="0" tIns="0" rIns="0" bIns="0" rtlCol="0" anchor="t">
            <a:spAutoFit/>
          </a:bodyPr>
          <a:lstStyle/>
          <a:p>
            <a:pPr algn="ctr">
              <a:lnSpc>
                <a:spcPts val="3500"/>
              </a:lnSpc>
            </a:pPr>
            <a:r>
              <a:rPr lang="en-US" sz="2400" dirty="0">
                <a:solidFill>
                  <a:srgbClr val="000000"/>
                </a:solidFill>
                <a:latin typeface="Tahoma"/>
                <a:ea typeface="Tahoma"/>
                <a:cs typeface="Tahoma"/>
                <a:sym typeface="Tahoma"/>
              </a:rPr>
              <a:t>Ensure your policies and procedures remain effective in light of the VA and VASP NRA</a:t>
            </a:r>
          </a:p>
          <a:p>
            <a:pPr algn="ctr">
              <a:lnSpc>
                <a:spcPts val="3500"/>
              </a:lnSpc>
            </a:pPr>
            <a:endParaRPr lang="en-US" sz="2400" dirty="0">
              <a:solidFill>
                <a:srgbClr val="000000"/>
              </a:solidFill>
              <a:latin typeface="Tahoma"/>
              <a:ea typeface="Tahoma"/>
              <a:cs typeface="Tahoma"/>
              <a:sym typeface="Tahoma"/>
            </a:endParaRPr>
          </a:p>
          <a:p>
            <a:pPr algn="ctr">
              <a:lnSpc>
                <a:spcPts val="3500"/>
              </a:lnSpc>
            </a:pPr>
            <a:r>
              <a:rPr lang="en-US" sz="2400" dirty="0">
                <a:solidFill>
                  <a:srgbClr val="000000"/>
                </a:solidFill>
                <a:latin typeface="Tahoma"/>
                <a:ea typeface="Tahoma"/>
                <a:cs typeface="Tahoma"/>
                <a:sym typeface="Tahoma"/>
              </a:rPr>
              <a:t>Ensure EDD proportionate to BRA risk</a:t>
            </a:r>
          </a:p>
        </p:txBody>
      </p:sp>
      <p:sp>
        <p:nvSpPr>
          <p:cNvPr id="14" name="TextBox 14"/>
          <p:cNvSpPr txBox="1"/>
          <p:nvPr/>
        </p:nvSpPr>
        <p:spPr>
          <a:xfrm>
            <a:off x="7165507" y="2569802"/>
            <a:ext cx="3956986" cy="591316"/>
          </a:xfrm>
          <a:prstGeom prst="rect">
            <a:avLst/>
          </a:prstGeom>
        </p:spPr>
        <p:txBody>
          <a:bodyPr lIns="0" tIns="0" rIns="0" bIns="0" rtlCol="0" anchor="t">
            <a:spAutoFit/>
          </a:bodyPr>
          <a:lstStyle/>
          <a:p>
            <a:pPr algn="ctr">
              <a:lnSpc>
                <a:spcPts val="5040"/>
              </a:lnSpc>
            </a:pPr>
            <a:r>
              <a:rPr lang="en-US" sz="3600" dirty="0">
                <a:solidFill>
                  <a:srgbClr val="418689"/>
                </a:solidFill>
                <a:latin typeface="Raleway"/>
                <a:ea typeface="Raleway"/>
                <a:cs typeface="Raleway"/>
                <a:sym typeface="Raleway"/>
              </a:rPr>
              <a:t>Due Diligence</a:t>
            </a:r>
          </a:p>
        </p:txBody>
      </p:sp>
      <p:grpSp>
        <p:nvGrpSpPr>
          <p:cNvPr id="15" name="Group 15"/>
          <p:cNvGrpSpPr/>
          <p:nvPr/>
        </p:nvGrpSpPr>
        <p:grpSpPr>
          <a:xfrm>
            <a:off x="12648914" y="2183019"/>
            <a:ext cx="4609527" cy="7380077"/>
            <a:chOff x="0" y="0"/>
            <a:chExt cx="1214032" cy="1863449"/>
          </a:xfrm>
        </p:grpSpPr>
        <p:sp>
          <p:nvSpPr>
            <p:cNvPr id="16" name="Freeform 16"/>
            <p:cNvSpPr/>
            <p:nvPr/>
          </p:nvSpPr>
          <p:spPr>
            <a:xfrm>
              <a:off x="0" y="0"/>
              <a:ext cx="1214032" cy="1863448"/>
            </a:xfrm>
            <a:custGeom>
              <a:avLst/>
              <a:gdLst/>
              <a:ahLst/>
              <a:cxnLst/>
              <a:rect l="l" t="t" r="r" b="b"/>
              <a:pathLst>
                <a:path w="1214032" h="1863448">
                  <a:moveTo>
                    <a:pt x="167955" y="0"/>
                  </a:moveTo>
                  <a:lnTo>
                    <a:pt x="1046077" y="0"/>
                  </a:lnTo>
                  <a:cubicBezTo>
                    <a:pt x="1138836" y="0"/>
                    <a:pt x="1214032" y="75196"/>
                    <a:pt x="1214032" y="167955"/>
                  </a:cubicBezTo>
                  <a:lnTo>
                    <a:pt x="1214032" y="1695494"/>
                  </a:lnTo>
                  <a:cubicBezTo>
                    <a:pt x="1214032" y="1740038"/>
                    <a:pt x="1196337" y="1782758"/>
                    <a:pt x="1164839" y="1814256"/>
                  </a:cubicBezTo>
                  <a:cubicBezTo>
                    <a:pt x="1133341" y="1845753"/>
                    <a:pt x="1090622" y="1863448"/>
                    <a:pt x="1046077" y="1863448"/>
                  </a:cubicBezTo>
                  <a:lnTo>
                    <a:pt x="167955" y="1863448"/>
                  </a:lnTo>
                  <a:cubicBezTo>
                    <a:pt x="75196" y="1863448"/>
                    <a:pt x="0" y="1788252"/>
                    <a:pt x="0" y="1695494"/>
                  </a:cubicBezTo>
                  <a:lnTo>
                    <a:pt x="0" y="167955"/>
                  </a:lnTo>
                  <a:cubicBezTo>
                    <a:pt x="0" y="123410"/>
                    <a:pt x="17695" y="80690"/>
                    <a:pt x="49193" y="49193"/>
                  </a:cubicBezTo>
                  <a:cubicBezTo>
                    <a:pt x="80690" y="17695"/>
                    <a:pt x="123410" y="0"/>
                    <a:pt x="167955" y="0"/>
                  </a:cubicBezTo>
                  <a:close/>
                </a:path>
              </a:pathLst>
            </a:custGeom>
            <a:solidFill>
              <a:srgbClr val="000000">
                <a:alpha val="0"/>
              </a:srgbClr>
            </a:solidFill>
            <a:ln w="38100" cap="rnd">
              <a:solidFill>
                <a:srgbClr val="B1D1D2"/>
              </a:solidFill>
              <a:prstDash val="dash"/>
              <a:round/>
            </a:ln>
          </p:spPr>
          <p:txBody>
            <a:bodyPr/>
            <a:lstStyle/>
            <a:p>
              <a:endParaRPr lang="en-GB"/>
            </a:p>
          </p:txBody>
        </p:sp>
        <p:sp>
          <p:nvSpPr>
            <p:cNvPr id="17" name="TextBox 17"/>
            <p:cNvSpPr txBox="1"/>
            <p:nvPr/>
          </p:nvSpPr>
          <p:spPr>
            <a:xfrm>
              <a:off x="0" y="-47625"/>
              <a:ext cx="1214032" cy="191107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3207052" y="3217502"/>
            <a:ext cx="3493252" cy="2836497"/>
          </a:xfrm>
          <a:custGeom>
            <a:avLst/>
            <a:gdLst/>
            <a:ahLst/>
            <a:cxnLst/>
            <a:rect l="l" t="t" r="r" b="b"/>
            <a:pathLst>
              <a:path w="3493252" h="2836497">
                <a:moveTo>
                  <a:pt x="0" y="0"/>
                </a:moveTo>
                <a:lnTo>
                  <a:pt x="3493251" y="0"/>
                </a:lnTo>
                <a:lnTo>
                  <a:pt x="3493251" y="2836497"/>
                </a:lnTo>
                <a:lnTo>
                  <a:pt x="0" y="2836497"/>
                </a:lnTo>
                <a:lnTo>
                  <a:pt x="0" y="0"/>
                </a:lnTo>
                <a:close/>
              </a:path>
            </a:pathLst>
          </a:custGeom>
          <a:blipFill>
            <a:blip r:embed="rId5"/>
            <a:stretch>
              <a:fillRect t="-11576" b="-11576"/>
            </a:stretch>
          </a:blipFill>
        </p:spPr>
        <p:txBody>
          <a:bodyPr/>
          <a:lstStyle/>
          <a:p>
            <a:endParaRPr lang="en-GB" dirty="0"/>
          </a:p>
        </p:txBody>
      </p:sp>
      <p:sp>
        <p:nvSpPr>
          <p:cNvPr id="19" name="TextBox 19"/>
          <p:cNvSpPr txBox="1"/>
          <p:nvPr/>
        </p:nvSpPr>
        <p:spPr>
          <a:xfrm>
            <a:off x="12975184" y="6757459"/>
            <a:ext cx="3956986" cy="1346522"/>
          </a:xfrm>
          <a:prstGeom prst="rect">
            <a:avLst/>
          </a:prstGeom>
        </p:spPr>
        <p:txBody>
          <a:bodyPr lIns="0" tIns="0" rIns="0" bIns="0" rtlCol="0" anchor="t">
            <a:spAutoFit/>
          </a:bodyPr>
          <a:lstStyle/>
          <a:p>
            <a:pPr algn="ctr">
              <a:lnSpc>
                <a:spcPts val="3500"/>
              </a:lnSpc>
            </a:pPr>
            <a:r>
              <a:rPr lang="en-US" sz="2400" dirty="0">
                <a:solidFill>
                  <a:srgbClr val="000000"/>
                </a:solidFill>
                <a:latin typeface="Tahoma"/>
                <a:ea typeface="Tahoma"/>
                <a:cs typeface="Tahoma"/>
                <a:sym typeface="Tahoma"/>
              </a:rPr>
              <a:t>Virtual Assets increasingly used for TF/PF and sanctions evasion</a:t>
            </a:r>
            <a:endParaRPr lang="en-US" sz="3600" dirty="0">
              <a:solidFill>
                <a:srgbClr val="000000"/>
              </a:solidFill>
              <a:latin typeface="Tahoma"/>
              <a:ea typeface="Tahoma"/>
              <a:cs typeface="Tahoma"/>
              <a:sym typeface="Tahoma"/>
            </a:endParaRPr>
          </a:p>
        </p:txBody>
      </p:sp>
      <p:sp>
        <p:nvSpPr>
          <p:cNvPr id="20" name="TextBox 20"/>
          <p:cNvSpPr txBox="1"/>
          <p:nvPr/>
        </p:nvSpPr>
        <p:spPr>
          <a:xfrm>
            <a:off x="12975184" y="2569802"/>
            <a:ext cx="3956986" cy="641201"/>
          </a:xfrm>
          <a:prstGeom prst="rect">
            <a:avLst/>
          </a:prstGeom>
        </p:spPr>
        <p:txBody>
          <a:bodyPr lIns="0" tIns="0" rIns="0" bIns="0" rtlCol="0" anchor="t">
            <a:spAutoFit/>
          </a:bodyPr>
          <a:lstStyle/>
          <a:p>
            <a:pPr algn="ctr">
              <a:lnSpc>
                <a:spcPts val="5040"/>
              </a:lnSpc>
            </a:pPr>
            <a:r>
              <a:rPr lang="en-US" sz="4200" dirty="0">
                <a:solidFill>
                  <a:srgbClr val="418689"/>
                </a:solidFill>
                <a:latin typeface="Raleway"/>
                <a:ea typeface="Raleway"/>
                <a:cs typeface="Raleway"/>
                <a:sym typeface="Raleway"/>
              </a:rPr>
              <a:t>Sanctions</a:t>
            </a:r>
          </a:p>
        </p:txBody>
      </p:sp>
      <p:sp>
        <p:nvSpPr>
          <p:cNvPr id="21" name="Freeform 21"/>
          <p:cNvSpPr/>
          <p:nvPr/>
        </p:nvSpPr>
        <p:spPr>
          <a:xfrm>
            <a:off x="-428155" y="-797669"/>
            <a:ext cx="5557999" cy="2567780"/>
          </a:xfrm>
          <a:custGeom>
            <a:avLst/>
            <a:gdLst/>
            <a:ahLst/>
            <a:cxnLst/>
            <a:rect l="l" t="t" r="r" b="b"/>
            <a:pathLst>
              <a:path w="5557999" h="6273801">
                <a:moveTo>
                  <a:pt x="0" y="0"/>
                </a:moveTo>
                <a:lnTo>
                  <a:pt x="5557998" y="0"/>
                </a:lnTo>
                <a:lnTo>
                  <a:pt x="5557998" y="6273801"/>
                </a:lnTo>
                <a:lnTo>
                  <a:pt x="0" y="6273801"/>
                </a:lnTo>
                <a:lnTo>
                  <a:pt x="0" y="0"/>
                </a:lnTo>
                <a:close/>
              </a:path>
            </a:pathLst>
          </a:custGeom>
          <a:blipFill>
            <a:blip r:embed="rId6"/>
            <a:stretch>
              <a:fillRect t="-144328"/>
            </a:stretch>
          </a:blipFill>
        </p:spPr>
        <p:txBody>
          <a:bodyPr/>
          <a:lstStyle/>
          <a:p>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525C-A051-688F-7FA1-8295645843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5D7EFF-6BE2-0162-3D95-3A6C5F1DCF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a:extLst>
              <a:ext uri="{FF2B5EF4-FFF2-40B4-BE49-F238E27FC236}">
                <a16:creationId xmlns:a16="http://schemas.microsoft.com/office/drawing/2014/main" id="{2D1BC7FD-D1E7-79E6-9F24-8D558D18B194}"/>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10CA5EA5-C69E-799A-B000-E0365AD009DB}"/>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4195C111-08A0-8604-41DA-9A88FB35534B}"/>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00206BF0-8076-4917-6389-B8B303460ACD}"/>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C3F04CA7-AA0D-AEE1-18F7-C8FFDC14EA41}"/>
              </a:ext>
            </a:extLst>
          </p:cNvPr>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Outreach</a:t>
            </a:r>
          </a:p>
        </p:txBody>
      </p:sp>
    </p:spTree>
    <p:extLst>
      <p:ext uri="{BB962C8B-B14F-4D97-AF65-F5344CB8AC3E}">
        <p14:creationId xmlns:p14="http://schemas.microsoft.com/office/powerpoint/2010/main" val="332264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77D7D-45CA-FF9B-180A-AA4EAF4759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5F3E72-01AB-F1F1-9CEF-08EE40303D39}"/>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A4C26134-EFFC-686B-CE88-6B574F2A46CF}"/>
              </a:ext>
            </a:extLst>
          </p:cNvPr>
          <p:cNvSpPr txBox="1"/>
          <p:nvPr/>
        </p:nvSpPr>
        <p:spPr>
          <a:xfrm>
            <a:off x="1028700" y="533801"/>
            <a:ext cx="17259300" cy="1231106"/>
          </a:xfrm>
          <a:prstGeom prst="rect">
            <a:avLst/>
          </a:prstGeom>
        </p:spPr>
        <p:txBody>
          <a:bodyPr wrap="square"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GSC Bill</a:t>
            </a:r>
          </a:p>
        </p:txBody>
      </p:sp>
      <p:sp>
        <p:nvSpPr>
          <p:cNvPr id="4" name="TextBox 4">
            <a:extLst>
              <a:ext uri="{FF2B5EF4-FFF2-40B4-BE49-F238E27FC236}">
                <a16:creationId xmlns:a16="http://schemas.microsoft.com/office/drawing/2014/main" id="{9782DCD6-81E1-9BD4-D51F-D65FA37AC796}"/>
              </a:ext>
            </a:extLst>
          </p:cNvPr>
          <p:cNvSpPr txBox="1"/>
          <p:nvPr/>
        </p:nvSpPr>
        <p:spPr>
          <a:xfrm>
            <a:off x="990600" y="3326589"/>
            <a:ext cx="14097000" cy="2152128"/>
          </a:xfrm>
          <a:prstGeom prst="rect">
            <a:avLst/>
          </a:prstGeom>
        </p:spPr>
        <p:txBody>
          <a:bodyPr wrap="square" lIns="0" tIns="0" rIns="0" bIns="0" rtlCol="0" anchor="t">
            <a:spAutoFit/>
          </a:bodyPr>
          <a:lstStyle/>
          <a:p>
            <a:pPr marL="457200" indent="-457200">
              <a:lnSpc>
                <a:spcPts val="4320"/>
              </a:lnSpc>
              <a:buFont typeface="Arial" panose="020B0604020202020204" pitchFamily="34" charset="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Consultation closed – Thank you to all who participated</a:t>
            </a:r>
          </a:p>
          <a:p>
            <a:pPr marL="457200" indent="-457200">
              <a:lnSpc>
                <a:spcPts val="4320"/>
              </a:lnSpc>
              <a:buFont typeface="Arial" panose="020B0604020202020204" pitchFamily="34" charset="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Feedback collated, actioned.</a:t>
            </a:r>
          </a:p>
          <a:p>
            <a:pPr marL="457200" indent="-457200">
              <a:lnSpc>
                <a:spcPts val="4320"/>
              </a:lnSpc>
              <a:buFont typeface="Arial" panose="020B0604020202020204" pitchFamily="34" charset="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Currently with AGs</a:t>
            </a:r>
          </a:p>
          <a:p>
            <a:pPr marL="457200" indent="-457200">
              <a:lnSpc>
                <a:spcPts val="4320"/>
              </a:lnSpc>
              <a:buFont typeface="Arial" panose="020B0604020202020204" pitchFamily="34" charset="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Hoping it’ll be passed for royal ascent before summer break</a:t>
            </a:r>
          </a:p>
        </p:txBody>
      </p:sp>
      <p:sp>
        <p:nvSpPr>
          <p:cNvPr id="5" name="TextBox 5">
            <a:extLst>
              <a:ext uri="{FF2B5EF4-FFF2-40B4-BE49-F238E27FC236}">
                <a16:creationId xmlns:a16="http://schemas.microsoft.com/office/drawing/2014/main" id="{6C0CEEEC-0699-E6F2-4D92-5243A769B022}"/>
              </a:ext>
            </a:extLst>
          </p:cNvPr>
          <p:cNvSpPr txBox="1"/>
          <p:nvPr/>
        </p:nvSpPr>
        <p:spPr>
          <a:xfrm>
            <a:off x="1028700" y="2366268"/>
            <a:ext cx="8423179" cy="647700"/>
          </a:xfrm>
          <a:prstGeom prst="rect">
            <a:avLst/>
          </a:prstGeom>
        </p:spPr>
        <p:txBody>
          <a:bodyPr lIns="0" tIns="0" rIns="0" bIns="0" rtlCol="0" anchor="t">
            <a:spAutoFit/>
          </a:bodyPr>
          <a:lstStyle/>
          <a:p>
            <a:pPr algn="l">
              <a:lnSpc>
                <a:spcPts val="5040"/>
              </a:lnSpc>
            </a:pPr>
            <a:r>
              <a:rPr lang="en-US" sz="4200" dirty="0">
                <a:solidFill>
                  <a:srgbClr val="418689"/>
                </a:solidFill>
                <a:latin typeface="Raleway"/>
                <a:ea typeface="Raleway"/>
                <a:cs typeface="Raleway"/>
                <a:sym typeface="Raleway"/>
              </a:rPr>
              <a:t>Where are we up to?</a:t>
            </a:r>
          </a:p>
        </p:txBody>
      </p:sp>
      <p:pic>
        <p:nvPicPr>
          <p:cNvPr id="6" name="Picture 5" descr="A paper with a question mark&#10;&#10;AI-generated content may be incorrect.">
            <a:extLst>
              <a:ext uri="{FF2B5EF4-FFF2-40B4-BE49-F238E27FC236}">
                <a16:creationId xmlns:a16="http://schemas.microsoft.com/office/drawing/2014/main" id="{9CA3AF53-5CEF-7D40-73CF-A814D9766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3348" y="0"/>
            <a:ext cx="2792788" cy="2792788"/>
          </a:xfrm>
          <a:prstGeom prst="rect">
            <a:avLst/>
          </a:prstGeom>
        </p:spPr>
      </p:pic>
      <p:pic>
        <p:nvPicPr>
          <p:cNvPr id="15" name="Picture 14">
            <a:extLst>
              <a:ext uri="{FF2B5EF4-FFF2-40B4-BE49-F238E27FC236}">
                <a16:creationId xmlns:a16="http://schemas.microsoft.com/office/drawing/2014/main" id="{44067358-1B5F-8BCB-AF16-1D9A10D307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3797" y="6369435"/>
            <a:ext cx="3383764" cy="3383764"/>
          </a:xfrm>
          <a:prstGeom prst="rect">
            <a:avLst/>
          </a:prstGeom>
        </p:spPr>
      </p:pic>
    </p:spTree>
    <p:extLst>
      <p:ext uri="{BB962C8B-B14F-4D97-AF65-F5344CB8AC3E}">
        <p14:creationId xmlns:p14="http://schemas.microsoft.com/office/powerpoint/2010/main" val="1324057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77E2-A84C-0CFE-3939-91C11E6952FA}"/>
            </a:ext>
          </a:extLst>
        </p:cNvPr>
        <p:cNvGrpSpPr/>
        <p:nvPr/>
      </p:nvGrpSpPr>
      <p:grpSpPr>
        <a:xfrm>
          <a:off x="0" y="0"/>
          <a:ext cx="0" cy="0"/>
          <a:chOff x="0" y="0"/>
          <a:chExt cx="0" cy="0"/>
        </a:xfrm>
      </p:grpSpPr>
      <p:sp>
        <p:nvSpPr>
          <p:cNvPr id="6" name="Freeform 2">
            <a:extLst>
              <a:ext uri="{FF2B5EF4-FFF2-40B4-BE49-F238E27FC236}">
                <a16:creationId xmlns:a16="http://schemas.microsoft.com/office/drawing/2014/main" id="{7C2696D8-C6EB-9BB2-F15A-502AF8C58AAE}"/>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12" name="Title 1">
            <a:extLst>
              <a:ext uri="{FF2B5EF4-FFF2-40B4-BE49-F238E27FC236}">
                <a16:creationId xmlns:a16="http://schemas.microsoft.com/office/drawing/2014/main" id="{ED2A0E08-48B2-964B-8E1E-CE99EC78DED1}"/>
              </a:ext>
            </a:extLst>
          </p:cNvPr>
          <p:cNvSpPr>
            <a:spLocks noGrp="1"/>
          </p:cNvSpPr>
          <p:nvPr>
            <p:ph type="title"/>
          </p:nvPr>
        </p:nvSpPr>
        <p:spPr>
          <a:xfrm>
            <a:off x="1028700" y="421949"/>
            <a:ext cx="15773400" cy="1555019"/>
          </a:xfrm>
        </p:spPr>
        <p:txBody>
          <a:bodyPr>
            <a:normAutofit/>
          </a:bodyPr>
          <a:lstStyle/>
          <a:p>
            <a:pPr algn="l"/>
            <a:r>
              <a:rPr lang="en-GB" sz="7200" b="1" dirty="0">
                <a:latin typeface="Tahoma" panose="020B0604030504040204" pitchFamily="34" charset="0"/>
                <a:ea typeface="Tahoma" panose="020B0604030504040204" pitchFamily="34" charset="0"/>
                <a:cs typeface="Tahoma" panose="020B0604030504040204" pitchFamily="34" charset="0"/>
              </a:rPr>
              <a:t>What have we been up to?</a:t>
            </a:r>
          </a:p>
        </p:txBody>
      </p:sp>
      <p:sp>
        <p:nvSpPr>
          <p:cNvPr id="4" name="TextBox 4">
            <a:extLst>
              <a:ext uri="{FF2B5EF4-FFF2-40B4-BE49-F238E27FC236}">
                <a16:creationId xmlns:a16="http://schemas.microsoft.com/office/drawing/2014/main" id="{E2BAFDEE-E48C-37BA-9489-AFABF9F42843}"/>
              </a:ext>
            </a:extLst>
          </p:cNvPr>
          <p:cNvSpPr txBox="1"/>
          <p:nvPr/>
        </p:nvSpPr>
        <p:spPr>
          <a:xfrm>
            <a:off x="1028700" y="3276137"/>
            <a:ext cx="13875536" cy="1654299"/>
          </a:xfrm>
          <a:prstGeom prst="rect">
            <a:avLst/>
          </a:prstGeom>
        </p:spPr>
        <p:txBody>
          <a:bodyPr lIns="0" tIns="0" rIns="0" bIns="0" rtlCol="0" anchor="t">
            <a:spAutoFit/>
          </a:bodyPr>
          <a:lstStyle/>
          <a:p>
            <a:pPr marL="571500" indent="-571500" algn="l">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NRA Outreach </a:t>
            </a:r>
          </a:p>
          <a:p>
            <a:pPr marL="571500" indent="-571500" algn="l">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GSC guidance update</a:t>
            </a:r>
          </a:p>
          <a:p>
            <a:pPr marL="571500" indent="-571500" algn="l">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Consultations and surveys</a:t>
            </a:r>
          </a:p>
        </p:txBody>
      </p:sp>
      <p:sp>
        <p:nvSpPr>
          <p:cNvPr id="5" name="TextBox 5">
            <a:extLst>
              <a:ext uri="{FF2B5EF4-FFF2-40B4-BE49-F238E27FC236}">
                <a16:creationId xmlns:a16="http://schemas.microsoft.com/office/drawing/2014/main" id="{E1EFD662-8614-6586-A78F-48907B7D8277}"/>
              </a:ext>
            </a:extLst>
          </p:cNvPr>
          <p:cNvSpPr txBox="1"/>
          <p:nvPr/>
        </p:nvSpPr>
        <p:spPr>
          <a:xfrm>
            <a:off x="1028700" y="2590337"/>
            <a:ext cx="12687300" cy="641201"/>
          </a:xfrm>
          <a:prstGeom prst="rect">
            <a:avLst/>
          </a:prstGeom>
        </p:spPr>
        <p:txBody>
          <a:bodyPr wrap="square" lIns="0" tIns="0" rIns="0" bIns="0" rtlCol="0" anchor="t">
            <a:spAutoFit/>
          </a:bodyPr>
          <a:lstStyle/>
          <a:p>
            <a:pPr algn="l">
              <a:lnSpc>
                <a:spcPts val="5040"/>
              </a:lnSpc>
            </a:pPr>
            <a:r>
              <a:rPr lang="en-US" sz="4200" dirty="0">
                <a:solidFill>
                  <a:srgbClr val="418689"/>
                </a:solidFill>
                <a:latin typeface="Raleway"/>
                <a:ea typeface="Raleway"/>
                <a:cs typeface="Raleway"/>
                <a:sym typeface="Raleway"/>
              </a:rPr>
              <a:t>Outreach &amp; Guidance following feedback</a:t>
            </a:r>
          </a:p>
        </p:txBody>
      </p:sp>
      <p:sp>
        <p:nvSpPr>
          <p:cNvPr id="2" name="TextBox 5">
            <a:extLst>
              <a:ext uri="{FF2B5EF4-FFF2-40B4-BE49-F238E27FC236}">
                <a16:creationId xmlns:a16="http://schemas.microsoft.com/office/drawing/2014/main" id="{8B70E302-A2EB-F848-08C9-11163A600745}"/>
              </a:ext>
            </a:extLst>
          </p:cNvPr>
          <p:cNvSpPr txBox="1"/>
          <p:nvPr/>
        </p:nvSpPr>
        <p:spPr>
          <a:xfrm>
            <a:off x="1028699" y="5892830"/>
            <a:ext cx="8423179" cy="647700"/>
          </a:xfrm>
          <a:prstGeom prst="rect">
            <a:avLst/>
          </a:prstGeom>
        </p:spPr>
        <p:txBody>
          <a:bodyPr lIns="0" tIns="0" rIns="0" bIns="0" rtlCol="0" anchor="t">
            <a:spAutoFit/>
          </a:bodyPr>
          <a:lstStyle/>
          <a:p>
            <a:pPr algn="l">
              <a:lnSpc>
                <a:spcPts val="5040"/>
              </a:lnSpc>
            </a:pPr>
            <a:r>
              <a:rPr lang="en-US" sz="4200" dirty="0">
                <a:solidFill>
                  <a:srgbClr val="418689"/>
                </a:solidFill>
                <a:latin typeface="Raleway"/>
                <a:ea typeface="Raleway"/>
                <a:cs typeface="Raleway"/>
                <a:sym typeface="Raleway"/>
              </a:rPr>
              <a:t>Collaboration</a:t>
            </a:r>
          </a:p>
        </p:txBody>
      </p:sp>
      <p:sp>
        <p:nvSpPr>
          <p:cNvPr id="7" name="TextBox 4">
            <a:extLst>
              <a:ext uri="{FF2B5EF4-FFF2-40B4-BE49-F238E27FC236}">
                <a16:creationId xmlns:a16="http://schemas.microsoft.com/office/drawing/2014/main" id="{0F609A99-97E4-1DEF-6730-6F5E5434E047}"/>
              </a:ext>
            </a:extLst>
          </p:cNvPr>
          <p:cNvSpPr txBox="1"/>
          <p:nvPr/>
        </p:nvSpPr>
        <p:spPr>
          <a:xfrm>
            <a:off x="838200" y="6578630"/>
            <a:ext cx="14782800" cy="1102866"/>
          </a:xfrm>
          <a:prstGeom prst="rect">
            <a:avLst/>
          </a:prstGeom>
        </p:spPr>
        <p:txBody>
          <a:bodyPr wrap="square" lIns="0" tIns="0" rIns="0" bIns="0" rtlCol="0" anchor="t">
            <a:spAutoFit/>
          </a:bodyPr>
          <a:lstStyle/>
          <a:p>
            <a:pPr marL="571500" indent="-571500" algn="l">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Improved inter-agency data sharing</a:t>
            </a:r>
          </a:p>
          <a:p>
            <a:pPr marL="571500" indent="-571500" algn="l">
              <a:lnSpc>
                <a:spcPts val="4320"/>
              </a:lnSpc>
              <a:buFont typeface="Arial" panose="020B0604020202020204" pitchFamily="34" charset="0"/>
              <a:buChar char="•"/>
            </a:pPr>
            <a:r>
              <a:rPr lang="en-US" sz="3600" dirty="0">
                <a:solidFill>
                  <a:srgbClr val="000000"/>
                </a:solidFill>
                <a:latin typeface="Tahoma"/>
                <a:ea typeface="Tahoma"/>
                <a:cs typeface="Tahoma"/>
                <a:sym typeface="Tahoma"/>
              </a:rPr>
              <a:t>Working with industry</a:t>
            </a:r>
          </a:p>
        </p:txBody>
      </p:sp>
      <p:pic>
        <p:nvPicPr>
          <p:cNvPr id="11" name="Picture 10">
            <a:extLst>
              <a:ext uri="{FF2B5EF4-FFF2-40B4-BE49-F238E27FC236}">
                <a16:creationId xmlns:a16="http://schemas.microsoft.com/office/drawing/2014/main" id="{7F4C4058-5971-520C-0A72-51E670911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0114" y="5864255"/>
            <a:ext cx="4394170" cy="4394170"/>
          </a:xfrm>
          <a:prstGeom prst="rect">
            <a:avLst/>
          </a:prstGeom>
        </p:spPr>
      </p:pic>
    </p:spTree>
    <p:extLst>
      <p:ext uri="{BB962C8B-B14F-4D97-AF65-F5344CB8AC3E}">
        <p14:creationId xmlns:p14="http://schemas.microsoft.com/office/powerpoint/2010/main" val="3334509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8781-626F-7FA9-D896-072AB83940A0}"/>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32D4A03B-1E4D-AD44-B4E4-5FD31109AAB3}"/>
              </a:ext>
            </a:extLst>
          </p:cNvPr>
          <p:cNvSpPr>
            <a:spLocks noGrp="1"/>
          </p:cNvSpPr>
          <p:nvPr>
            <p:ph type="title"/>
          </p:nvPr>
        </p:nvSpPr>
        <p:spPr>
          <a:xfrm>
            <a:off x="838200" y="495300"/>
            <a:ext cx="15773400" cy="1555019"/>
          </a:xfrm>
        </p:spPr>
        <p:txBody>
          <a:bodyPr>
            <a:normAutofit/>
          </a:bodyPr>
          <a:lstStyle/>
          <a:p>
            <a:pPr algn="l"/>
            <a:r>
              <a:rPr lang="en-GB" sz="7200" b="1" dirty="0">
                <a:latin typeface="Tahoma" panose="020B0604030504040204" pitchFamily="34" charset="0"/>
                <a:ea typeface="Tahoma" panose="020B0604030504040204" pitchFamily="34" charset="0"/>
                <a:cs typeface="Tahoma" panose="020B0604030504040204" pitchFamily="34" charset="0"/>
              </a:rPr>
              <a:t>What is coming up?</a:t>
            </a:r>
          </a:p>
        </p:txBody>
      </p:sp>
      <p:sp>
        <p:nvSpPr>
          <p:cNvPr id="5" name="TextBox 5">
            <a:extLst>
              <a:ext uri="{FF2B5EF4-FFF2-40B4-BE49-F238E27FC236}">
                <a16:creationId xmlns:a16="http://schemas.microsoft.com/office/drawing/2014/main" id="{FE3FF8A0-E825-8896-5A92-F337698D4767}"/>
              </a:ext>
            </a:extLst>
          </p:cNvPr>
          <p:cNvSpPr txBox="1"/>
          <p:nvPr/>
        </p:nvSpPr>
        <p:spPr>
          <a:xfrm>
            <a:off x="1028700" y="2476500"/>
            <a:ext cx="8423179" cy="647700"/>
          </a:xfrm>
          <a:prstGeom prst="rect">
            <a:avLst/>
          </a:prstGeom>
        </p:spPr>
        <p:txBody>
          <a:bodyPr lIns="0" tIns="0" rIns="0" bIns="0" rtlCol="0" anchor="t">
            <a:spAutoFit/>
          </a:bodyPr>
          <a:lstStyle/>
          <a:p>
            <a:pPr algn="l">
              <a:lnSpc>
                <a:spcPts val="5040"/>
              </a:lnSpc>
            </a:pPr>
            <a:r>
              <a:rPr lang="en-US" sz="4200" dirty="0">
                <a:solidFill>
                  <a:srgbClr val="418689"/>
                </a:solidFill>
                <a:latin typeface="Raleway"/>
                <a:ea typeface="Raleway"/>
                <a:cs typeface="Raleway"/>
                <a:sym typeface="Raleway"/>
              </a:rPr>
              <a:t>Collaboration</a:t>
            </a:r>
          </a:p>
        </p:txBody>
      </p:sp>
      <p:sp>
        <p:nvSpPr>
          <p:cNvPr id="3" name="TextBox 5">
            <a:extLst>
              <a:ext uri="{FF2B5EF4-FFF2-40B4-BE49-F238E27FC236}">
                <a16:creationId xmlns:a16="http://schemas.microsoft.com/office/drawing/2014/main" id="{9792BDF3-A75F-29B2-B3C4-E5C772111BF0}"/>
              </a:ext>
            </a:extLst>
          </p:cNvPr>
          <p:cNvSpPr txBox="1"/>
          <p:nvPr/>
        </p:nvSpPr>
        <p:spPr>
          <a:xfrm>
            <a:off x="1009650" y="5780733"/>
            <a:ext cx="11315700" cy="641201"/>
          </a:xfrm>
          <a:prstGeom prst="rect">
            <a:avLst/>
          </a:prstGeom>
        </p:spPr>
        <p:txBody>
          <a:bodyPr wrap="square" lIns="0" tIns="0" rIns="0" bIns="0" rtlCol="0" anchor="t">
            <a:spAutoFit/>
          </a:bodyPr>
          <a:lstStyle/>
          <a:p>
            <a:pPr algn="l">
              <a:lnSpc>
                <a:spcPts val="5040"/>
              </a:lnSpc>
            </a:pPr>
            <a:r>
              <a:rPr lang="en-US" sz="4200" dirty="0">
                <a:solidFill>
                  <a:srgbClr val="418689"/>
                </a:solidFill>
                <a:latin typeface="Raleway"/>
                <a:ea typeface="Raleway"/>
                <a:cs typeface="Raleway"/>
                <a:sym typeface="Raleway"/>
              </a:rPr>
              <a:t>More comms</a:t>
            </a:r>
          </a:p>
        </p:txBody>
      </p:sp>
      <p:sp>
        <p:nvSpPr>
          <p:cNvPr id="6" name="TextBox 6">
            <a:extLst>
              <a:ext uri="{FF2B5EF4-FFF2-40B4-BE49-F238E27FC236}">
                <a16:creationId xmlns:a16="http://schemas.microsoft.com/office/drawing/2014/main" id="{31E0D68A-2C26-8608-E6E4-6FF402547D49}"/>
              </a:ext>
            </a:extLst>
          </p:cNvPr>
          <p:cNvSpPr txBox="1"/>
          <p:nvPr/>
        </p:nvSpPr>
        <p:spPr>
          <a:xfrm>
            <a:off x="1242711" y="3124200"/>
            <a:ext cx="7901289" cy="1308050"/>
          </a:xfrm>
          <a:prstGeom prst="rect">
            <a:avLst/>
          </a:prstGeom>
        </p:spPr>
        <p:txBody>
          <a:bodyPr wrap="square" lIns="0" tIns="0" rIns="0" bIns="0" rtlCol="0" anchor="t">
            <a:spAutoFit/>
          </a:bodyPr>
          <a:lstStyle/>
          <a:p>
            <a:pPr marL="457200" indent="-457200">
              <a:lnSpc>
                <a:spcPts val="3500"/>
              </a:lnSpc>
              <a:buFont typeface="Arial" panose="020B0604020202020204" pitchFamily="34" charset="0"/>
              <a:buChar char="•"/>
            </a:pPr>
            <a:r>
              <a:rPr lang="en-GB" sz="2800" dirty="0">
                <a:solidFill>
                  <a:srgbClr val="000000"/>
                </a:solidFill>
                <a:latin typeface="Tahoma"/>
                <a:ea typeface="Tahoma"/>
                <a:cs typeface="Tahoma"/>
                <a:sym typeface="Tahoma"/>
              </a:rPr>
              <a:t>IOM CFCC</a:t>
            </a:r>
          </a:p>
          <a:p>
            <a:pPr marL="457200" indent="-457200">
              <a:lnSpc>
                <a:spcPts val="3500"/>
              </a:lnSpc>
              <a:buFont typeface="Arial" panose="020B0604020202020204" pitchFamily="34" charset="0"/>
              <a:buChar char="•"/>
            </a:pPr>
            <a:r>
              <a:rPr lang="en-GB" sz="2800" dirty="0">
                <a:solidFill>
                  <a:srgbClr val="000000"/>
                </a:solidFill>
                <a:latin typeface="Tahoma"/>
                <a:ea typeface="Tahoma"/>
                <a:cs typeface="Tahoma"/>
                <a:sym typeface="Tahoma"/>
              </a:rPr>
              <a:t>More collaboration on typology information with partner agencies</a:t>
            </a:r>
            <a:endParaRPr lang="en-US" sz="2800" dirty="0">
              <a:latin typeface="Tahoma"/>
              <a:ea typeface="Tahoma"/>
              <a:cs typeface="Tahoma"/>
              <a:sym typeface="Tahoma"/>
            </a:endParaRPr>
          </a:p>
        </p:txBody>
      </p:sp>
      <p:sp>
        <p:nvSpPr>
          <p:cNvPr id="4" name="TextBox 6">
            <a:extLst>
              <a:ext uri="{FF2B5EF4-FFF2-40B4-BE49-F238E27FC236}">
                <a16:creationId xmlns:a16="http://schemas.microsoft.com/office/drawing/2014/main" id="{7AC4656A-B1DC-8937-0849-169EC3F4FFB4}"/>
              </a:ext>
            </a:extLst>
          </p:cNvPr>
          <p:cNvSpPr txBox="1"/>
          <p:nvPr/>
        </p:nvSpPr>
        <p:spPr>
          <a:xfrm>
            <a:off x="838200" y="6667500"/>
            <a:ext cx="12877800" cy="1308050"/>
          </a:xfrm>
          <a:prstGeom prst="rect">
            <a:avLst/>
          </a:prstGeom>
        </p:spPr>
        <p:txBody>
          <a:bodyPr wrap="square" lIns="0" tIns="0" rIns="0" bIns="0" rtlCol="0" anchor="t">
            <a:spAutoFit/>
          </a:bodyPr>
          <a:lstStyle/>
          <a:p>
            <a:pPr marL="457200" indent="-457200">
              <a:lnSpc>
                <a:spcPts val="3500"/>
              </a:lnSpc>
              <a:buFont typeface="Arial" panose="020B0604020202020204" pitchFamily="34" charset="0"/>
              <a:buChar char="•"/>
            </a:pPr>
            <a:r>
              <a:rPr lang="en-GB" sz="2800" dirty="0">
                <a:solidFill>
                  <a:srgbClr val="000000"/>
                </a:solidFill>
                <a:latin typeface="Tahoma"/>
                <a:ea typeface="Tahoma"/>
                <a:cs typeface="Tahoma"/>
                <a:sym typeface="Tahoma"/>
              </a:rPr>
              <a:t>Comms on MV – those on longlist contacted.</a:t>
            </a:r>
          </a:p>
          <a:p>
            <a:pPr marL="457200" indent="-457200">
              <a:lnSpc>
                <a:spcPts val="3500"/>
              </a:lnSpc>
              <a:buFont typeface="Arial" panose="020B0604020202020204" pitchFamily="34" charset="0"/>
              <a:buChar char="•"/>
            </a:pPr>
            <a:r>
              <a:rPr lang="en-US" sz="2800" dirty="0">
                <a:latin typeface="Tahoma"/>
                <a:ea typeface="Tahoma"/>
                <a:cs typeface="Tahoma"/>
                <a:sym typeface="Tahoma"/>
              </a:rPr>
              <a:t>More video content on key typologies, and on BRA/TRA/CRAs</a:t>
            </a:r>
          </a:p>
          <a:p>
            <a:pPr marL="457200" indent="-457200">
              <a:lnSpc>
                <a:spcPts val="3500"/>
              </a:lnSpc>
              <a:buFont typeface="Arial" panose="020B0604020202020204" pitchFamily="34" charset="0"/>
              <a:buChar char="•"/>
            </a:pPr>
            <a:r>
              <a:rPr lang="en-US" sz="2800" dirty="0">
                <a:latin typeface="Tahoma"/>
                <a:ea typeface="Tahoma"/>
                <a:cs typeface="Tahoma"/>
                <a:sym typeface="Tahoma"/>
              </a:rPr>
              <a:t>Hoping to do more live webinars</a:t>
            </a:r>
          </a:p>
        </p:txBody>
      </p:sp>
      <p:pic>
        <p:nvPicPr>
          <p:cNvPr id="9" name="Picture 8" descr="A group of people standing in front of a screen&#10;&#10;AI-generated content may be incorrect.">
            <a:extLst>
              <a:ext uri="{FF2B5EF4-FFF2-40B4-BE49-F238E27FC236}">
                <a16:creationId xmlns:a16="http://schemas.microsoft.com/office/drawing/2014/main" id="{84042F1B-B732-2E83-B756-BECF128F10B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716000" y="0"/>
            <a:ext cx="4572000" cy="10287000"/>
          </a:xfrm>
          <a:prstGeom prst="rect">
            <a:avLst/>
          </a:prstGeom>
        </p:spPr>
      </p:pic>
    </p:spTree>
    <p:extLst>
      <p:ext uri="{BB962C8B-B14F-4D97-AF65-F5344CB8AC3E}">
        <p14:creationId xmlns:p14="http://schemas.microsoft.com/office/powerpoint/2010/main" val="1458319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E40-931C-0B3A-B61B-E81A85DAEC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02BC9C3-C9BA-F590-1BF3-986F239560B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a:extLst>
              <a:ext uri="{FF2B5EF4-FFF2-40B4-BE49-F238E27FC236}">
                <a16:creationId xmlns:a16="http://schemas.microsoft.com/office/drawing/2014/main" id="{88907D14-5383-3859-35FF-C9F1B8B99DB1}"/>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8999A8C1-CF94-1716-234B-0D484E1D2D1B}"/>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25E8DA02-2E78-4583-73B9-0F8220522672}"/>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163B6EF3-8C49-86E3-E333-10B905F0BCD9}"/>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E7EE9B1C-FAEE-F504-31AA-52997FAC4FAB}"/>
              </a:ext>
            </a:extLst>
          </p:cNvPr>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Outreach Survey</a:t>
            </a:r>
          </a:p>
        </p:txBody>
      </p:sp>
    </p:spTree>
    <p:extLst>
      <p:ext uri="{BB962C8B-B14F-4D97-AF65-F5344CB8AC3E}">
        <p14:creationId xmlns:p14="http://schemas.microsoft.com/office/powerpoint/2010/main" val="2344781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E76D46-BAB1-8F3D-35E8-23C07BB2FFF6}"/>
              </a:ext>
            </a:extLst>
          </p:cNvPr>
          <p:cNvSpPr>
            <a:spLocks noGrp="1"/>
          </p:cNvSpPr>
          <p:nvPr>
            <p:ph type="body" sz="quarter" idx="10"/>
          </p:nvPr>
        </p:nvSpPr>
        <p:spPr>
          <a:xfrm>
            <a:off x="2286000" y="1462328"/>
            <a:ext cx="13716000" cy="3681172"/>
          </a:xfrm>
        </p:spPr>
        <p:txBody>
          <a:bodyPr lIns="137160" tIns="68580" rIns="137160" bIns="68580" anchor="t"/>
          <a:lstStyle/>
          <a:p>
            <a:r>
              <a:rPr lang="en-GB" dirty="0">
                <a:latin typeface="Gill Sans MT"/>
              </a:rPr>
              <a:t>Interview Preparation Feedback</a:t>
            </a:r>
            <a:endParaRPr lang="en-GB" dirty="0"/>
          </a:p>
          <a:p>
            <a:r>
              <a:rPr lang="en-GB" dirty="0">
                <a:latin typeface="Gill Sans MT"/>
              </a:rPr>
              <a:t>&amp; MONEYVAL Update</a:t>
            </a:r>
          </a:p>
        </p:txBody>
      </p:sp>
      <p:sp>
        <p:nvSpPr>
          <p:cNvPr id="3" name="Slide Number Placeholder 2">
            <a:extLst>
              <a:ext uri="{FF2B5EF4-FFF2-40B4-BE49-F238E27FC236}">
                <a16:creationId xmlns:a16="http://schemas.microsoft.com/office/drawing/2014/main" id="{F94491B6-D838-6943-8003-D73F79B9EE29}"/>
              </a:ext>
            </a:extLst>
          </p:cNvPr>
          <p:cNvSpPr>
            <a:spLocks noGrp="1"/>
          </p:cNvSpPr>
          <p:nvPr>
            <p:ph type="sldNum" sz="quarter" idx="4"/>
          </p:nvPr>
        </p:nvSpPr>
        <p:spPr/>
        <p:txBody>
          <a:bodyPr/>
          <a:lstStyle/>
          <a:p>
            <a:pPr defTabSz="1371600"/>
            <a:r>
              <a:rPr lang="en-GB" dirty="0"/>
              <a:t>63</a:t>
            </a:r>
          </a:p>
        </p:txBody>
      </p:sp>
    </p:spTree>
    <p:extLst>
      <p:ext uri="{BB962C8B-B14F-4D97-AF65-F5344CB8AC3E}">
        <p14:creationId xmlns:p14="http://schemas.microsoft.com/office/powerpoint/2010/main" val="1778846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CF4A-DA70-BA74-E786-E337D8BE5A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6FF2A-F77F-C774-717E-434C74635C02}"/>
              </a:ext>
            </a:extLst>
          </p:cNvPr>
          <p:cNvSpPr>
            <a:spLocks noGrp="1"/>
          </p:cNvSpPr>
          <p:nvPr>
            <p:ph sz="half" idx="1"/>
          </p:nvPr>
        </p:nvSpPr>
        <p:spPr>
          <a:xfrm>
            <a:off x="1257300" y="2738438"/>
            <a:ext cx="14793885" cy="6527007"/>
          </a:xfrm>
        </p:spPr>
        <p:txBody>
          <a:bodyPr/>
          <a:lstStyle/>
          <a:p>
            <a:r>
              <a:rPr lang="en-GB" dirty="0"/>
              <a:t>A strong position</a:t>
            </a:r>
          </a:p>
          <a:p>
            <a:r>
              <a:rPr lang="en-GB" dirty="0"/>
              <a:t>Good explanation of risk</a:t>
            </a:r>
          </a:p>
          <a:p>
            <a:r>
              <a:rPr lang="en-GB" dirty="0"/>
              <a:t>Clear mitigation presented</a:t>
            </a:r>
          </a:p>
          <a:p>
            <a:r>
              <a:rPr lang="en-GB" dirty="0"/>
              <a:t>Some differences between firms but no significant concerns</a:t>
            </a:r>
          </a:p>
        </p:txBody>
      </p:sp>
      <p:sp>
        <p:nvSpPr>
          <p:cNvPr id="9" name="Text Placeholder 8">
            <a:extLst>
              <a:ext uri="{FF2B5EF4-FFF2-40B4-BE49-F238E27FC236}">
                <a16:creationId xmlns:a16="http://schemas.microsoft.com/office/drawing/2014/main" id="{8B368C33-76D2-87F6-69EC-3FE7E5B0E1A2}"/>
              </a:ext>
            </a:extLst>
          </p:cNvPr>
          <p:cNvSpPr>
            <a:spLocks noGrp="1"/>
          </p:cNvSpPr>
          <p:nvPr>
            <p:ph type="body" sz="quarter" idx="10"/>
          </p:nvPr>
        </p:nvSpPr>
        <p:spPr/>
        <p:txBody>
          <a:bodyPr lIns="137160" tIns="68580" rIns="137160" bIns="68580" anchor="t"/>
          <a:lstStyle/>
          <a:p>
            <a:r>
              <a:rPr lang="en-GB" dirty="0">
                <a:latin typeface="Gill Sans MT"/>
              </a:rPr>
              <a:t>Overall Assessment</a:t>
            </a:r>
            <a:endParaRPr lang="en-GB" dirty="0"/>
          </a:p>
        </p:txBody>
      </p:sp>
      <p:sp>
        <p:nvSpPr>
          <p:cNvPr id="8" name="Slide Number Placeholder 7">
            <a:extLst>
              <a:ext uri="{FF2B5EF4-FFF2-40B4-BE49-F238E27FC236}">
                <a16:creationId xmlns:a16="http://schemas.microsoft.com/office/drawing/2014/main" id="{44A697BF-209C-32ED-EADC-44239840B7E1}"/>
              </a:ext>
            </a:extLst>
          </p:cNvPr>
          <p:cNvSpPr>
            <a:spLocks noGrp="1"/>
          </p:cNvSpPr>
          <p:nvPr>
            <p:ph type="sldNum" sz="quarter" idx="4"/>
          </p:nvPr>
        </p:nvSpPr>
        <p:spPr>
          <a:prstGeom prst="rect">
            <a:avLst/>
          </a:prstGeom>
        </p:spPr>
        <p:txBody>
          <a:bodyPr/>
          <a:lstStyle/>
          <a:p>
            <a:pPr defTabSz="1371600"/>
            <a:fld id="{72B37AC2-B21C-4233-A2CC-52E46A490CE7}" type="slidenum">
              <a:rPr lang="en-GB"/>
              <a:pPr defTabSz="1371600"/>
              <a:t>64</a:t>
            </a:fld>
            <a:endParaRPr lang="en-GB"/>
          </a:p>
        </p:txBody>
      </p:sp>
    </p:spTree>
    <p:extLst>
      <p:ext uri="{BB962C8B-B14F-4D97-AF65-F5344CB8AC3E}">
        <p14:creationId xmlns:p14="http://schemas.microsoft.com/office/powerpoint/2010/main" val="3007336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1E24-922E-3426-9826-B7A0A5A808E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E9ACAF6-3FB7-52AF-7762-A5C4B3A83E9D}"/>
              </a:ext>
            </a:extLst>
          </p:cNvPr>
          <p:cNvSpPr>
            <a:spLocks noGrp="1"/>
          </p:cNvSpPr>
          <p:nvPr>
            <p:ph type="body" sz="quarter" idx="10"/>
          </p:nvPr>
        </p:nvSpPr>
        <p:spPr>
          <a:xfrm>
            <a:off x="1358994" y="4634804"/>
            <a:ext cx="15078609" cy="1726407"/>
          </a:xfrm>
        </p:spPr>
        <p:txBody>
          <a:bodyPr lIns="137160" tIns="68580" rIns="137160" bIns="68580" anchor="t"/>
          <a:lstStyle/>
          <a:p>
            <a:r>
              <a:rPr lang="en-GB" dirty="0">
                <a:latin typeface="Gill Sans MT"/>
              </a:rPr>
              <a:t>What worked well</a:t>
            </a:r>
            <a:endParaRPr lang="en-GB" dirty="0"/>
          </a:p>
        </p:txBody>
      </p:sp>
      <p:sp>
        <p:nvSpPr>
          <p:cNvPr id="8" name="Slide Number Placeholder 7">
            <a:extLst>
              <a:ext uri="{FF2B5EF4-FFF2-40B4-BE49-F238E27FC236}">
                <a16:creationId xmlns:a16="http://schemas.microsoft.com/office/drawing/2014/main" id="{271F02B4-43F2-E609-ABC4-A4C38ED6E079}"/>
              </a:ext>
            </a:extLst>
          </p:cNvPr>
          <p:cNvSpPr>
            <a:spLocks noGrp="1"/>
          </p:cNvSpPr>
          <p:nvPr>
            <p:ph type="sldNum" sz="quarter" idx="4"/>
          </p:nvPr>
        </p:nvSpPr>
        <p:spPr>
          <a:prstGeom prst="rect">
            <a:avLst/>
          </a:prstGeom>
        </p:spPr>
        <p:txBody>
          <a:bodyPr/>
          <a:lstStyle/>
          <a:p>
            <a:pPr defTabSz="1371600"/>
            <a:fld id="{72B37AC2-B21C-4233-A2CC-52E46A490CE7}" type="slidenum">
              <a:rPr lang="en-GB"/>
              <a:pPr defTabSz="1371600"/>
              <a:t>65</a:t>
            </a:fld>
            <a:endParaRPr lang="en-GB"/>
          </a:p>
        </p:txBody>
      </p:sp>
      <p:graphicFrame>
        <p:nvGraphicFramePr>
          <p:cNvPr id="5" name="Diagram 4">
            <a:extLst>
              <a:ext uri="{FF2B5EF4-FFF2-40B4-BE49-F238E27FC236}">
                <a16:creationId xmlns:a16="http://schemas.microsoft.com/office/drawing/2014/main" id="{1DC744B1-4FEF-AA9A-6A1E-5899ED6F47BC}"/>
              </a:ext>
            </a:extLst>
          </p:cNvPr>
          <p:cNvGraphicFramePr/>
          <p:nvPr/>
        </p:nvGraphicFramePr>
        <p:xfrm>
          <a:off x="4191858" y="354460"/>
          <a:ext cx="14409504" cy="9727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829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D6E8-B9D4-FCA6-DE96-4C4DA72079B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5E61C5C-4AF6-4239-5609-8DA5D5B4F221}"/>
              </a:ext>
            </a:extLst>
          </p:cNvPr>
          <p:cNvSpPr>
            <a:spLocks noGrp="1"/>
          </p:cNvSpPr>
          <p:nvPr>
            <p:ph type="body" sz="quarter" idx="10"/>
          </p:nvPr>
        </p:nvSpPr>
        <p:spPr>
          <a:xfrm>
            <a:off x="850424" y="951519"/>
            <a:ext cx="15078609" cy="1726407"/>
          </a:xfrm>
        </p:spPr>
        <p:txBody>
          <a:bodyPr lIns="137160" tIns="68580" rIns="137160" bIns="68580" anchor="t"/>
          <a:lstStyle/>
          <a:p>
            <a:r>
              <a:rPr lang="en-GB" dirty="0">
                <a:latin typeface="Gill Sans MT"/>
              </a:rPr>
              <a:t>Specific Feedback</a:t>
            </a:r>
            <a:endParaRPr lang="en-GB" dirty="0"/>
          </a:p>
        </p:txBody>
      </p:sp>
      <p:sp>
        <p:nvSpPr>
          <p:cNvPr id="8" name="Slide Number Placeholder 7">
            <a:extLst>
              <a:ext uri="{FF2B5EF4-FFF2-40B4-BE49-F238E27FC236}">
                <a16:creationId xmlns:a16="http://schemas.microsoft.com/office/drawing/2014/main" id="{AF96F150-CB6A-389B-2F8A-7D440A4DF4A9}"/>
              </a:ext>
            </a:extLst>
          </p:cNvPr>
          <p:cNvSpPr>
            <a:spLocks noGrp="1"/>
          </p:cNvSpPr>
          <p:nvPr>
            <p:ph type="sldNum" sz="quarter" idx="4"/>
          </p:nvPr>
        </p:nvSpPr>
        <p:spPr>
          <a:prstGeom prst="rect">
            <a:avLst/>
          </a:prstGeom>
        </p:spPr>
        <p:txBody>
          <a:bodyPr/>
          <a:lstStyle/>
          <a:p>
            <a:pPr defTabSz="1371600"/>
            <a:fld id="{72B37AC2-B21C-4233-A2CC-52E46A490CE7}" type="slidenum">
              <a:rPr lang="en-GB"/>
              <a:pPr defTabSz="1371600"/>
              <a:t>66</a:t>
            </a:fld>
            <a:endParaRPr lang="en-GB"/>
          </a:p>
        </p:txBody>
      </p:sp>
      <p:grpSp>
        <p:nvGrpSpPr>
          <p:cNvPr id="20" name="Group 19">
            <a:extLst>
              <a:ext uri="{FF2B5EF4-FFF2-40B4-BE49-F238E27FC236}">
                <a16:creationId xmlns:a16="http://schemas.microsoft.com/office/drawing/2014/main" id="{4973F415-EA38-39E5-9CCF-4CE92746AC1D}"/>
              </a:ext>
            </a:extLst>
          </p:cNvPr>
          <p:cNvGrpSpPr/>
          <p:nvPr/>
        </p:nvGrpSpPr>
        <p:grpSpPr>
          <a:xfrm>
            <a:off x="-147803" y="3752288"/>
            <a:ext cx="5882190" cy="5882190"/>
            <a:chOff x="95736" y="760289"/>
            <a:chExt cx="3921460" cy="3921460"/>
          </a:xfrm>
        </p:grpSpPr>
        <p:pic>
          <p:nvPicPr>
            <p:cNvPr id="3" name="Graphic 2" descr="Teacher outline">
              <a:extLst>
                <a:ext uri="{FF2B5EF4-FFF2-40B4-BE49-F238E27FC236}">
                  <a16:creationId xmlns:a16="http://schemas.microsoft.com/office/drawing/2014/main" id="{43E9E8F8-9C35-A157-A204-6AA36C15E8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736" y="760289"/>
              <a:ext cx="3921460" cy="3921460"/>
            </a:xfrm>
            <a:prstGeom prst="rect">
              <a:avLst/>
            </a:prstGeom>
          </p:spPr>
        </p:pic>
        <p:sp>
          <p:nvSpPr>
            <p:cNvPr id="4" name="TextBox 3">
              <a:extLst>
                <a:ext uri="{FF2B5EF4-FFF2-40B4-BE49-F238E27FC236}">
                  <a16:creationId xmlns:a16="http://schemas.microsoft.com/office/drawing/2014/main" id="{CB6E916C-2509-2D7D-36BC-168A299228FE}"/>
                </a:ext>
              </a:extLst>
            </p:cNvPr>
            <p:cNvSpPr txBox="1"/>
            <p:nvPr/>
          </p:nvSpPr>
          <p:spPr>
            <a:xfrm>
              <a:off x="1285045" y="1657529"/>
              <a:ext cx="2615864" cy="923330"/>
            </a:xfrm>
            <a:prstGeom prst="rect">
              <a:avLst/>
            </a:prstGeom>
            <a:noFill/>
          </p:spPr>
          <p:txBody>
            <a:bodyPr wrap="square" rtlCol="0">
              <a:spAutoFit/>
            </a:bodyPr>
            <a:lstStyle/>
            <a:p>
              <a:pPr defTabSz="1371600"/>
              <a:r>
                <a:rPr lang="en-GB" sz="4200" dirty="0">
                  <a:solidFill>
                    <a:prstClr val="black"/>
                  </a:solidFill>
                  <a:latin typeface="Gill Sans MT" panose="020B0502020104020203" pitchFamily="34" charset="0"/>
                </a:rPr>
                <a:t>Explain what you already do</a:t>
              </a:r>
            </a:p>
          </p:txBody>
        </p:sp>
      </p:grpSp>
      <p:pic>
        <p:nvPicPr>
          <p:cNvPr id="7" name="Graphic 6" descr="Link with solid fill">
            <a:extLst>
              <a:ext uri="{FF2B5EF4-FFF2-40B4-BE49-F238E27FC236}">
                <a16:creationId xmlns:a16="http://schemas.microsoft.com/office/drawing/2014/main" id="{5F9530D7-5ABF-31C0-9660-03133B4C32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804911">
            <a:off x="5803753" y="2259223"/>
            <a:ext cx="4229099" cy="4229099"/>
          </a:xfrm>
          <a:prstGeom prst="rect">
            <a:avLst/>
          </a:prstGeom>
        </p:spPr>
      </p:pic>
      <p:sp>
        <p:nvSpPr>
          <p:cNvPr id="10" name="TextBox 9">
            <a:extLst>
              <a:ext uri="{FF2B5EF4-FFF2-40B4-BE49-F238E27FC236}">
                <a16:creationId xmlns:a16="http://schemas.microsoft.com/office/drawing/2014/main" id="{41A3F801-B680-A6F3-00D8-67EA221E9E3D}"/>
              </a:ext>
            </a:extLst>
          </p:cNvPr>
          <p:cNvSpPr txBox="1"/>
          <p:nvPr/>
        </p:nvSpPr>
        <p:spPr>
          <a:xfrm>
            <a:off x="5436285" y="2275841"/>
            <a:ext cx="5070297" cy="738664"/>
          </a:xfrm>
          <a:prstGeom prst="rect">
            <a:avLst/>
          </a:prstGeom>
          <a:noFill/>
        </p:spPr>
        <p:txBody>
          <a:bodyPr wrap="square" rtlCol="0">
            <a:spAutoFit/>
          </a:bodyPr>
          <a:lstStyle/>
          <a:p>
            <a:pPr defTabSz="1371600"/>
            <a:r>
              <a:rPr lang="en-GB" sz="4200" dirty="0">
                <a:solidFill>
                  <a:prstClr val="black"/>
                </a:solidFill>
                <a:latin typeface="Gill Sans MT" panose="020B0502020104020203" pitchFamily="34" charset="0"/>
              </a:rPr>
              <a:t>Your BRA, CRA, TRA</a:t>
            </a:r>
          </a:p>
        </p:txBody>
      </p:sp>
      <p:sp>
        <p:nvSpPr>
          <p:cNvPr id="11" name="TextBox 10">
            <a:extLst>
              <a:ext uri="{FF2B5EF4-FFF2-40B4-BE49-F238E27FC236}">
                <a16:creationId xmlns:a16="http://schemas.microsoft.com/office/drawing/2014/main" id="{D4432876-A7AE-8238-0E39-AF7936364EB6}"/>
              </a:ext>
            </a:extLst>
          </p:cNvPr>
          <p:cNvSpPr txBox="1"/>
          <p:nvPr/>
        </p:nvSpPr>
        <p:spPr>
          <a:xfrm>
            <a:off x="6081363" y="5686870"/>
            <a:ext cx="5882190" cy="1384995"/>
          </a:xfrm>
          <a:prstGeom prst="rect">
            <a:avLst/>
          </a:prstGeom>
          <a:noFill/>
        </p:spPr>
        <p:txBody>
          <a:bodyPr wrap="square" rtlCol="0">
            <a:spAutoFit/>
          </a:bodyPr>
          <a:lstStyle/>
          <a:p>
            <a:pPr defTabSz="1371600"/>
            <a:r>
              <a:rPr lang="en-GB" sz="4200" dirty="0">
                <a:solidFill>
                  <a:prstClr val="black"/>
                </a:solidFill>
                <a:latin typeface="Gill Sans MT" panose="020B0502020104020203" pitchFamily="34" charset="0"/>
              </a:rPr>
              <a:t>Sector and National Risk Assessments</a:t>
            </a:r>
          </a:p>
        </p:txBody>
      </p:sp>
      <p:pic>
        <p:nvPicPr>
          <p:cNvPr id="13" name="Graphic 12" descr="Collision with solid fill">
            <a:extLst>
              <a:ext uri="{FF2B5EF4-FFF2-40B4-BE49-F238E27FC236}">
                <a16:creationId xmlns:a16="http://schemas.microsoft.com/office/drawing/2014/main" id="{DC6A4556-FFF1-E4A3-F7E6-CEE82AF9F9D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130987" y="4059812"/>
            <a:ext cx="2012216" cy="2012216"/>
          </a:xfrm>
          <a:prstGeom prst="rect">
            <a:avLst/>
          </a:prstGeom>
        </p:spPr>
      </p:pic>
      <p:pic>
        <p:nvPicPr>
          <p:cNvPr id="15" name="Graphic 14" descr="Connections with solid fill">
            <a:extLst>
              <a:ext uri="{FF2B5EF4-FFF2-40B4-BE49-F238E27FC236}">
                <a16:creationId xmlns:a16="http://schemas.microsoft.com/office/drawing/2014/main" id="{442424F1-7801-1317-CDF3-5175B11B5E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998102" y="1780487"/>
            <a:ext cx="2277983" cy="2277983"/>
          </a:xfrm>
          <a:prstGeom prst="rect">
            <a:avLst/>
          </a:prstGeom>
        </p:spPr>
      </p:pic>
      <p:grpSp>
        <p:nvGrpSpPr>
          <p:cNvPr id="22" name="Group 21">
            <a:extLst>
              <a:ext uri="{FF2B5EF4-FFF2-40B4-BE49-F238E27FC236}">
                <a16:creationId xmlns:a16="http://schemas.microsoft.com/office/drawing/2014/main" id="{3EA5116E-9572-E788-B761-4EAD21B50A3B}"/>
              </a:ext>
            </a:extLst>
          </p:cNvPr>
          <p:cNvGrpSpPr/>
          <p:nvPr/>
        </p:nvGrpSpPr>
        <p:grpSpPr>
          <a:xfrm>
            <a:off x="11787894" y="5705252"/>
            <a:ext cx="2868420" cy="3039665"/>
            <a:chOff x="8174806" y="3241332"/>
            <a:chExt cx="1499829" cy="1656361"/>
          </a:xfrm>
        </p:grpSpPr>
        <p:pic>
          <p:nvPicPr>
            <p:cNvPr id="19" name="Graphic 18" descr="Money with solid fill">
              <a:extLst>
                <a:ext uri="{FF2B5EF4-FFF2-40B4-BE49-F238E27FC236}">
                  <a16:creationId xmlns:a16="http://schemas.microsoft.com/office/drawing/2014/main" id="{297CCB83-7ACD-8001-4604-9C6157160D8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483532" y="3241332"/>
              <a:ext cx="1191103" cy="1191103"/>
            </a:xfrm>
            <a:prstGeom prst="rect">
              <a:avLst/>
            </a:prstGeom>
          </p:spPr>
        </p:pic>
        <p:pic>
          <p:nvPicPr>
            <p:cNvPr id="17" name="Graphic 16" descr="Forbidden with solid fill">
              <a:extLst>
                <a:ext uri="{FF2B5EF4-FFF2-40B4-BE49-F238E27FC236}">
                  <a16:creationId xmlns:a16="http://schemas.microsoft.com/office/drawing/2014/main" id="{4CD4643C-0747-52E7-012F-00E542944F1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174806" y="3706590"/>
              <a:ext cx="1191103" cy="1191103"/>
            </a:xfrm>
            <a:prstGeom prst="rect">
              <a:avLst/>
            </a:prstGeom>
          </p:spPr>
        </p:pic>
      </p:grpSp>
      <p:sp>
        <p:nvSpPr>
          <p:cNvPr id="23" name="TextBox 22">
            <a:extLst>
              <a:ext uri="{FF2B5EF4-FFF2-40B4-BE49-F238E27FC236}">
                <a16:creationId xmlns:a16="http://schemas.microsoft.com/office/drawing/2014/main" id="{83521CAD-2A44-15A7-40B8-361D9B79E6C8}"/>
              </a:ext>
            </a:extLst>
          </p:cNvPr>
          <p:cNvSpPr txBox="1"/>
          <p:nvPr/>
        </p:nvSpPr>
        <p:spPr>
          <a:xfrm>
            <a:off x="14276084" y="2054678"/>
            <a:ext cx="3621641" cy="1200329"/>
          </a:xfrm>
          <a:prstGeom prst="rect">
            <a:avLst/>
          </a:prstGeom>
          <a:noFill/>
        </p:spPr>
        <p:txBody>
          <a:bodyPr wrap="square" rtlCol="0">
            <a:spAutoFit/>
          </a:bodyPr>
          <a:lstStyle/>
          <a:p>
            <a:pPr defTabSz="1371600"/>
            <a:r>
              <a:rPr lang="en-GB" sz="3600" dirty="0">
                <a:solidFill>
                  <a:prstClr val="black"/>
                </a:solidFill>
                <a:latin typeface="Gill Sans MT" panose="020B0502020104020203" pitchFamily="34" charset="0"/>
              </a:rPr>
              <a:t>Beneficial Ownership</a:t>
            </a:r>
          </a:p>
        </p:txBody>
      </p:sp>
      <p:sp>
        <p:nvSpPr>
          <p:cNvPr id="24" name="TextBox 23">
            <a:extLst>
              <a:ext uri="{FF2B5EF4-FFF2-40B4-BE49-F238E27FC236}">
                <a16:creationId xmlns:a16="http://schemas.microsoft.com/office/drawing/2014/main" id="{E0567FC4-B4E2-A8AC-B8DA-10823E01956D}"/>
              </a:ext>
            </a:extLst>
          </p:cNvPr>
          <p:cNvSpPr txBox="1"/>
          <p:nvPr/>
        </p:nvSpPr>
        <p:spPr>
          <a:xfrm>
            <a:off x="14143202" y="4670363"/>
            <a:ext cx="3621641" cy="646331"/>
          </a:xfrm>
          <a:prstGeom prst="rect">
            <a:avLst/>
          </a:prstGeom>
          <a:noFill/>
        </p:spPr>
        <p:txBody>
          <a:bodyPr wrap="square" rtlCol="0">
            <a:spAutoFit/>
          </a:bodyPr>
          <a:lstStyle/>
          <a:p>
            <a:pPr defTabSz="1371600"/>
            <a:r>
              <a:rPr lang="en-GB" sz="3600" dirty="0">
                <a:solidFill>
                  <a:prstClr val="black"/>
                </a:solidFill>
                <a:latin typeface="Gill Sans MT" panose="020B0502020104020203" pitchFamily="34" charset="0"/>
              </a:rPr>
              <a:t>TF and PF</a:t>
            </a:r>
          </a:p>
        </p:txBody>
      </p:sp>
      <p:sp>
        <p:nvSpPr>
          <p:cNvPr id="25" name="TextBox 24">
            <a:extLst>
              <a:ext uri="{FF2B5EF4-FFF2-40B4-BE49-F238E27FC236}">
                <a16:creationId xmlns:a16="http://schemas.microsoft.com/office/drawing/2014/main" id="{49C43DD9-FA32-9622-5FEC-37586685D16F}"/>
              </a:ext>
            </a:extLst>
          </p:cNvPr>
          <p:cNvSpPr txBox="1"/>
          <p:nvPr/>
        </p:nvSpPr>
        <p:spPr>
          <a:xfrm>
            <a:off x="14143202" y="7625510"/>
            <a:ext cx="3621641" cy="646331"/>
          </a:xfrm>
          <a:prstGeom prst="rect">
            <a:avLst/>
          </a:prstGeom>
          <a:noFill/>
        </p:spPr>
        <p:txBody>
          <a:bodyPr wrap="square" rtlCol="0">
            <a:spAutoFit/>
          </a:bodyPr>
          <a:lstStyle/>
          <a:p>
            <a:pPr defTabSz="1371600"/>
            <a:r>
              <a:rPr lang="en-GB" sz="3600" dirty="0">
                <a:solidFill>
                  <a:prstClr val="black"/>
                </a:solidFill>
                <a:latin typeface="Gill Sans MT" panose="020B0502020104020203" pitchFamily="34" charset="0"/>
              </a:rPr>
              <a:t>Sanctions</a:t>
            </a:r>
          </a:p>
        </p:txBody>
      </p:sp>
    </p:spTree>
    <p:extLst>
      <p:ext uri="{BB962C8B-B14F-4D97-AF65-F5344CB8AC3E}">
        <p14:creationId xmlns:p14="http://schemas.microsoft.com/office/powerpoint/2010/main" val="1366478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583B-348E-7ED6-A6AD-157A8D0531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86B3D0-D8FE-1DEC-F8F5-3BF278FBDF1B}"/>
              </a:ext>
            </a:extLst>
          </p:cNvPr>
          <p:cNvSpPr>
            <a:spLocks noGrp="1"/>
          </p:cNvSpPr>
          <p:nvPr>
            <p:ph sz="half" idx="1"/>
          </p:nvPr>
        </p:nvSpPr>
        <p:spPr>
          <a:xfrm>
            <a:off x="1257300" y="3283497"/>
            <a:ext cx="14793885" cy="6527007"/>
          </a:xfrm>
        </p:spPr>
        <p:txBody>
          <a:bodyPr/>
          <a:lstStyle/>
          <a:p>
            <a:r>
              <a:rPr lang="en-GB" dirty="0"/>
              <a:t>Effectiveness Submissions</a:t>
            </a:r>
          </a:p>
          <a:p>
            <a:r>
              <a:rPr lang="en-GB" dirty="0"/>
              <a:t>Risk Appetite Statement and National Action Plan</a:t>
            </a:r>
          </a:p>
          <a:p>
            <a:r>
              <a:rPr lang="en-GB" dirty="0"/>
              <a:t>Countering Financial Crime Conference </a:t>
            </a:r>
            <a:r>
              <a:rPr lang="en-GB"/>
              <a:t>12 August</a:t>
            </a:r>
            <a:endParaRPr lang="en-GB" dirty="0"/>
          </a:p>
        </p:txBody>
      </p:sp>
      <p:sp>
        <p:nvSpPr>
          <p:cNvPr id="9" name="Text Placeholder 8">
            <a:extLst>
              <a:ext uri="{FF2B5EF4-FFF2-40B4-BE49-F238E27FC236}">
                <a16:creationId xmlns:a16="http://schemas.microsoft.com/office/drawing/2014/main" id="{C49AE0B3-D2CC-2ADA-17D2-103F1DCDB0B3}"/>
              </a:ext>
            </a:extLst>
          </p:cNvPr>
          <p:cNvSpPr>
            <a:spLocks noGrp="1"/>
          </p:cNvSpPr>
          <p:nvPr>
            <p:ph type="body" sz="quarter" idx="10"/>
          </p:nvPr>
        </p:nvSpPr>
        <p:spPr/>
        <p:txBody>
          <a:bodyPr lIns="137160" tIns="68580" rIns="137160" bIns="68580" anchor="t"/>
          <a:lstStyle/>
          <a:p>
            <a:r>
              <a:rPr lang="en-GB" dirty="0">
                <a:latin typeface="Gill Sans MT"/>
              </a:rPr>
              <a:t>General MONEYVAL Update and any questions</a:t>
            </a:r>
            <a:endParaRPr lang="en-GB" dirty="0"/>
          </a:p>
        </p:txBody>
      </p:sp>
      <p:sp>
        <p:nvSpPr>
          <p:cNvPr id="8" name="Slide Number Placeholder 7">
            <a:extLst>
              <a:ext uri="{FF2B5EF4-FFF2-40B4-BE49-F238E27FC236}">
                <a16:creationId xmlns:a16="http://schemas.microsoft.com/office/drawing/2014/main" id="{8CD12D7A-CA7D-2C4D-0A20-46EF7651CBB8}"/>
              </a:ext>
            </a:extLst>
          </p:cNvPr>
          <p:cNvSpPr>
            <a:spLocks noGrp="1"/>
          </p:cNvSpPr>
          <p:nvPr>
            <p:ph type="sldNum" sz="quarter" idx="4"/>
          </p:nvPr>
        </p:nvSpPr>
        <p:spPr>
          <a:prstGeom prst="rect">
            <a:avLst/>
          </a:prstGeom>
        </p:spPr>
        <p:txBody>
          <a:bodyPr/>
          <a:lstStyle/>
          <a:p>
            <a:pPr defTabSz="1371600"/>
            <a:fld id="{72B37AC2-B21C-4233-A2CC-52E46A490CE7}" type="slidenum">
              <a:rPr lang="en-GB"/>
              <a:pPr defTabSz="1371600"/>
              <a:t>67</a:t>
            </a:fld>
            <a:endParaRPr lang="en-GB"/>
          </a:p>
        </p:txBody>
      </p:sp>
    </p:spTree>
    <p:extLst>
      <p:ext uri="{BB962C8B-B14F-4D97-AF65-F5344CB8AC3E}">
        <p14:creationId xmlns:p14="http://schemas.microsoft.com/office/powerpoint/2010/main" val="3827725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58AA8-66FD-5EC1-E913-B73B9E06E3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9F4EF0-2AE9-2360-4972-A259E9D61C2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a:extLst>
              <a:ext uri="{FF2B5EF4-FFF2-40B4-BE49-F238E27FC236}">
                <a16:creationId xmlns:a16="http://schemas.microsoft.com/office/drawing/2014/main" id="{C21DDB18-274D-5A71-AD46-80ABDEE4BD3F}"/>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29C560FC-37F4-1DB7-550B-2071CB80F278}"/>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BE7E17C5-CBEB-BD4C-336A-F30030913011}"/>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1A0DF5C5-8514-DD17-F9D6-D8D6A2CCA02B}"/>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DD07F3B9-9251-DF14-E904-1B6F20A57198}"/>
              </a:ext>
            </a:extLst>
          </p:cNvPr>
          <p:cNvSpPr txBox="1"/>
          <p:nvPr/>
        </p:nvSpPr>
        <p:spPr>
          <a:xfrm>
            <a:off x="1028700" y="8162925"/>
            <a:ext cx="16230600" cy="1095375"/>
          </a:xfrm>
          <a:prstGeom prst="rect">
            <a:avLst/>
          </a:prstGeom>
        </p:spPr>
        <p:txBody>
          <a:bodyPr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Q&amp;A Session</a:t>
            </a:r>
          </a:p>
        </p:txBody>
      </p:sp>
    </p:spTree>
    <p:extLst>
      <p:ext uri="{BB962C8B-B14F-4D97-AF65-F5344CB8AC3E}">
        <p14:creationId xmlns:p14="http://schemas.microsoft.com/office/powerpoint/2010/main" val="1397085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4474D-FCFD-BAAD-C400-A4A185CFFF8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DDCC7D6-27C2-CB23-6CDA-FDA2A03140BD}"/>
              </a:ext>
            </a:extLst>
          </p:cNvPr>
          <p:cNvSpPr txBox="1"/>
          <p:nvPr/>
        </p:nvSpPr>
        <p:spPr>
          <a:xfrm>
            <a:off x="1028700" y="533801"/>
            <a:ext cx="17259300" cy="1231106"/>
          </a:xfrm>
          <a:prstGeom prst="rect">
            <a:avLst/>
          </a:prstGeom>
        </p:spPr>
        <p:txBody>
          <a:bodyPr wrap="square"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FATF Adopt Report</a:t>
            </a:r>
          </a:p>
        </p:txBody>
      </p:sp>
      <p:sp>
        <p:nvSpPr>
          <p:cNvPr id="4" name="TextBox 4">
            <a:extLst>
              <a:ext uri="{FF2B5EF4-FFF2-40B4-BE49-F238E27FC236}">
                <a16:creationId xmlns:a16="http://schemas.microsoft.com/office/drawing/2014/main" id="{5CD620F9-C900-0C3B-0B73-B5966365472B}"/>
              </a:ext>
            </a:extLst>
          </p:cNvPr>
          <p:cNvSpPr txBox="1"/>
          <p:nvPr/>
        </p:nvSpPr>
        <p:spPr>
          <a:xfrm>
            <a:off x="1015448" y="2895830"/>
            <a:ext cx="9220200" cy="6563592"/>
          </a:xfrm>
          <a:prstGeom prst="rect">
            <a:avLst/>
          </a:prstGeom>
        </p:spPr>
        <p:txBody>
          <a:bodyPr wrap="square" lIns="0" tIns="0" rIns="0" bIns="0" rtlCol="0" anchor="t">
            <a:spAutoFit/>
          </a:bodyPr>
          <a:lstStyle/>
          <a:p>
            <a:pPr marL="457200" indent="-457200">
              <a:lnSpc>
                <a:spcPts val="4320"/>
              </a:lnSpc>
              <a:buFont typeface="Arial" panose="020B0604020202020204" pitchFamily="34" charset="0"/>
              <a:buChar char="•"/>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FATF recently adopted a report on the Risks of Gaming &amp; Gambling, co-led by the Isle of Man and Australia. </a:t>
            </a:r>
          </a:p>
          <a:p>
            <a:pPr marL="457200" indent="-457200">
              <a:lnSpc>
                <a:spcPts val="4320"/>
              </a:lnSpc>
              <a:buFont typeface="Arial" panose="020B0604020202020204" pitchFamily="34" charset="0"/>
              <a:buChar char="•"/>
            </a:pPr>
            <a:endPar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endParaRPr>
          </a:p>
          <a:p>
            <a:pPr marL="457200" indent="-457200">
              <a:lnSpc>
                <a:spcPts val="4320"/>
              </a:lnSpc>
              <a:buFont typeface="Arial" panose="020B0604020202020204" pitchFamily="34" charset="0"/>
              <a:buChar char="•"/>
            </a:pPr>
            <a:r>
              <a:rPr lang="en-GB"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Alivija introduced the project to the Risk, Trends and Methods Group on behalf of the co-leading jurisdictions and the project team. </a:t>
            </a:r>
          </a:p>
          <a:p>
            <a:pPr marL="457200" indent="-457200">
              <a:lnSpc>
                <a:spcPts val="4320"/>
              </a:lnSpc>
              <a:buFont typeface="Arial" panose="020B0604020202020204" pitchFamily="34" charset="0"/>
              <a:buChar char="•"/>
            </a:pPr>
            <a:endParaRPr lang="en-GB"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endParaRPr>
          </a:p>
          <a:p>
            <a:pPr marL="457200" indent="-457200">
              <a:lnSpc>
                <a:spcPts val="4320"/>
              </a:lnSpc>
              <a:buFont typeface="Arial" panose="020B0604020202020204" pitchFamily="34" charset="0"/>
              <a:buChar char="•"/>
            </a:pPr>
            <a:r>
              <a:rPr lang="en-GB" sz="3200" dirty="0">
                <a:solidFill>
                  <a:srgbClr val="000000"/>
                </a:solidFill>
                <a:latin typeface="Tahoma" panose="020B0604030504040204" pitchFamily="34" charset="0"/>
                <a:ea typeface="Tahoma" panose="020B0604030504040204" pitchFamily="34" charset="0"/>
                <a:cs typeface="Tahoma" panose="020B0604030504040204" pitchFamily="34" charset="0"/>
                <a:sym typeface="Tahoma"/>
              </a:rPr>
              <a:t>The FATF approved work to update the global understanding of risks in these sectors with illicit finance risk indicators that will help to detect criminal activity in these industries</a:t>
            </a:r>
          </a:p>
        </p:txBody>
      </p:sp>
      <p:pic>
        <p:nvPicPr>
          <p:cNvPr id="7" name="Picture 6">
            <a:extLst>
              <a:ext uri="{FF2B5EF4-FFF2-40B4-BE49-F238E27FC236}">
                <a16:creationId xmlns:a16="http://schemas.microsoft.com/office/drawing/2014/main" id="{1B2981F4-135E-EC83-126B-C1CF482ADB1E}"/>
              </a:ext>
            </a:extLst>
          </p:cNvPr>
          <p:cNvPicPr>
            <a:picLocks noChangeAspect="1"/>
          </p:cNvPicPr>
          <p:nvPr/>
        </p:nvPicPr>
        <p:blipFill>
          <a:blip r:embed="rId3">
            <a:extLst>
              <a:ext uri="{28A0092B-C50C-407E-A947-70E740481C1C}">
                <a14:useLocalDpi xmlns:a14="http://schemas.microsoft.com/office/drawing/2010/main" val="0"/>
              </a:ext>
            </a:extLst>
          </a:blip>
          <a:srcRect l="20000" r="17038"/>
          <a:stretch>
            <a:fillRect/>
          </a:stretch>
        </p:blipFill>
        <p:spPr>
          <a:xfrm>
            <a:off x="11658600" y="-38100"/>
            <a:ext cx="6667500" cy="10589559"/>
          </a:xfrm>
          <a:prstGeom prst="rect">
            <a:avLst/>
          </a:prstGeom>
        </p:spPr>
      </p:pic>
    </p:spTree>
    <p:extLst>
      <p:ext uri="{BB962C8B-B14F-4D97-AF65-F5344CB8AC3E}">
        <p14:creationId xmlns:p14="http://schemas.microsoft.com/office/powerpoint/2010/main" val="184586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F576-11FC-A0CF-7356-CDA13F222F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3D88FB-4C2A-59C1-0BA5-B995FB659EB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dirty="0"/>
          </a:p>
        </p:txBody>
      </p:sp>
      <p:grpSp>
        <p:nvGrpSpPr>
          <p:cNvPr id="3" name="Group 3">
            <a:extLst>
              <a:ext uri="{FF2B5EF4-FFF2-40B4-BE49-F238E27FC236}">
                <a16:creationId xmlns:a16="http://schemas.microsoft.com/office/drawing/2014/main" id="{D527F48C-F74D-7465-BC13-6B3A08CB7498}"/>
              </a:ext>
            </a:extLst>
          </p:cNvPr>
          <p:cNvGrpSpPr/>
          <p:nvPr/>
        </p:nvGrpSpPr>
        <p:grpSpPr>
          <a:xfrm>
            <a:off x="0" y="2174125"/>
            <a:ext cx="18288000" cy="4512425"/>
            <a:chOff x="0" y="0"/>
            <a:chExt cx="4816593" cy="1188458"/>
          </a:xfrm>
        </p:grpSpPr>
        <p:sp>
          <p:nvSpPr>
            <p:cNvPr id="4" name="Freeform 4">
              <a:extLst>
                <a:ext uri="{FF2B5EF4-FFF2-40B4-BE49-F238E27FC236}">
                  <a16:creationId xmlns:a16="http://schemas.microsoft.com/office/drawing/2014/main" id="{C5F7F673-4DE6-2488-6070-B795A04D792A}"/>
                </a:ext>
              </a:extLst>
            </p:cNvPr>
            <p:cNvSpPr/>
            <p:nvPr/>
          </p:nvSpPr>
          <p:spPr>
            <a:xfrm>
              <a:off x="0" y="0"/>
              <a:ext cx="4816592" cy="1188458"/>
            </a:xfrm>
            <a:custGeom>
              <a:avLst/>
              <a:gdLst/>
              <a:ahLst/>
              <a:cxnLst/>
              <a:rect l="l" t="t" r="r" b="b"/>
              <a:pathLst>
                <a:path w="4816592" h="1188458">
                  <a:moveTo>
                    <a:pt x="0" y="0"/>
                  </a:moveTo>
                  <a:lnTo>
                    <a:pt x="4816592" y="0"/>
                  </a:lnTo>
                  <a:lnTo>
                    <a:pt x="4816592" y="1188458"/>
                  </a:lnTo>
                  <a:lnTo>
                    <a:pt x="0" y="1188458"/>
                  </a:lnTo>
                  <a:close/>
                </a:path>
              </a:pathLst>
            </a:custGeom>
            <a:solidFill>
              <a:srgbClr val="FFFFFF"/>
            </a:solidFill>
          </p:spPr>
          <p:txBody>
            <a:bodyPr/>
            <a:lstStyle/>
            <a:p>
              <a:endParaRPr lang="en-GB"/>
            </a:p>
          </p:txBody>
        </p:sp>
        <p:sp>
          <p:nvSpPr>
            <p:cNvPr id="5" name="TextBox 5">
              <a:extLst>
                <a:ext uri="{FF2B5EF4-FFF2-40B4-BE49-F238E27FC236}">
                  <a16:creationId xmlns:a16="http://schemas.microsoft.com/office/drawing/2014/main" id="{F8A68FEC-88FA-D2AC-BA5E-F26B708EE34E}"/>
                </a:ext>
              </a:extLst>
            </p:cNvPr>
            <p:cNvSpPr txBox="1"/>
            <p:nvPr/>
          </p:nvSpPr>
          <p:spPr>
            <a:xfrm>
              <a:off x="0" y="47625"/>
              <a:ext cx="4816593" cy="1140833"/>
            </a:xfrm>
            <a:prstGeom prst="rect">
              <a:avLst/>
            </a:prstGeom>
          </p:spPr>
          <p:txBody>
            <a:bodyPr lIns="50800" tIns="50800" rIns="50800" bIns="50800" rtlCol="0" anchor="ctr"/>
            <a:lstStyle/>
            <a:p>
              <a:pPr algn="ctr">
                <a:lnSpc>
                  <a:spcPts val="2587"/>
                </a:lnSpc>
              </a:pPr>
              <a:endParaRPr/>
            </a:p>
          </p:txBody>
        </p:sp>
      </p:grpSp>
      <p:sp>
        <p:nvSpPr>
          <p:cNvPr id="6" name="Freeform 6">
            <a:extLst>
              <a:ext uri="{FF2B5EF4-FFF2-40B4-BE49-F238E27FC236}">
                <a16:creationId xmlns:a16="http://schemas.microsoft.com/office/drawing/2014/main" id="{926D8F6F-4E9C-A88D-B515-22FA5EFEA917}"/>
              </a:ext>
            </a:extLst>
          </p:cNvPr>
          <p:cNvSpPr/>
          <p:nvPr/>
        </p:nvSpPr>
        <p:spPr>
          <a:xfrm>
            <a:off x="6204992" y="2545005"/>
            <a:ext cx="5878016" cy="3770666"/>
          </a:xfrm>
          <a:custGeom>
            <a:avLst/>
            <a:gdLst/>
            <a:ahLst/>
            <a:cxnLst/>
            <a:rect l="l" t="t" r="r" b="b"/>
            <a:pathLst>
              <a:path w="5878016" h="3770666">
                <a:moveTo>
                  <a:pt x="0" y="0"/>
                </a:moveTo>
                <a:lnTo>
                  <a:pt x="5878016" y="0"/>
                </a:lnTo>
                <a:lnTo>
                  <a:pt x="5878016" y="3770665"/>
                </a:lnTo>
                <a:lnTo>
                  <a:pt x="0" y="3770665"/>
                </a:lnTo>
                <a:lnTo>
                  <a:pt x="0" y="0"/>
                </a:lnTo>
                <a:close/>
              </a:path>
            </a:pathLst>
          </a:custGeom>
          <a:blipFill>
            <a:blip r:embed="rId4"/>
            <a:stretch>
              <a:fillRect t="-25444" b="-30443"/>
            </a:stretch>
          </a:blipFill>
        </p:spPr>
        <p:txBody>
          <a:bodyPr/>
          <a:lstStyle/>
          <a:p>
            <a:endParaRPr lang="en-GB"/>
          </a:p>
        </p:txBody>
      </p:sp>
      <p:sp>
        <p:nvSpPr>
          <p:cNvPr id="7" name="TextBox 7">
            <a:extLst>
              <a:ext uri="{FF2B5EF4-FFF2-40B4-BE49-F238E27FC236}">
                <a16:creationId xmlns:a16="http://schemas.microsoft.com/office/drawing/2014/main" id="{73AA917A-29E4-649B-1B40-54146569CA43}"/>
              </a:ext>
            </a:extLst>
          </p:cNvPr>
          <p:cNvSpPr txBox="1"/>
          <p:nvPr/>
        </p:nvSpPr>
        <p:spPr>
          <a:xfrm>
            <a:off x="304800" y="8162925"/>
            <a:ext cx="17373600" cy="1102866"/>
          </a:xfrm>
          <a:prstGeom prst="rect">
            <a:avLst/>
          </a:prstGeom>
        </p:spPr>
        <p:txBody>
          <a:bodyPr wrap="square" lIns="0" tIns="0" rIns="0" bIns="0" rtlCol="0" anchor="t">
            <a:spAutoFit/>
          </a:bodyPr>
          <a:lstStyle/>
          <a:p>
            <a:pPr algn="ctr">
              <a:lnSpc>
                <a:spcPts val="8640"/>
              </a:lnSpc>
            </a:pPr>
            <a:r>
              <a:rPr lang="en-US" sz="7200" b="1" dirty="0">
                <a:solidFill>
                  <a:srgbClr val="FFFFFF"/>
                </a:solidFill>
                <a:latin typeface="Tahoma" panose="020B0604030504040204" pitchFamily="34" charset="0"/>
                <a:ea typeface="Tahoma" panose="020B0604030504040204" pitchFamily="34" charset="0"/>
                <a:cs typeface="Tahoma" panose="020B0604030504040204" pitchFamily="34" charset="0"/>
                <a:sym typeface="Tahoma Bold"/>
              </a:rPr>
              <a:t>Mutual Evaluation Process</a:t>
            </a:r>
          </a:p>
        </p:txBody>
      </p:sp>
    </p:spTree>
    <p:extLst>
      <p:ext uri="{BB962C8B-B14F-4D97-AF65-F5344CB8AC3E}">
        <p14:creationId xmlns:p14="http://schemas.microsoft.com/office/powerpoint/2010/main" val="206376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A38F-95C0-5E6F-505E-065F5DFDFD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A0E692-9318-F231-B2C5-0177AE0DD437}"/>
              </a:ext>
            </a:extLst>
          </p:cNvPr>
          <p:cNvSpPr/>
          <p:nvPr/>
        </p:nvSpPr>
        <p:spPr>
          <a:xfrm>
            <a:off x="14904236" y="0"/>
            <a:ext cx="3383764" cy="10287000"/>
          </a:xfrm>
          <a:custGeom>
            <a:avLst/>
            <a:gdLst/>
            <a:ahLst/>
            <a:cxnLst/>
            <a:rect l="l" t="t" r="r" b="b"/>
            <a:pathLst>
              <a:path w="3383764" h="10287000">
                <a:moveTo>
                  <a:pt x="0" y="0"/>
                </a:moveTo>
                <a:lnTo>
                  <a:pt x="3383764" y="0"/>
                </a:lnTo>
                <a:lnTo>
                  <a:pt x="3383764" y="10287000"/>
                </a:lnTo>
                <a:lnTo>
                  <a:pt x="0" y="10287000"/>
                </a:lnTo>
                <a:lnTo>
                  <a:pt x="0" y="0"/>
                </a:lnTo>
                <a:close/>
              </a:path>
            </a:pathLst>
          </a:custGeom>
          <a:blipFill>
            <a:blip r:embed="rId3"/>
            <a:stretch>
              <a:fillRect l="-182660" r="-21350"/>
            </a:stretch>
          </a:blipFill>
        </p:spPr>
        <p:txBody>
          <a:bodyPr/>
          <a:lstStyle/>
          <a:p>
            <a:endParaRPr lang="en-GB"/>
          </a:p>
        </p:txBody>
      </p:sp>
      <p:sp>
        <p:nvSpPr>
          <p:cNvPr id="3" name="TextBox 3">
            <a:extLst>
              <a:ext uri="{FF2B5EF4-FFF2-40B4-BE49-F238E27FC236}">
                <a16:creationId xmlns:a16="http://schemas.microsoft.com/office/drawing/2014/main" id="{9D23C176-7E97-E284-E85D-9082D2B30BC3}"/>
              </a:ext>
            </a:extLst>
          </p:cNvPr>
          <p:cNvSpPr txBox="1"/>
          <p:nvPr/>
        </p:nvSpPr>
        <p:spPr>
          <a:xfrm>
            <a:off x="1028700" y="533801"/>
            <a:ext cx="17259300" cy="1231106"/>
          </a:xfrm>
          <a:prstGeom prst="rect">
            <a:avLst/>
          </a:prstGeom>
        </p:spPr>
        <p:txBody>
          <a:bodyPr wrap="square" lIns="0" tIns="0" rIns="0" bIns="0" rtlCol="0" anchor="t">
            <a:spAutoFit/>
          </a:bodyPr>
          <a:lstStyle/>
          <a:p>
            <a:pPr algn="l">
              <a:lnSpc>
                <a:spcPts val="9600"/>
              </a:lnSpc>
            </a:pPr>
            <a:r>
              <a:rPr lang="en-US" sz="8000" b="1" dirty="0">
                <a:solidFill>
                  <a:srgbClr val="000000"/>
                </a:solidFill>
                <a:latin typeface="Tahoma" panose="020B0604030504040204" pitchFamily="34" charset="0"/>
                <a:ea typeface="Tahoma" panose="020B0604030504040204" pitchFamily="34" charset="0"/>
                <a:cs typeface="Tahoma" panose="020B0604030504040204" pitchFamily="34" charset="0"/>
                <a:sym typeface="Tahoma Bold"/>
              </a:rPr>
              <a:t>MONEYVAL Update:</a:t>
            </a:r>
          </a:p>
        </p:txBody>
      </p:sp>
      <p:sp>
        <p:nvSpPr>
          <p:cNvPr id="5" name="TextBox 4">
            <a:extLst>
              <a:ext uri="{FF2B5EF4-FFF2-40B4-BE49-F238E27FC236}">
                <a16:creationId xmlns:a16="http://schemas.microsoft.com/office/drawing/2014/main" id="{5ACA3908-1F1D-0B3A-197D-30D057A40E2E}"/>
              </a:ext>
            </a:extLst>
          </p:cNvPr>
          <p:cNvSpPr txBox="1"/>
          <p:nvPr/>
        </p:nvSpPr>
        <p:spPr>
          <a:xfrm>
            <a:off x="1028700" y="2019300"/>
            <a:ext cx="15659100" cy="9320757"/>
          </a:xfrm>
          <a:prstGeom prst="rect">
            <a:avLst/>
          </a:prstGeom>
        </p:spPr>
        <p:txBody>
          <a:bodyPr wrap="square" lIns="0" tIns="0" rIns="0" bIns="0" numCol="2" rtlCol="0" anchor="t">
            <a:spAutoFit/>
          </a:bodyPr>
          <a:lstStyle/>
          <a:p>
            <a:pPr>
              <a:lnSpc>
                <a:spcPts val="4320"/>
              </a:lnSpc>
            </a:pPr>
            <a:r>
              <a:rPr lang="en-US" sz="3100" b="1" dirty="0">
                <a:solidFill>
                  <a:srgbClr val="000000"/>
                </a:solidFill>
                <a:latin typeface="Tahoma"/>
                <a:ea typeface="Tahoma"/>
                <a:cs typeface="Tahoma"/>
                <a:sym typeface="Tahoma"/>
              </a:rPr>
              <a:t>Key milestones:</a:t>
            </a:r>
          </a:p>
          <a:p>
            <a:pPr marL="914400" lvl="1"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Risk and context presentation</a:t>
            </a:r>
          </a:p>
          <a:p>
            <a:pPr marL="914400" lvl="1"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Scoping note – online gambling area of increased focus; land-based casino area of decreased focus</a:t>
            </a:r>
          </a:p>
          <a:p>
            <a:pPr marL="914400" lvl="1"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Submission of TCQ, MEQ, data and statistics, case studies, supporting documents</a:t>
            </a:r>
          </a:p>
          <a:p>
            <a:pPr marL="914400" lvl="1"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Briefings to private sector</a:t>
            </a:r>
          </a:p>
          <a:p>
            <a:pPr marL="914400" lvl="1" indent="-457200">
              <a:lnSpc>
                <a:spcPts val="4320"/>
              </a:lnSpc>
              <a:buFont typeface="Arial" panose="020B0604020202020204" pitchFamily="34" charset="0"/>
              <a:buChar char="•"/>
            </a:pPr>
            <a:r>
              <a:rPr lang="en-US" sz="3100">
                <a:solidFill>
                  <a:srgbClr val="000000"/>
                </a:solidFill>
                <a:latin typeface="Tahoma"/>
                <a:ea typeface="Tahoma"/>
                <a:cs typeface="Tahoma"/>
                <a:sym typeface="Tahoma"/>
              </a:rPr>
              <a:t>Interview Prep</a:t>
            </a:r>
            <a:endParaRPr lang="en-US" sz="3100" dirty="0">
              <a:solidFill>
                <a:srgbClr val="000000"/>
              </a:solidFill>
              <a:latin typeface="Tahoma"/>
              <a:ea typeface="Tahoma"/>
              <a:cs typeface="Tahoma"/>
              <a:sym typeface="Tahoma"/>
            </a:endParaRPr>
          </a:p>
          <a:p>
            <a:pPr marL="914400" lvl="1"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Long-list of operators put forward to MV by supervisors</a:t>
            </a:r>
          </a:p>
          <a:p>
            <a:pPr>
              <a:lnSpc>
                <a:spcPts val="4320"/>
              </a:lnSpc>
            </a:pPr>
            <a:endParaRPr lang="en-US" sz="3100" dirty="0">
              <a:solidFill>
                <a:srgbClr val="000000"/>
              </a:solidFill>
              <a:latin typeface="Tahoma"/>
              <a:ea typeface="Tahoma"/>
              <a:cs typeface="Tahoma"/>
              <a:sym typeface="Tahoma"/>
            </a:endParaRPr>
          </a:p>
          <a:p>
            <a:pPr>
              <a:lnSpc>
                <a:spcPts val="4320"/>
              </a:lnSpc>
            </a:pPr>
            <a:endParaRPr lang="en-US" sz="3100" dirty="0">
              <a:solidFill>
                <a:srgbClr val="000000"/>
              </a:solidFill>
              <a:latin typeface="Tahoma"/>
              <a:ea typeface="Tahoma"/>
              <a:cs typeface="Tahoma"/>
              <a:sym typeface="Tahoma"/>
            </a:endParaRPr>
          </a:p>
          <a:p>
            <a:pPr>
              <a:lnSpc>
                <a:spcPts val="4320"/>
              </a:lnSpc>
            </a:pPr>
            <a:endParaRPr lang="en-US" sz="3100" dirty="0">
              <a:solidFill>
                <a:srgbClr val="000000"/>
              </a:solidFill>
              <a:latin typeface="Tahoma"/>
              <a:ea typeface="Tahoma"/>
              <a:cs typeface="Tahoma"/>
              <a:sym typeface="Tahoma"/>
            </a:endParaRPr>
          </a:p>
          <a:p>
            <a:pPr>
              <a:lnSpc>
                <a:spcPts val="4320"/>
              </a:lnSpc>
            </a:pPr>
            <a:endParaRPr lang="en-US" sz="3100" dirty="0">
              <a:solidFill>
                <a:srgbClr val="000000"/>
              </a:solidFill>
              <a:latin typeface="Tahoma"/>
              <a:ea typeface="Tahoma"/>
              <a:cs typeface="Tahoma"/>
              <a:sym typeface="Tahoma"/>
            </a:endParaRPr>
          </a:p>
          <a:p>
            <a:pPr>
              <a:lnSpc>
                <a:spcPts val="4320"/>
              </a:lnSpc>
            </a:pPr>
            <a:endParaRPr lang="en-US" sz="3100" dirty="0">
              <a:solidFill>
                <a:srgbClr val="000000"/>
              </a:solidFill>
              <a:latin typeface="Tahoma"/>
              <a:ea typeface="Tahoma"/>
              <a:cs typeface="Tahoma"/>
              <a:sym typeface="Tahoma"/>
            </a:endParaRPr>
          </a:p>
          <a:p>
            <a:pPr>
              <a:lnSpc>
                <a:spcPts val="4320"/>
              </a:lnSpc>
            </a:pPr>
            <a:r>
              <a:rPr lang="en-US" sz="3100" b="1" dirty="0">
                <a:solidFill>
                  <a:srgbClr val="000000"/>
                </a:solidFill>
                <a:latin typeface="Tahoma"/>
                <a:ea typeface="Tahoma"/>
                <a:cs typeface="Tahoma"/>
                <a:sym typeface="Tahoma"/>
              </a:rPr>
              <a:t>What’s to come?</a:t>
            </a:r>
          </a:p>
          <a:p>
            <a:pPr marL="457200"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Drafted initial findings expected in August</a:t>
            </a:r>
          </a:p>
          <a:p>
            <a:pPr marL="457200"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Private sector meetings tbc around mid-August – further comms when we know more</a:t>
            </a:r>
          </a:p>
          <a:p>
            <a:pPr marL="457200"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More MONEYVAL prep engagement to come – briefing to long listed firms 6</a:t>
            </a:r>
            <a:r>
              <a:rPr lang="en-US" sz="3100" baseline="30000" dirty="0">
                <a:solidFill>
                  <a:srgbClr val="000000"/>
                </a:solidFill>
                <a:latin typeface="Tahoma"/>
                <a:ea typeface="Tahoma"/>
                <a:cs typeface="Tahoma"/>
                <a:sym typeface="Tahoma"/>
              </a:rPr>
              <a:t>th</a:t>
            </a:r>
            <a:r>
              <a:rPr lang="en-US" sz="3100" dirty="0">
                <a:solidFill>
                  <a:srgbClr val="000000"/>
                </a:solidFill>
                <a:latin typeface="Tahoma"/>
                <a:ea typeface="Tahoma"/>
                <a:cs typeface="Tahoma"/>
                <a:sym typeface="Tahoma"/>
              </a:rPr>
              <a:t> August</a:t>
            </a:r>
          </a:p>
          <a:p>
            <a:pPr marL="457200" indent="-457200">
              <a:lnSpc>
                <a:spcPts val="4320"/>
              </a:lnSpc>
              <a:buFont typeface="Arial" panose="020B0604020202020204" pitchFamily="34" charset="0"/>
              <a:buChar char="•"/>
            </a:pPr>
            <a:r>
              <a:rPr lang="en-US" sz="3100" dirty="0">
                <a:solidFill>
                  <a:srgbClr val="000000"/>
                </a:solidFill>
                <a:latin typeface="Tahoma"/>
                <a:ea typeface="Tahoma"/>
                <a:cs typeface="Tahoma"/>
                <a:sym typeface="Tahoma"/>
              </a:rPr>
              <a:t>On-site is </a:t>
            </a:r>
            <a:r>
              <a:rPr lang="en-GB" sz="3100" dirty="0">
                <a:solidFill>
                  <a:srgbClr val="000000"/>
                </a:solidFill>
                <a:latin typeface="Arial"/>
                <a:ea typeface="Arial"/>
                <a:cs typeface="Arial"/>
                <a:sym typeface="Arial"/>
              </a:rPr>
              <a:t>28</a:t>
            </a:r>
            <a:r>
              <a:rPr lang="en-GB" sz="3100" baseline="30000" dirty="0">
                <a:solidFill>
                  <a:srgbClr val="000000"/>
                </a:solidFill>
                <a:latin typeface="Arial"/>
                <a:ea typeface="Arial"/>
                <a:cs typeface="Arial"/>
                <a:sym typeface="Arial"/>
              </a:rPr>
              <a:t>th</a:t>
            </a:r>
            <a:r>
              <a:rPr lang="en-GB" sz="3100" dirty="0">
                <a:solidFill>
                  <a:srgbClr val="000000"/>
                </a:solidFill>
                <a:latin typeface="Arial"/>
                <a:ea typeface="Arial"/>
                <a:cs typeface="Arial"/>
                <a:sym typeface="Arial"/>
              </a:rPr>
              <a:t> Sept – 9</a:t>
            </a:r>
            <a:r>
              <a:rPr lang="en-GB" sz="3100" baseline="30000" dirty="0">
                <a:solidFill>
                  <a:srgbClr val="000000"/>
                </a:solidFill>
                <a:latin typeface="Arial"/>
                <a:ea typeface="Arial"/>
                <a:cs typeface="Arial"/>
                <a:sym typeface="Arial"/>
              </a:rPr>
              <a:t>th</a:t>
            </a:r>
            <a:r>
              <a:rPr lang="en-GB" sz="3100" dirty="0">
                <a:solidFill>
                  <a:srgbClr val="000000"/>
                </a:solidFill>
                <a:latin typeface="Arial"/>
                <a:ea typeface="Arial"/>
                <a:cs typeface="Arial"/>
                <a:sym typeface="Arial"/>
              </a:rPr>
              <a:t> Oct 2026 – long listed firms should ensure key personnel are available over these dates</a:t>
            </a:r>
          </a:p>
          <a:p>
            <a:pPr marL="457200" indent="-457200">
              <a:lnSpc>
                <a:spcPts val="4320"/>
              </a:lnSpc>
              <a:buFont typeface="Arial" panose="020B0604020202020204" pitchFamily="34" charset="0"/>
              <a:buChar char="•"/>
            </a:pPr>
            <a:r>
              <a:rPr lang="en-GB" sz="3100" dirty="0">
                <a:solidFill>
                  <a:srgbClr val="000000"/>
                </a:solidFill>
                <a:latin typeface="Arial"/>
                <a:ea typeface="Arial"/>
                <a:cs typeface="Arial"/>
                <a:sym typeface="Arial"/>
              </a:rPr>
              <a:t>Expect minimal comms on MV until evaluation published as per MONEYVAL’s Rules of Procedure.  </a:t>
            </a:r>
            <a:endParaRPr lang="en-US" sz="3100" dirty="0">
              <a:solidFill>
                <a:srgbClr val="000000"/>
              </a:solidFill>
              <a:latin typeface="Tahoma"/>
              <a:ea typeface="Tahoma"/>
              <a:cs typeface="Tahoma"/>
              <a:sym typeface="Tahoma"/>
            </a:endParaRPr>
          </a:p>
          <a:p>
            <a:pPr marL="914400" lvl="1" indent="-457200">
              <a:lnSpc>
                <a:spcPts val="4320"/>
              </a:lnSpc>
              <a:buFont typeface="Arial" panose="020B0604020202020204" pitchFamily="34" charset="0"/>
              <a:buChar char="•"/>
            </a:pPr>
            <a:endParaRPr lang="en-US" sz="2800" dirty="0">
              <a:solidFill>
                <a:srgbClr val="000000"/>
              </a:solidFill>
              <a:latin typeface="Tahoma"/>
              <a:ea typeface="Tahoma"/>
              <a:cs typeface="Tahoma"/>
              <a:sym typeface="Tahoma"/>
            </a:endParaRPr>
          </a:p>
          <a:p>
            <a:pPr lvl="1">
              <a:lnSpc>
                <a:spcPts val="4320"/>
              </a:lnSpc>
            </a:pPr>
            <a:endParaRPr lang="en-US" sz="2800" dirty="0">
              <a:solidFill>
                <a:srgbClr val="000000"/>
              </a:solidFill>
              <a:latin typeface="Tahoma"/>
              <a:ea typeface="Tahoma"/>
              <a:cs typeface="Tahoma"/>
              <a:sym typeface="Tahoma"/>
            </a:endParaRPr>
          </a:p>
        </p:txBody>
      </p:sp>
    </p:spTree>
    <p:extLst>
      <p:ext uri="{BB962C8B-B14F-4D97-AF65-F5344CB8AC3E}">
        <p14:creationId xmlns:p14="http://schemas.microsoft.com/office/powerpoint/2010/main" val="16456985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7.0.6602"/>
  <p:tag name="SLIDO_PRESENTATION_ID" val="6c91eb30-67db-4a75-b582-76fd99edacf7"/>
  <p:tag name="SLIDO_EVENT_UUID" val="431c8afa-7b23-4032-b652-713cea6482af"/>
  <p:tag name="SLIDO_EVENT_SECTION_UUID" val="5128bd55-c3d0-416f-8f9a-7faf1291aaa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FCC">
      <a:dk1>
        <a:sysClr val="windowText" lastClr="000000"/>
      </a:dk1>
      <a:lt1>
        <a:sysClr val="window" lastClr="FFFFFF"/>
      </a:lt1>
      <a:dk2>
        <a:srgbClr val="44546A"/>
      </a:dk2>
      <a:lt2>
        <a:srgbClr val="E7E6E6"/>
      </a:lt2>
      <a:accent1>
        <a:srgbClr val="7D1538"/>
      </a:accent1>
      <a:accent2>
        <a:srgbClr val="2B769A"/>
      </a:accent2>
      <a:accent3>
        <a:srgbClr val="396264"/>
      </a:accent3>
      <a:accent4>
        <a:srgbClr val="544B76"/>
      </a:accent4>
      <a:accent5>
        <a:srgbClr val="4472C4"/>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3203</TotalTime>
  <Words>3194</Words>
  <Application>Microsoft Office PowerPoint</Application>
  <PresentationFormat>Custom</PresentationFormat>
  <Paragraphs>744</Paragraphs>
  <Slides>68</Slides>
  <Notes>68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68</vt:i4>
      </vt:variant>
    </vt:vector>
  </HeadingPairs>
  <TitlesOfParts>
    <vt:vector size="77" baseType="lpstr">
      <vt:lpstr>Calibri</vt:lpstr>
      <vt:lpstr>Aptos</vt:lpstr>
      <vt:lpstr>Tahoma</vt:lpstr>
      <vt:lpstr>Raleway</vt:lpstr>
      <vt:lpstr>Tahoma Bold</vt:lpstr>
      <vt:lpstr>Arial</vt:lpstr>
      <vt:lpstr>Gill Sans MT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we are</vt:lpstr>
      <vt:lpstr>Sanctions Legislation reminder</vt:lpstr>
      <vt:lpstr>“Sanctions Lists”</vt:lpstr>
      <vt:lpstr>Why Sanctions Matter</vt:lpstr>
      <vt:lpstr>Asset Freeze - Core Principle</vt:lpstr>
      <vt:lpstr>PowerPoint Presentation</vt:lpstr>
      <vt:lpstr>PowerPoint Presentation</vt:lpstr>
      <vt:lpstr>Top 10 Sanctions Compliance tips</vt:lpstr>
      <vt:lpstr>PowerPoint Presentation</vt:lpstr>
      <vt:lpstr>National Risk Assessment:  Sanctions Risks and Typologies</vt:lpstr>
      <vt:lpstr>PowerPoint Presentation</vt:lpstr>
      <vt:lpstr>PowerPoint Presentation</vt:lpstr>
      <vt:lpstr>PowerPoint Presentation</vt:lpstr>
      <vt:lpstr>PowerPoint Presentation</vt:lpstr>
      <vt:lpstr>Key Industry Takeaways</vt:lpstr>
      <vt:lpstr>Tools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 TM Solutions Ltd &amp; DT Interactive Holdings Ltd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find further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been up to?</vt:lpstr>
      <vt:lpstr>What is coming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Slide Template</dc:title>
  <dc:creator>Bennett, Charis (GSC)</dc:creator>
  <cp:lastModifiedBy>Bennett, Charis (GSC)</cp:lastModifiedBy>
  <cp:revision>362</cp:revision>
  <dcterms:created xsi:type="dcterms:W3CDTF">2006-08-16T00:00:00Z</dcterms:created>
  <dcterms:modified xsi:type="dcterms:W3CDTF">2026-07-21T14:30:11Z</dcterms:modified>
  <dc:identifier>DAGyeWMPIBI</dc:identifier>
</cp:coreProperties>
</file>