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5"/>
  </p:notesMasterIdLst>
  <p:sldIdLst>
    <p:sldId id="256" r:id="rId2"/>
    <p:sldId id="257" r:id="rId3"/>
    <p:sldId id="292" r:id="rId4"/>
    <p:sldId id="291" r:id="rId5"/>
    <p:sldId id="454" r:id="rId6"/>
    <p:sldId id="474" r:id="rId7"/>
    <p:sldId id="478" r:id="rId8"/>
    <p:sldId id="455" r:id="rId9"/>
    <p:sldId id="446" r:id="rId10"/>
    <p:sldId id="481" r:id="rId11"/>
    <p:sldId id="482" r:id="rId12"/>
    <p:sldId id="483" r:id="rId13"/>
    <p:sldId id="485" r:id="rId14"/>
    <p:sldId id="445" r:id="rId15"/>
    <p:sldId id="484" r:id="rId16"/>
    <p:sldId id="301" r:id="rId17"/>
    <p:sldId id="464" r:id="rId18"/>
    <p:sldId id="490" r:id="rId19"/>
    <p:sldId id="491" r:id="rId20"/>
    <p:sldId id="489" r:id="rId21"/>
    <p:sldId id="475" r:id="rId22"/>
    <p:sldId id="258" r:id="rId23"/>
    <p:sldId id="465" r:id="rId24"/>
    <p:sldId id="466" r:id="rId25"/>
    <p:sldId id="293" r:id="rId26"/>
    <p:sldId id="476" r:id="rId27"/>
    <p:sldId id="477" r:id="rId28"/>
    <p:sldId id="294" r:id="rId29"/>
    <p:sldId id="295" r:id="rId30"/>
    <p:sldId id="468" r:id="rId31"/>
    <p:sldId id="297" r:id="rId32"/>
    <p:sldId id="492" r:id="rId33"/>
    <p:sldId id="493" r:id="rId34"/>
    <p:sldId id="496" r:id="rId35"/>
    <p:sldId id="497" r:id="rId36"/>
    <p:sldId id="499" r:id="rId37"/>
    <p:sldId id="500" r:id="rId38"/>
    <p:sldId id="501" r:id="rId39"/>
    <p:sldId id="494" r:id="rId40"/>
    <p:sldId id="495" r:id="rId41"/>
    <p:sldId id="480" r:id="rId42"/>
    <p:sldId id="444" r:id="rId43"/>
    <p:sldId id="463" r:id="rId44"/>
    <p:sldId id="479" r:id="rId45"/>
    <p:sldId id="447" r:id="rId46"/>
    <p:sldId id="498" r:id="rId47"/>
    <p:sldId id="298" r:id="rId48"/>
    <p:sldId id="310" r:id="rId49"/>
    <p:sldId id="302" r:id="rId50"/>
    <p:sldId id="306" r:id="rId51"/>
    <p:sldId id="312" r:id="rId52"/>
    <p:sldId id="311" r:id="rId53"/>
    <p:sldId id="460" r:id="rId54"/>
  </p:sldIdLst>
  <p:sldSz cx="18288000" cy="10287000"/>
  <p:notesSz cx="6858000" cy="9144000"/>
  <p:embeddedFontLst>
    <p:embeddedFont>
      <p:font typeface="Raleway" pitchFamily="2" charset="0"/>
      <p:regular r:id="rId56"/>
      <p:bold r:id="rId57"/>
      <p:italic r:id="rId58"/>
      <p:boldItalic r:id="rId59"/>
    </p:embeddedFont>
    <p:embeddedFont>
      <p:font typeface="Tahoma" panose="020B0604030504040204" pitchFamily="34" charset="0"/>
      <p:regular r:id="rId60"/>
      <p:bold r:id="rId61"/>
    </p:embeddedFont>
  </p:embeddedFontLst>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5052"/>
    <a:srgbClr val="B1D1D2"/>
    <a:srgbClr val="F3F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44" autoAdjust="0"/>
    <p:restoredTop sz="59685" autoAdjust="0"/>
  </p:normalViewPr>
  <p:slideViewPr>
    <p:cSldViewPr>
      <p:cViewPr varScale="1">
        <p:scale>
          <a:sx n="44" d="100"/>
          <a:sy n="44" d="100"/>
        </p:scale>
        <p:origin x="1098" y="6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notesViewPr>
    <p:cSldViewPr>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08914-498A-4957-AB0A-293AEDBEF58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F160D09-0944-48D3-B7D2-9899EBADF21E}">
      <dgm:prSet custT="1"/>
      <dgm:spPr/>
      <dgm:t>
        <a:bodyPr/>
        <a:lstStyle/>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National Risk Assessment – Stand alone TF assessed</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8B0A19CC-0D39-416D-B846-2354D8A3F961}" type="parTrans" cxnId="{1E87800E-3FC4-43D9-9A8B-6D6FA6B38CC7}">
      <dgm:prSet/>
      <dgm:spPr/>
      <dgm:t>
        <a:bodyPr/>
        <a:lstStyle/>
        <a:p>
          <a:endParaRPr lang="en-US"/>
        </a:p>
      </dgm:t>
    </dgm:pt>
    <dgm:pt modelId="{C00316C0-5078-4706-A4ED-6C8514886C27}" type="sibTrans" cxnId="{1E87800E-3FC4-43D9-9A8B-6D6FA6B38CC7}">
      <dgm:prSet/>
      <dgm:spPr/>
      <dgm:t>
        <a:bodyPr/>
        <a:lstStyle/>
        <a:p>
          <a:endParaRPr lang="en-US"/>
        </a:p>
      </dgm:t>
    </dgm:pt>
    <dgm:pt modelId="{EF4AE1A8-3EDA-46E9-A4E2-AED202115D76}">
      <dgm:prSet custT="1"/>
      <dgm:spPr/>
      <dgm:t>
        <a:bodyPr/>
        <a:lstStyle/>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Publications</a:t>
          </a:r>
          <a:endParaRPr lang="en-US" sz="2400" dirty="0">
            <a:latin typeface="Tahoma" panose="020B0604030504040204" pitchFamily="34" charset="0"/>
            <a:ea typeface="Tahoma" panose="020B0604030504040204" pitchFamily="34" charset="0"/>
            <a:cs typeface="Tahoma" panose="020B0604030504040204" pitchFamily="34" charset="0"/>
          </a:endParaRPr>
        </a:p>
      </dgm:t>
    </dgm:pt>
    <dgm:pt modelId="{C1C9A228-87C8-4E24-BCAD-C2333970B8EA}" type="parTrans" cxnId="{DE228E11-0858-4718-BA48-869B22ACD7F4}">
      <dgm:prSet/>
      <dgm:spPr/>
      <dgm:t>
        <a:bodyPr/>
        <a:lstStyle/>
        <a:p>
          <a:endParaRPr lang="en-US"/>
        </a:p>
      </dgm:t>
    </dgm:pt>
    <dgm:pt modelId="{EAE953BF-4D1F-4EFF-9DCA-6CB140467BB2}" type="sibTrans" cxnId="{DE228E11-0858-4718-BA48-869B22ACD7F4}">
      <dgm:prSet/>
      <dgm:spPr/>
      <dgm:t>
        <a:bodyPr/>
        <a:lstStyle/>
        <a:p>
          <a:endParaRPr lang="en-US"/>
        </a:p>
      </dgm:t>
    </dgm:pt>
    <dgm:pt modelId="{A004101C-3BA4-48C8-971B-021DCE8F11FE}">
      <dgm:prSet custT="1"/>
      <dgm:spPr/>
      <dgm:t>
        <a:bodyPr/>
        <a:lstStyle/>
        <a:p>
          <a:pPr>
            <a:lnSpc>
              <a:spcPct val="100000"/>
            </a:lnSpc>
          </a:pPr>
          <a:r>
            <a:rPr lang="en-US" sz="2400" dirty="0">
              <a:latin typeface="Tahoma" panose="020B0604030504040204" pitchFamily="34" charset="0"/>
              <a:ea typeface="Tahoma" panose="020B0604030504040204" pitchFamily="34" charset="0"/>
              <a:cs typeface="Tahoma" panose="020B0604030504040204" pitchFamily="34" charset="0"/>
            </a:rPr>
            <a:t>Onsite Inspection Process</a:t>
          </a:r>
        </a:p>
      </dgm:t>
    </dgm:pt>
    <dgm:pt modelId="{D8C54C09-807B-430C-A203-A9CC36EF4069}" type="parTrans" cxnId="{96C10586-A916-4F8F-B771-3A3ED3712287}">
      <dgm:prSet/>
      <dgm:spPr/>
      <dgm:t>
        <a:bodyPr/>
        <a:lstStyle/>
        <a:p>
          <a:endParaRPr lang="en-US"/>
        </a:p>
      </dgm:t>
    </dgm:pt>
    <dgm:pt modelId="{23ABC5BB-1225-4930-9A99-AED55AD3669A}" type="sibTrans" cxnId="{96C10586-A916-4F8F-B771-3A3ED3712287}">
      <dgm:prSet/>
      <dgm:spPr/>
      <dgm:t>
        <a:bodyPr/>
        <a:lstStyle/>
        <a:p>
          <a:endParaRPr lang="en-US"/>
        </a:p>
      </dgm:t>
    </dgm:pt>
    <dgm:pt modelId="{9108513C-E223-4106-9D74-FE32EBAAD3FA}">
      <dgm:prSet custT="1"/>
      <dgm:spPr/>
      <dgm:t>
        <a:bodyPr/>
        <a:lstStyle/>
        <a:p>
          <a:pPr>
            <a:lnSpc>
              <a:spcPct val="100000"/>
            </a:lnSpc>
          </a:pPr>
          <a:r>
            <a:rPr lang="en-GB" sz="2400" dirty="0">
              <a:latin typeface="Tahoma" panose="020B0604030504040204" pitchFamily="34" charset="0"/>
              <a:ea typeface="Tahoma" panose="020B0604030504040204" pitchFamily="34" charset="0"/>
              <a:cs typeface="Tahoma" panose="020B0604030504040204" pitchFamily="34" charset="0"/>
            </a:rPr>
            <a:t>FIU Typologies – May 2025 </a:t>
          </a:r>
        </a:p>
        <a:p>
          <a:pPr>
            <a:lnSpc>
              <a:spcPct val="100000"/>
            </a:lnSpc>
          </a:pPr>
          <a:r>
            <a:rPr lang="en-GB" sz="2400" dirty="0">
              <a:solidFill>
                <a:schemeClr val="tx1"/>
              </a:solidFill>
              <a:latin typeface="Tahoma" panose="020B0604030504040204" pitchFamily="34" charset="0"/>
              <a:ea typeface="Tahoma" panose="020B0604030504040204" pitchFamily="34" charset="0"/>
              <a:cs typeface="Tahoma" panose="020B0604030504040204" pitchFamily="34" charset="0"/>
            </a:rPr>
            <a:t>Case study example</a:t>
          </a: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F0B9CBEE-C645-4715-A8D0-9A1A3ED6A8BF}" type="parTrans" cxnId="{1CA59380-5DFF-40DB-8F8B-B77E3C542B78}">
      <dgm:prSet/>
      <dgm:spPr/>
      <dgm:t>
        <a:bodyPr/>
        <a:lstStyle/>
        <a:p>
          <a:endParaRPr lang="en-GB"/>
        </a:p>
      </dgm:t>
    </dgm:pt>
    <dgm:pt modelId="{12A82917-50DD-4F61-A1CC-5B0C2BA05C66}" type="sibTrans" cxnId="{1CA59380-5DFF-40DB-8F8B-B77E3C542B78}">
      <dgm:prSet/>
      <dgm:spPr/>
      <dgm:t>
        <a:bodyPr/>
        <a:lstStyle/>
        <a:p>
          <a:endParaRPr lang="en-GB"/>
        </a:p>
      </dgm:t>
    </dgm:pt>
    <dgm:pt modelId="{4D76416D-1E7A-49EB-9E9E-DACAABBA02F5}" type="pres">
      <dgm:prSet presAssocID="{6B408914-498A-4957-AB0A-293AEDBEF588}" presName="root" presStyleCnt="0">
        <dgm:presLayoutVars>
          <dgm:dir/>
          <dgm:resizeHandles val="exact"/>
        </dgm:presLayoutVars>
      </dgm:prSet>
      <dgm:spPr/>
    </dgm:pt>
    <dgm:pt modelId="{D4CF5756-2EBB-42CE-93EF-B82F4A9FD84A}" type="pres">
      <dgm:prSet presAssocID="{EF160D09-0944-48D3-B7D2-9899EBADF21E}" presName="compNode" presStyleCnt="0"/>
      <dgm:spPr/>
    </dgm:pt>
    <dgm:pt modelId="{8B6770E1-A8AF-479F-BDDB-DF3C85EAC72E}" type="pres">
      <dgm:prSet presAssocID="{EF160D09-0944-48D3-B7D2-9899EBADF21E}" presName="bgRect" presStyleLbl="bgShp" presStyleIdx="0" presStyleCnt="4" custLinFactNeighborX="580"/>
      <dgm:spPr/>
    </dgm:pt>
    <dgm:pt modelId="{C8C858BE-0C62-4199-9859-B3AB415E718A}" type="pres">
      <dgm:prSet presAssocID="{EF160D09-0944-48D3-B7D2-9899EBADF2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14523AA9-87DC-4D8C-AB66-2DF5AE13831E}" type="pres">
      <dgm:prSet presAssocID="{EF160D09-0944-48D3-B7D2-9899EBADF21E}" presName="spaceRect" presStyleCnt="0"/>
      <dgm:spPr/>
    </dgm:pt>
    <dgm:pt modelId="{43EC41F0-DA91-4D70-BDEC-45C440696679}" type="pres">
      <dgm:prSet presAssocID="{EF160D09-0944-48D3-B7D2-9899EBADF21E}" presName="parTx" presStyleLbl="revTx" presStyleIdx="0" presStyleCnt="4">
        <dgm:presLayoutVars>
          <dgm:chMax val="0"/>
          <dgm:chPref val="0"/>
        </dgm:presLayoutVars>
      </dgm:prSet>
      <dgm:spPr/>
    </dgm:pt>
    <dgm:pt modelId="{6E74673C-10CC-4866-BD95-951DA22BB748}" type="pres">
      <dgm:prSet presAssocID="{C00316C0-5078-4706-A4ED-6C8514886C27}" presName="sibTrans" presStyleCnt="0"/>
      <dgm:spPr/>
    </dgm:pt>
    <dgm:pt modelId="{11382AF8-83A4-44BD-B0C6-691D4B493BD4}" type="pres">
      <dgm:prSet presAssocID="{EF4AE1A8-3EDA-46E9-A4E2-AED202115D76}" presName="compNode" presStyleCnt="0"/>
      <dgm:spPr/>
    </dgm:pt>
    <dgm:pt modelId="{8BF82E1A-369F-423C-B113-D64E4B2481B2}" type="pres">
      <dgm:prSet presAssocID="{EF4AE1A8-3EDA-46E9-A4E2-AED202115D76}" presName="bgRect" presStyleLbl="bgShp" presStyleIdx="1" presStyleCnt="4" custLinFactNeighborX="1417" custLinFactNeighborY="1156"/>
      <dgm:spPr/>
    </dgm:pt>
    <dgm:pt modelId="{CCDF3CB1-95C7-43D5-B911-12E5ABD78F3E}" type="pres">
      <dgm:prSet presAssocID="{EF4AE1A8-3EDA-46E9-A4E2-AED202115D7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CA85E5DE-0162-4850-986B-077870C61F3A}" type="pres">
      <dgm:prSet presAssocID="{EF4AE1A8-3EDA-46E9-A4E2-AED202115D76}" presName="spaceRect" presStyleCnt="0"/>
      <dgm:spPr/>
    </dgm:pt>
    <dgm:pt modelId="{FDD77CC8-CF88-4431-BD3C-286A423B742A}" type="pres">
      <dgm:prSet presAssocID="{EF4AE1A8-3EDA-46E9-A4E2-AED202115D76}" presName="parTx" presStyleLbl="revTx" presStyleIdx="1" presStyleCnt="4">
        <dgm:presLayoutVars>
          <dgm:chMax val="0"/>
          <dgm:chPref val="0"/>
        </dgm:presLayoutVars>
      </dgm:prSet>
      <dgm:spPr/>
    </dgm:pt>
    <dgm:pt modelId="{DCBAAFF9-791D-4921-9465-BD3F22648F87}" type="pres">
      <dgm:prSet presAssocID="{EAE953BF-4D1F-4EFF-9DCA-6CB140467BB2}" presName="sibTrans" presStyleCnt="0"/>
      <dgm:spPr/>
    </dgm:pt>
    <dgm:pt modelId="{F83164A2-CAC5-4CE5-986F-6B29C3A35481}" type="pres">
      <dgm:prSet presAssocID="{A004101C-3BA4-48C8-971B-021DCE8F11FE}" presName="compNode" presStyleCnt="0"/>
      <dgm:spPr/>
    </dgm:pt>
    <dgm:pt modelId="{CC5F4638-5D03-499A-88B4-874E12A66EDB}" type="pres">
      <dgm:prSet presAssocID="{A004101C-3BA4-48C8-971B-021DCE8F11FE}" presName="bgRect" presStyleLbl="bgShp" presStyleIdx="2" presStyleCnt="4" custLinFactNeighborX="-21865" custLinFactNeighborY="3511"/>
      <dgm:spPr/>
    </dgm:pt>
    <dgm:pt modelId="{C90F8F14-EB5A-448C-BFBE-334FE41EE3B1}" type="pres">
      <dgm:prSet presAssocID="{A004101C-3BA4-48C8-971B-021DCE8F11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310572FF-52C9-44BE-A07E-D5BE15BDD6BE}" type="pres">
      <dgm:prSet presAssocID="{A004101C-3BA4-48C8-971B-021DCE8F11FE}" presName="spaceRect" presStyleCnt="0"/>
      <dgm:spPr/>
    </dgm:pt>
    <dgm:pt modelId="{A1F1E4AB-3307-4405-B8D0-E69FB905F090}" type="pres">
      <dgm:prSet presAssocID="{A004101C-3BA4-48C8-971B-021DCE8F11FE}" presName="parTx" presStyleLbl="revTx" presStyleIdx="2" presStyleCnt="4">
        <dgm:presLayoutVars>
          <dgm:chMax val="0"/>
          <dgm:chPref val="0"/>
        </dgm:presLayoutVars>
      </dgm:prSet>
      <dgm:spPr/>
    </dgm:pt>
    <dgm:pt modelId="{A032F972-5EBE-4BEB-BF75-8293964DDDAE}" type="pres">
      <dgm:prSet presAssocID="{23ABC5BB-1225-4930-9A99-AED55AD3669A}" presName="sibTrans" presStyleCnt="0"/>
      <dgm:spPr/>
    </dgm:pt>
    <dgm:pt modelId="{6BCB6BD2-57DC-4F95-BB0D-7066564C43B2}" type="pres">
      <dgm:prSet presAssocID="{9108513C-E223-4106-9D74-FE32EBAAD3FA}" presName="compNode" presStyleCnt="0"/>
      <dgm:spPr/>
    </dgm:pt>
    <dgm:pt modelId="{9263B618-3628-4DB4-84DD-D1F03B36FD95}" type="pres">
      <dgm:prSet presAssocID="{9108513C-E223-4106-9D74-FE32EBAAD3FA}" presName="bgRect" presStyleLbl="bgShp" presStyleIdx="3" presStyleCnt="4"/>
      <dgm:spPr/>
    </dgm:pt>
    <dgm:pt modelId="{AB7F936B-E58A-4638-BEC6-7ED710928006}" type="pres">
      <dgm:prSet presAssocID="{9108513C-E223-4106-9D74-FE32EBAAD3F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1B9963C1-D386-4EE8-A320-254BBECAAED3}" type="pres">
      <dgm:prSet presAssocID="{9108513C-E223-4106-9D74-FE32EBAAD3FA}" presName="spaceRect" presStyleCnt="0"/>
      <dgm:spPr/>
    </dgm:pt>
    <dgm:pt modelId="{0A4B52DF-72EF-45E3-BC52-9C03542A2045}" type="pres">
      <dgm:prSet presAssocID="{9108513C-E223-4106-9D74-FE32EBAAD3FA}" presName="parTx" presStyleLbl="revTx" presStyleIdx="3" presStyleCnt="4">
        <dgm:presLayoutVars>
          <dgm:chMax val="0"/>
          <dgm:chPref val="0"/>
        </dgm:presLayoutVars>
      </dgm:prSet>
      <dgm:spPr/>
    </dgm:pt>
  </dgm:ptLst>
  <dgm:cxnLst>
    <dgm:cxn modelId="{1E87800E-3FC4-43D9-9A8B-6D6FA6B38CC7}" srcId="{6B408914-498A-4957-AB0A-293AEDBEF588}" destId="{EF160D09-0944-48D3-B7D2-9899EBADF21E}" srcOrd="0" destOrd="0" parTransId="{8B0A19CC-0D39-416D-B846-2354D8A3F961}" sibTransId="{C00316C0-5078-4706-A4ED-6C8514886C27}"/>
    <dgm:cxn modelId="{DE228E11-0858-4718-BA48-869B22ACD7F4}" srcId="{6B408914-498A-4957-AB0A-293AEDBEF588}" destId="{EF4AE1A8-3EDA-46E9-A4E2-AED202115D76}" srcOrd="1" destOrd="0" parTransId="{C1C9A228-87C8-4E24-BCAD-C2333970B8EA}" sibTransId="{EAE953BF-4D1F-4EFF-9DCA-6CB140467BB2}"/>
    <dgm:cxn modelId="{A918EF22-EEE5-439C-910D-A971CDE12080}" type="presOf" srcId="{A004101C-3BA4-48C8-971B-021DCE8F11FE}" destId="{A1F1E4AB-3307-4405-B8D0-E69FB905F090}" srcOrd="0" destOrd="0" presId="urn:microsoft.com/office/officeart/2018/2/layout/IconVerticalSolidList"/>
    <dgm:cxn modelId="{CB97EC6A-76B3-402D-A156-4B5E49D33A0B}" type="presOf" srcId="{EF4AE1A8-3EDA-46E9-A4E2-AED202115D76}" destId="{FDD77CC8-CF88-4431-BD3C-286A423B742A}" srcOrd="0" destOrd="0" presId="urn:microsoft.com/office/officeart/2018/2/layout/IconVerticalSolidList"/>
    <dgm:cxn modelId="{1CA59380-5DFF-40DB-8F8B-B77E3C542B78}" srcId="{6B408914-498A-4957-AB0A-293AEDBEF588}" destId="{9108513C-E223-4106-9D74-FE32EBAAD3FA}" srcOrd="3" destOrd="0" parTransId="{F0B9CBEE-C645-4715-A8D0-9A1A3ED6A8BF}" sibTransId="{12A82917-50DD-4F61-A1CC-5B0C2BA05C66}"/>
    <dgm:cxn modelId="{96C10586-A916-4F8F-B771-3A3ED3712287}" srcId="{6B408914-498A-4957-AB0A-293AEDBEF588}" destId="{A004101C-3BA4-48C8-971B-021DCE8F11FE}" srcOrd="2" destOrd="0" parTransId="{D8C54C09-807B-430C-A203-A9CC36EF4069}" sibTransId="{23ABC5BB-1225-4930-9A99-AED55AD3669A}"/>
    <dgm:cxn modelId="{B021B095-E2E0-4605-85D2-60DBC5C5EAB7}" type="presOf" srcId="{9108513C-E223-4106-9D74-FE32EBAAD3FA}" destId="{0A4B52DF-72EF-45E3-BC52-9C03542A2045}" srcOrd="0" destOrd="0" presId="urn:microsoft.com/office/officeart/2018/2/layout/IconVerticalSolidList"/>
    <dgm:cxn modelId="{20132FD8-78B0-4B03-A24C-E57E2495C049}" type="presOf" srcId="{6B408914-498A-4957-AB0A-293AEDBEF588}" destId="{4D76416D-1E7A-49EB-9E9E-DACAABBA02F5}" srcOrd="0" destOrd="0" presId="urn:microsoft.com/office/officeart/2018/2/layout/IconVerticalSolidList"/>
    <dgm:cxn modelId="{6D40B4EE-C1CA-4A03-884F-D4338CBC2A96}" type="presOf" srcId="{EF160D09-0944-48D3-B7D2-9899EBADF21E}" destId="{43EC41F0-DA91-4D70-BDEC-45C440696679}" srcOrd="0" destOrd="0" presId="urn:microsoft.com/office/officeart/2018/2/layout/IconVerticalSolidList"/>
    <dgm:cxn modelId="{709A87D1-F98B-4082-9F29-2E06E9052B43}" type="presParOf" srcId="{4D76416D-1E7A-49EB-9E9E-DACAABBA02F5}" destId="{D4CF5756-2EBB-42CE-93EF-B82F4A9FD84A}" srcOrd="0" destOrd="0" presId="urn:microsoft.com/office/officeart/2018/2/layout/IconVerticalSolidList"/>
    <dgm:cxn modelId="{96AF628D-4176-4F9C-8AE8-39D8989AD32C}" type="presParOf" srcId="{D4CF5756-2EBB-42CE-93EF-B82F4A9FD84A}" destId="{8B6770E1-A8AF-479F-BDDB-DF3C85EAC72E}" srcOrd="0" destOrd="0" presId="urn:microsoft.com/office/officeart/2018/2/layout/IconVerticalSolidList"/>
    <dgm:cxn modelId="{4FB03851-153D-4BE7-95FC-3ADDAF25ADB6}" type="presParOf" srcId="{D4CF5756-2EBB-42CE-93EF-B82F4A9FD84A}" destId="{C8C858BE-0C62-4199-9859-B3AB415E718A}" srcOrd="1" destOrd="0" presId="urn:microsoft.com/office/officeart/2018/2/layout/IconVerticalSolidList"/>
    <dgm:cxn modelId="{06F07E6D-EAF6-4154-9066-CA96CB77F7F3}" type="presParOf" srcId="{D4CF5756-2EBB-42CE-93EF-B82F4A9FD84A}" destId="{14523AA9-87DC-4D8C-AB66-2DF5AE13831E}" srcOrd="2" destOrd="0" presId="urn:microsoft.com/office/officeart/2018/2/layout/IconVerticalSolidList"/>
    <dgm:cxn modelId="{D0AF7C83-2A5E-404E-A221-A5AEEED04259}" type="presParOf" srcId="{D4CF5756-2EBB-42CE-93EF-B82F4A9FD84A}" destId="{43EC41F0-DA91-4D70-BDEC-45C440696679}" srcOrd="3" destOrd="0" presId="urn:microsoft.com/office/officeart/2018/2/layout/IconVerticalSolidList"/>
    <dgm:cxn modelId="{617C0C9A-917D-48AA-9E32-D88A8FD0C2CB}" type="presParOf" srcId="{4D76416D-1E7A-49EB-9E9E-DACAABBA02F5}" destId="{6E74673C-10CC-4866-BD95-951DA22BB748}" srcOrd="1" destOrd="0" presId="urn:microsoft.com/office/officeart/2018/2/layout/IconVerticalSolidList"/>
    <dgm:cxn modelId="{95B1B530-E0D5-44A1-A5FE-202E5D138EFD}" type="presParOf" srcId="{4D76416D-1E7A-49EB-9E9E-DACAABBA02F5}" destId="{11382AF8-83A4-44BD-B0C6-691D4B493BD4}" srcOrd="2" destOrd="0" presId="urn:microsoft.com/office/officeart/2018/2/layout/IconVerticalSolidList"/>
    <dgm:cxn modelId="{82317E7C-0214-4A45-B0CB-D712C922FCB5}" type="presParOf" srcId="{11382AF8-83A4-44BD-B0C6-691D4B493BD4}" destId="{8BF82E1A-369F-423C-B113-D64E4B2481B2}" srcOrd="0" destOrd="0" presId="urn:microsoft.com/office/officeart/2018/2/layout/IconVerticalSolidList"/>
    <dgm:cxn modelId="{519B4417-3333-47B5-B26E-2F994BB88813}" type="presParOf" srcId="{11382AF8-83A4-44BD-B0C6-691D4B493BD4}" destId="{CCDF3CB1-95C7-43D5-B911-12E5ABD78F3E}" srcOrd="1" destOrd="0" presId="urn:microsoft.com/office/officeart/2018/2/layout/IconVerticalSolidList"/>
    <dgm:cxn modelId="{E9BBC0D4-D8B3-4FC9-9909-5E54B7D0BA9F}" type="presParOf" srcId="{11382AF8-83A4-44BD-B0C6-691D4B493BD4}" destId="{CA85E5DE-0162-4850-986B-077870C61F3A}" srcOrd="2" destOrd="0" presId="urn:microsoft.com/office/officeart/2018/2/layout/IconVerticalSolidList"/>
    <dgm:cxn modelId="{02B0ED46-100E-43FE-9701-AC098946B44C}" type="presParOf" srcId="{11382AF8-83A4-44BD-B0C6-691D4B493BD4}" destId="{FDD77CC8-CF88-4431-BD3C-286A423B742A}" srcOrd="3" destOrd="0" presId="urn:microsoft.com/office/officeart/2018/2/layout/IconVerticalSolidList"/>
    <dgm:cxn modelId="{5AB1E2A6-BB02-4663-BB70-4F699E488345}" type="presParOf" srcId="{4D76416D-1E7A-49EB-9E9E-DACAABBA02F5}" destId="{DCBAAFF9-791D-4921-9465-BD3F22648F87}" srcOrd="3" destOrd="0" presId="urn:microsoft.com/office/officeart/2018/2/layout/IconVerticalSolidList"/>
    <dgm:cxn modelId="{F17A17D6-42D7-4FC5-AE90-A170447F0511}" type="presParOf" srcId="{4D76416D-1E7A-49EB-9E9E-DACAABBA02F5}" destId="{F83164A2-CAC5-4CE5-986F-6B29C3A35481}" srcOrd="4" destOrd="0" presId="urn:microsoft.com/office/officeart/2018/2/layout/IconVerticalSolidList"/>
    <dgm:cxn modelId="{840E5282-889E-4869-A307-9062856C6853}" type="presParOf" srcId="{F83164A2-CAC5-4CE5-986F-6B29C3A35481}" destId="{CC5F4638-5D03-499A-88B4-874E12A66EDB}" srcOrd="0" destOrd="0" presId="urn:microsoft.com/office/officeart/2018/2/layout/IconVerticalSolidList"/>
    <dgm:cxn modelId="{8A966A8B-F67E-4ED0-8232-08F94D41D854}" type="presParOf" srcId="{F83164A2-CAC5-4CE5-986F-6B29C3A35481}" destId="{C90F8F14-EB5A-448C-BFBE-334FE41EE3B1}" srcOrd="1" destOrd="0" presId="urn:microsoft.com/office/officeart/2018/2/layout/IconVerticalSolidList"/>
    <dgm:cxn modelId="{18F36D21-6428-419B-92C3-BA365A8D6CD1}" type="presParOf" srcId="{F83164A2-CAC5-4CE5-986F-6B29C3A35481}" destId="{310572FF-52C9-44BE-A07E-D5BE15BDD6BE}" srcOrd="2" destOrd="0" presId="urn:microsoft.com/office/officeart/2018/2/layout/IconVerticalSolidList"/>
    <dgm:cxn modelId="{5E0D7920-99A3-402B-8880-09D5519C3735}" type="presParOf" srcId="{F83164A2-CAC5-4CE5-986F-6B29C3A35481}" destId="{A1F1E4AB-3307-4405-B8D0-E69FB905F090}" srcOrd="3" destOrd="0" presId="urn:microsoft.com/office/officeart/2018/2/layout/IconVerticalSolidList"/>
    <dgm:cxn modelId="{E990C9A9-5C97-4A1F-A77D-BE4EB8DF1B5B}" type="presParOf" srcId="{4D76416D-1E7A-49EB-9E9E-DACAABBA02F5}" destId="{A032F972-5EBE-4BEB-BF75-8293964DDDAE}" srcOrd="5" destOrd="0" presId="urn:microsoft.com/office/officeart/2018/2/layout/IconVerticalSolidList"/>
    <dgm:cxn modelId="{C8AD49A8-7CFF-477B-98AB-F862B5EA84CA}" type="presParOf" srcId="{4D76416D-1E7A-49EB-9E9E-DACAABBA02F5}" destId="{6BCB6BD2-57DC-4F95-BB0D-7066564C43B2}" srcOrd="6" destOrd="0" presId="urn:microsoft.com/office/officeart/2018/2/layout/IconVerticalSolidList"/>
    <dgm:cxn modelId="{90FE37D2-9C45-4C9C-A249-F741FA360212}" type="presParOf" srcId="{6BCB6BD2-57DC-4F95-BB0D-7066564C43B2}" destId="{9263B618-3628-4DB4-84DD-D1F03B36FD95}" srcOrd="0" destOrd="0" presId="urn:microsoft.com/office/officeart/2018/2/layout/IconVerticalSolidList"/>
    <dgm:cxn modelId="{B9B0F55E-D575-4C31-B5F6-4A5EE10640A1}" type="presParOf" srcId="{6BCB6BD2-57DC-4F95-BB0D-7066564C43B2}" destId="{AB7F936B-E58A-4638-BEC6-7ED710928006}" srcOrd="1" destOrd="0" presId="urn:microsoft.com/office/officeart/2018/2/layout/IconVerticalSolidList"/>
    <dgm:cxn modelId="{E53E0C47-F342-48F2-AB00-ED875AC9D2CC}" type="presParOf" srcId="{6BCB6BD2-57DC-4F95-BB0D-7066564C43B2}" destId="{1B9963C1-D386-4EE8-A320-254BBECAAED3}" srcOrd="2" destOrd="0" presId="urn:microsoft.com/office/officeart/2018/2/layout/IconVerticalSolidList"/>
    <dgm:cxn modelId="{65094A24-1FB1-4203-8E6D-D1F8FB619A7F}" type="presParOf" srcId="{6BCB6BD2-57DC-4F95-BB0D-7066564C43B2}" destId="{0A4B52DF-72EF-45E3-BC52-9C03542A204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770E1-A8AF-479F-BDDB-DF3C85EAC72E}">
      <dsp:nvSpPr>
        <dsp:cNvPr id="0" name=""/>
        <dsp:cNvSpPr/>
      </dsp:nvSpPr>
      <dsp:spPr>
        <a:xfrm>
          <a:off x="0" y="3602"/>
          <a:ext cx="10424160" cy="18258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C858BE-0C62-4199-9859-B3AB415E718A}">
      <dsp:nvSpPr>
        <dsp:cNvPr id="0" name=""/>
        <dsp:cNvSpPr/>
      </dsp:nvSpPr>
      <dsp:spPr>
        <a:xfrm>
          <a:off x="552317" y="414417"/>
          <a:ext cx="1004213" cy="10042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EC41F0-DA91-4D70-BDEC-45C440696679}">
      <dsp:nvSpPr>
        <dsp:cNvPr id="0" name=""/>
        <dsp:cNvSpPr/>
      </dsp:nvSpPr>
      <dsp:spPr>
        <a:xfrm>
          <a:off x="2108848" y="3602"/>
          <a:ext cx="8315311" cy="18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235" tIns="193235" rIns="193235" bIns="193235"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Tahoma" panose="020B0604030504040204" pitchFamily="34" charset="0"/>
              <a:ea typeface="Tahoma" panose="020B0604030504040204" pitchFamily="34" charset="0"/>
              <a:cs typeface="Tahoma" panose="020B0604030504040204" pitchFamily="34" charset="0"/>
            </a:rPr>
            <a:t>National Risk Assessment – Stand alone TF assessed</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2108848" y="3602"/>
        <a:ext cx="8315311" cy="1825842"/>
      </dsp:txXfrm>
    </dsp:sp>
    <dsp:sp modelId="{8BF82E1A-369F-423C-B113-D64E4B2481B2}">
      <dsp:nvSpPr>
        <dsp:cNvPr id="0" name=""/>
        <dsp:cNvSpPr/>
      </dsp:nvSpPr>
      <dsp:spPr>
        <a:xfrm>
          <a:off x="0" y="2307012"/>
          <a:ext cx="10424160" cy="18258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F3CB1-95C7-43D5-B911-12E5ABD78F3E}">
      <dsp:nvSpPr>
        <dsp:cNvPr id="0" name=""/>
        <dsp:cNvSpPr/>
      </dsp:nvSpPr>
      <dsp:spPr>
        <a:xfrm>
          <a:off x="552317" y="2696720"/>
          <a:ext cx="1004213" cy="10042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D77CC8-CF88-4431-BD3C-286A423B742A}">
      <dsp:nvSpPr>
        <dsp:cNvPr id="0" name=""/>
        <dsp:cNvSpPr/>
      </dsp:nvSpPr>
      <dsp:spPr>
        <a:xfrm>
          <a:off x="2108848" y="2285905"/>
          <a:ext cx="8315311" cy="18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235" tIns="193235" rIns="193235" bIns="193235"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Tahoma" panose="020B0604030504040204" pitchFamily="34" charset="0"/>
              <a:ea typeface="Tahoma" panose="020B0604030504040204" pitchFamily="34" charset="0"/>
              <a:cs typeface="Tahoma" panose="020B0604030504040204" pitchFamily="34" charset="0"/>
            </a:rPr>
            <a:t>Publications</a:t>
          </a:r>
          <a:endParaRPr lang="en-US" sz="2400" kern="1200" dirty="0">
            <a:latin typeface="Tahoma" panose="020B0604030504040204" pitchFamily="34" charset="0"/>
            <a:ea typeface="Tahoma" panose="020B0604030504040204" pitchFamily="34" charset="0"/>
            <a:cs typeface="Tahoma" panose="020B0604030504040204" pitchFamily="34" charset="0"/>
          </a:endParaRPr>
        </a:p>
      </dsp:txBody>
      <dsp:txXfrm>
        <a:off x="2108848" y="2285905"/>
        <a:ext cx="8315311" cy="1825842"/>
      </dsp:txXfrm>
    </dsp:sp>
    <dsp:sp modelId="{CC5F4638-5D03-499A-88B4-874E12A66EDB}">
      <dsp:nvSpPr>
        <dsp:cNvPr id="0" name=""/>
        <dsp:cNvSpPr/>
      </dsp:nvSpPr>
      <dsp:spPr>
        <a:xfrm>
          <a:off x="0" y="4632314"/>
          <a:ext cx="10424160" cy="18258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0F8F14-EB5A-448C-BFBE-334FE41EE3B1}">
      <dsp:nvSpPr>
        <dsp:cNvPr id="0" name=""/>
        <dsp:cNvSpPr/>
      </dsp:nvSpPr>
      <dsp:spPr>
        <a:xfrm>
          <a:off x="552317" y="4979023"/>
          <a:ext cx="1004213" cy="10042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F1E4AB-3307-4405-B8D0-E69FB905F090}">
      <dsp:nvSpPr>
        <dsp:cNvPr id="0" name=""/>
        <dsp:cNvSpPr/>
      </dsp:nvSpPr>
      <dsp:spPr>
        <a:xfrm>
          <a:off x="2108848" y="4568208"/>
          <a:ext cx="8315311" cy="18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235" tIns="193235" rIns="193235" bIns="193235"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Tahoma" panose="020B0604030504040204" pitchFamily="34" charset="0"/>
              <a:ea typeface="Tahoma" panose="020B0604030504040204" pitchFamily="34" charset="0"/>
              <a:cs typeface="Tahoma" panose="020B0604030504040204" pitchFamily="34" charset="0"/>
            </a:rPr>
            <a:t>Onsite Inspection Process</a:t>
          </a:r>
        </a:p>
      </dsp:txBody>
      <dsp:txXfrm>
        <a:off x="2108848" y="4568208"/>
        <a:ext cx="8315311" cy="1825842"/>
      </dsp:txXfrm>
    </dsp:sp>
    <dsp:sp modelId="{9263B618-3628-4DB4-84DD-D1F03B36FD95}">
      <dsp:nvSpPr>
        <dsp:cNvPr id="0" name=""/>
        <dsp:cNvSpPr/>
      </dsp:nvSpPr>
      <dsp:spPr>
        <a:xfrm>
          <a:off x="0" y="6850511"/>
          <a:ext cx="10424160" cy="18258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7F936B-E58A-4638-BEC6-7ED710928006}">
      <dsp:nvSpPr>
        <dsp:cNvPr id="0" name=""/>
        <dsp:cNvSpPr/>
      </dsp:nvSpPr>
      <dsp:spPr>
        <a:xfrm>
          <a:off x="552317" y="7261326"/>
          <a:ext cx="1004213" cy="10042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B52DF-72EF-45E3-BC52-9C03542A2045}">
      <dsp:nvSpPr>
        <dsp:cNvPr id="0" name=""/>
        <dsp:cNvSpPr/>
      </dsp:nvSpPr>
      <dsp:spPr>
        <a:xfrm>
          <a:off x="2108848" y="6850511"/>
          <a:ext cx="8315311" cy="1825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235" tIns="193235" rIns="193235" bIns="193235" numCol="1" spcCol="1270" anchor="ctr" anchorCtr="0">
          <a:noAutofit/>
        </a:bodyPr>
        <a:lstStyle/>
        <a:p>
          <a:pPr marL="0" lvl="0" indent="0" algn="l" defTabSz="1066800">
            <a:lnSpc>
              <a:spcPct val="100000"/>
            </a:lnSpc>
            <a:spcBef>
              <a:spcPct val="0"/>
            </a:spcBef>
            <a:spcAft>
              <a:spcPct val="35000"/>
            </a:spcAft>
            <a:buNone/>
          </a:pPr>
          <a:r>
            <a:rPr lang="en-GB" sz="2400" kern="1200" dirty="0">
              <a:latin typeface="Tahoma" panose="020B0604030504040204" pitchFamily="34" charset="0"/>
              <a:ea typeface="Tahoma" panose="020B0604030504040204" pitchFamily="34" charset="0"/>
              <a:cs typeface="Tahoma" panose="020B0604030504040204" pitchFamily="34" charset="0"/>
            </a:rPr>
            <a:t>FIU Typologies – May 2025 </a:t>
          </a:r>
        </a:p>
        <a:p>
          <a:pPr marL="0" lvl="0" indent="0" algn="l" defTabSz="1066800">
            <a:lnSpc>
              <a:spcPct val="100000"/>
            </a:lnSpc>
            <a:spcBef>
              <a:spcPct val="0"/>
            </a:spcBef>
            <a:spcAft>
              <a:spcPct val="35000"/>
            </a:spcAft>
            <a:buNone/>
          </a:pPr>
          <a:r>
            <a:rPr lang="en-GB" sz="2400" kern="1200" dirty="0">
              <a:solidFill>
                <a:schemeClr val="tx1"/>
              </a:solidFill>
              <a:latin typeface="Tahoma" panose="020B0604030504040204" pitchFamily="34" charset="0"/>
              <a:ea typeface="Tahoma" panose="020B0604030504040204" pitchFamily="34" charset="0"/>
              <a:cs typeface="Tahoma" panose="020B0604030504040204" pitchFamily="34" charset="0"/>
            </a:rPr>
            <a:t>Case study example</a:t>
          </a:r>
          <a:endParaRPr lang="en-US" sz="2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2108848" y="6850511"/>
        <a:ext cx="8315311" cy="18258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03.02.2026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228600" y="3251200"/>
            <a:ext cx="6172200" cy="3081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cs-CZ"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sleofmangsc.com/gsc-isle-of-man/contact-the-gsc/"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mailto:mark.rutherford@gov.im"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0D13-244F-A40F-7E7C-3A5E0D6E561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AFD9E0-A9BB-6B42-3E4E-2D55627633B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8FCEC02-07F2-17FA-1B92-4F447D37E742}"/>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934C6D9-3AFF-62FB-B320-D4EF5D8A324F}"/>
              </a:ext>
            </a:extLst>
          </p:cNvPr>
          <p:cNvSpPr>
            <a:spLocks noGrp="1" noRot="1" noChangeAspect="1"/>
          </p:cNvSpPr>
          <p:nvPr>
            <p:ph type="sldImg" idx="2"/>
          </p:nvPr>
        </p:nvSpPr>
        <p:spPr>
          <a:xfrm>
            <a:off x="304800" y="4905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BBBA6D7-2BA8-2F81-B31F-5DE8BED43597}"/>
              </a:ext>
            </a:extLst>
          </p:cNvPr>
          <p:cNvSpPr>
            <a:spLocks noGrp="1"/>
          </p:cNvSpPr>
          <p:nvPr>
            <p:ph type="body" sz="quarter" idx="3"/>
          </p:nvPr>
        </p:nvSpPr>
        <p:spPr>
          <a:xfrm>
            <a:off x="76200" y="3651647"/>
            <a:ext cx="6477000" cy="4869657"/>
          </a:xfrm>
          <a:prstGeom prst="rect">
            <a:avLst/>
          </a:prstGeom>
        </p:spPr>
        <p:txBody>
          <a:bodyPr vert="horz" lIns="91440" tIns="45720" rIns="91440" bIns="45720" rtlCol="0"/>
          <a:lstStyle/>
          <a:p>
            <a:pPr marL="0" indent="0" algn="l">
              <a:buFont typeface="Arial" panose="020B0604020202020204" pitchFamily="34" charset="0"/>
              <a:buNone/>
            </a:pPr>
            <a:endParaRPr lang="en-GB" sz="1400" dirty="0">
              <a:solidFill>
                <a:srgbClr val="000000"/>
              </a:solidFill>
              <a:latin typeface="Tahoma"/>
              <a:ea typeface="Tahoma"/>
              <a:cs typeface="Tahoma"/>
              <a:sym typeface="Tahoma"/>
            </a:endParaRPr>
          </a:p>
        </p:txBody>
      </p:sp>
      <p:sp>
        <p:nvSpPr>
          <p:cNvPr id="7" name="Slide Number Placeholder 6">
            <a:extLst>
              <a:ext uri="{FF2B5EF4-FFF2-40B4-BE49-F238E27FC236}">
                <a16:creationId xmlns:a16="http://schemas.microsoft.com/office/drawing/2014/main" id="{DB8933C8-4CDA-96E3-5745-53DC4AAC4A9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70092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69054-C67E-E378-471D-3FD3F5628B5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77C1A6-D586-8960-1F37-BC145987C0A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3283804-D46C-3DDE-B88B-E91A9C650C2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E45F79E-247F-5ED6-7864-73EFC9E29C25}"/>
              </a:ext>
            </a:extLst>
          </p:cNvPr>
          <p:cNvSpPr>
            <a:spLocks noGrp="1" noRot="1" noChangeAspect="1"/>
          </p:cNvSpPr>
          <p:nvPr>
            <p:ph type="sldImg" idx="2"/>
          </p:nvPr>
        </p:nvSpPr>
        <p:spPr>
          <a:xfrm>
            <a:off x="304800" y="3762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E55D558-C6D8-836B-6CFF-5EAB5FFBAB8D}"/>
              </a:ext>
            </a:extLst>
          </p:cNvPr>
          <p:cNvSpPr>
            <a:spLocks noGrp="1"/>
          </p:cNvSpPr>
          <p:nvPr>
            <p:ph type="body" sz="quarter" idx="3"/>
          </p:nvPr>
        </p:nvSpPr>
        <p:spPr>
          <a:xfrm>
            <a:off x="0" y="3031331"/>
            <a:ext cx="6324600" cy="3081338"/>
          </a:xfrm>
          <a:prstGeom prst="rect">
            <a:avLst/>
          </a:prstGeom>
        </p:spPr>
        <p:txBody>
          <a:bodyPr vert="horz" lIns="91440" tIns="45720" rIns="91440" bIns="45720" rtlCol="0"/>
          <a:lstStyle/>
          <a:p>
            <a:pPr marL="0" marR="0" lvl="0" indent="0" algn="l" defTabSz="914400" rtl="0" eaLnBrk="1" fontAlgn="auto" latinLnBrk="0" hangingPunct="1">
              <a:lnSpc>
                <a:spcPts val="4320"/>
              </a:lnSpc>
              <a:spcBef>
                <a:spcPts val="0"/>
              </a:spcBef>
              <a:spcAft>
                <a:spcPts val="0"/>
              </a:spcAft>
              <a:buClrTx/>
              <a:buSzTx/>
              <a:buFontTx/>
              <a:buNone/>
              <a:tabLst/>
              <a:defRPr/>
            </a:pPr>
            <a:endParaRPr lang="en-GB" sz="1200" dirty="0">
              <a:solidFill>
                <a:srgbClr val="000000"/>
              </a:solidFill>
              <a:latin typeface="Tahoma"/>
              <a:ea typeface="Tahoma"/>
              <a:cs typeface="Tahoma"/>
              <a:sym typeface="Tahoma"/>
            </a:endParaRPr>
          </a:p>
        </p:txBody>
      </p:sp>
    </p:spTree>
    <p:extLst>
      <p:ext uri="{BB962C8B-B14F-4D97-AF65-F5344CB8AC3E}">
        <p14:creationId xmlns:p14="http://schemas.microsoft.com/office/powerpoint/2010/main" val="445926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98E14-6873-1958-9335-ED7AB31EA25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8300CA-5061-4394-98CF-8939A60B9ED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F4F413A-4759-18D6-938F-FE517FE5E837}"/>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46505C7-9939-28B9-0E2E-85E5340C1E70}"/>
              </a:ext>
            </a:extLst>
          </p:cNvPr>
          <p:cNvSpPr>
            <a:spLocks noGrp="1" noRot="1" noChangeAspect="1"/>
          </p:cNvSpPr>
          <p:nvPr>
            <p:ph type="sldImg" idx="2"/>
          </p:nvPr>
        </p:nvSpPr>
        <p:spPr>
          <a:xfrm>
            <a:off x="914400" y="490538"/>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BEDDA73-594D-038E-C125-69FD2C0AB15A}"/>
              </a:ext>
            </a:extLst>
          </p:cNvPr>
          <p:cNvSpPr>
            <a:spLocks noGrp="1"/>
          </p:cNvSpPr>
          <p:nvPr>
            <p:ph type="body" sz="quarter" idx="3"/>
          </p:nvPr>
        </p:nvSpPr>
        <p:spPr>
          <a:xfrm>
            <a:off x="723900" y="3239293"/>
            <a:ext cx="5410200" cy="3081338"/>
          </a:xfrm>
          <a:prstGeom prst="rect">
            <a:avLst/>
          </a:prstGeom>
        </p:spPr>
        <p:txBody>
          <a:bodyPr vert="horz" lIns="91440" tIns="45720" rIns="91440" bIns="45720" rtlCol="0"/>
          <a:lstStyle/>
          <a:p>
            <a:pPr marL="0" marR="0" lvl="0" indent="0" algn="l" defTabSz="914400" rtl="0" eaLnBrk="1" fontAlgn="auto" latinLnBrk="0" hangingPunct="1">
              <a:lnSpc>
                <a:spcPts val="4320"/>
              </a:lnSpc>
              <a:spcBef>
                <a:spcPts val="0"/>
              </a:spcBef>
              <a:spcAft>
                <a:spcPts val="0"/>
              </a:spcAft>
              <a:buClrTx/>
              <a:buSzTx/>
              <a:buFontTx/>
              <a:buNone/>
              <a:tabLst/>
              <a:defRPr/>
            </a:pPr>
            <a:endParaRPr lang="en-GB" sz="1200" dirty="0">
              <a:solidFill>
                <a:srgbClr val="000000"/>
              </a:solidFill>
              <a:latin typeface="Tahoma"/>
              <a:ea typeface="Tahoma"/>
              <a:cs typeface="Tahoma"/>
              <a:sym typeface="Tahoma"/>
            </a:endParaRPr>
          </a:p>
        </p:txBody>
      </p:sp>
      <p:sp>
        <p:nvSpPr>
          <p:cNvPr id="7" name="Slide Number Placeholder 6">
            <a:extLst>
              <a:ext uri="{FF2B5EF4-FFF2-40B4-BE49-F238E27FC236}">
                <a16:creationId xmlns:a16="http://schemas.microsoft.com/office/drawing/2014/main" id="{6DD94179-A2A5-8962-0975-EDB03196305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0688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8C40B-5F08-2CFE-B28A-7B3407895FA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48A94F-BF4C-47E4-0190-D2DAF7D586C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CB7EF41-EF77-AC15-ED44-ACD93C3E80C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B10E20E-0198-66BE-BFCC-061F0554FBFF}"/>
              </a:ext>
            </a:extLst>
          </p:cNvPr>
          <p:cNvSpPr>
            <a:spLocks noGrp="1" noRot="1" noChangeAspect="1"/>
          </p:cNvSpPr>
          <p:nvPr>
            <p:ph type="sldImg" idx="2"/>
          </p:nvPr>
        </p:nvSpPr>
        <p:spPr>
          <a:xfrm>
            <a:off x="762000" y="51435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BE61E88-43CD-7244-140C-1B0EBC8DAECA}"/>
              </a:ext>
            </a:extLst>
          </p:cNvPr>
          <p:cNvSpPr>
            <a:spLocks noGrp="1"/>
          </p:cNvSpPr>
          <p:nvPr>
            <p:ph type="body" sz="quarter" idx="3"/>
          </p:nvPr>
        </p:nvSpPr>
        <p:spPr>
          <a:xfrm>
            <a:off x="533400" y="2895600"/>
            <a:ext cx="5486400" cy="3081338"/>
          </a:xfrm>
          <a:prstGeom prst="rect">
            <a:avLst/>
          </a:prstGeom>
        </p:spPr>
        <p:txBody>
          <a:bodyPr vert="horz" lIns="91440" tIns="45720" rIns="91440" bIns="45720" rtlCol="0"/>
          <a:lstStyle/>
          <a:p>
            <a:pPr marL="0" marR="0" lvl="0" indent="0" algn="l" defTabSz="914400" rtl="0" eaLnBrk="1" fontAlgn="auto" latinLnBrk="0" hangingPunct="1">
              <a:lnSpc>
                <a:spcPts val="4320"/>
              </a:lnSpc>
              <a:spcBef>
                <a:spcPts val="0"/>
              </a:spcBef>
              <a:spcAft>
                <a:spcPts val="0"/>
              </a:spcAft>
              <a:buClrTx/>
              <a:buSzTx/>
              <a:buFontTx/>
              <a:buNone/>
              <a:tabLst/>
              <a:defRPr/>
            </a:pPr>
            <a:endParaRPr lang="en-GB" sz="1200" dirty="0">
              <a:solidFill>
                <a:srgbClr val="000000"/>
              </a:solidFill>
              <a:latin typeface="Tahoma"/>
              <a:ea typeface="Tahoma"/>
              <a:cs typeface="Tahoma"/>
              <a:sym typeface="Tahoma"/>
            </a:endParaRPr>
          </a:p>
        </p:txBody>
      </p:sp>
      <p:sp>
        <p:nvSpPr>
          <p:cNvPr id="7" name="Slide Number Placeholder 6">
            <a:extLst>
              <a:ext uri="{FF2B5EF4-FFF2-40B4-BE49-F238E27FC236}">
                <a16:creationId xmlns:a16="http://schemas.microsoft.com/office/drawing/2014/main" id="{62076D7D-0BE1-839A-11AF-8D4BEBF3147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extLst>
      <p:ext uri="{BB962C8B-B14F-4D97-AF65-F5344CB8AC3E}">
        <p14:creationId xmlns:p14="http://schemas.microsoft.com/office/powerpoint/2010/main" val="1772854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E93598-A0F0-A803-194F-71FBF4428CE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3C38E6-DC53-1A51-6DC3-E31FE8B1692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31872EB-B50C-6623-5753-44CA7E3D317C}"/>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0E4E271-A57D-C317-9F50-89312B15E33B}"/>
              </a:ext>
            </a:extLst>
          </p:cNvPr>
          <p:cNvSpPr>
            <a:spLocks noGrp="1" noRot="1" noChangeAspect="1"/>
          </p:cNvSpPr>
          <p:nvPr>
            <p:ph type="sldImg" idx="2"/>
          </p:nvPr>
        </p:nvSpPr>
        <p:spPr>
          <a:xfrm>
            <a:off x="990600" y="60007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B218ADA-1144-555D-AD73-08B6263C4B2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61EE63AA-FB78-366D-A4E5-AF0B1CFC802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3AD6827-CBF0-0C36-2B7C-6BD8F37B1D5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23381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56297-A2E9-46A8-B5BA-C3D0EAD9303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53AC7B-7E1E-6642-4A67-EA0AB7190A1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FEAB06D-E1C0-99E5-65A5-8D550CCF31D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2BC05F8-CA6D-5E58-4F3F-9FB395EF5495}"/>
              </a:ext>
            </a:extLst>
          </p:cNvPr>
          <p:cNvSpPr>
            <a:spLocks noGrp="1" noRot="1" noChangeAspect="1"/>
          </p:cNvSpPr>
          <p:nvPr>
            <p:ph type="sldImg" idx="2"/>
          </p:nvPr>
        </p:nvSpPr>
        <p:spPr>
          <a:xfrm>
            <a:off x="1147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4B40DD5-7070-AA27-710D-439733887D58}"/>
              </a:ext>
            </a:extLst>
          </p:cNvPr>
          <p:cNvSpPr>
            <a:spLocks noGrp="1"/>
          </p:cNvSpPr>
          <p:nvPr>
            <p:ph type="body" sz="quarter" idx="3"/>
          </p:nvPr>
        </p:nvSpPr>
        <p:spPr>
          <a:xfrm>
            <a:off x="914400" y="3251200"/>
            <a:ext cx="4038600" cy="3081338"/>
          </a:xfrm>
          <a:prstGeom prst="rect">
            <a:avLst/>
          </a:prstGeom>
        </p:spPr>
        <p:txBody>
          <a:bodyPr vert="horz" lIns="91440" tIns="45720" rIns="91440" bIns="45720" rtlCol="0"/>
          <a:lstStyle/>
          <a:p>
            <a:endParaRPr lang="en-US" b="1" dirty="0"/>
          </a:p>
        </p:txBody>
      </p:sp>
      <p:sp>
        <p:nvSpPr>
          <p:cNvPr id="6" name="Footer Placeholder 5">
            <a:extLst>
              <a:ext uri="{FF2B5EF4-FFF2-40B4-BE49-F238E27FC236}">
                <a16:creationId xmlns:a16="http://schemas.microsoft.com/office/drawing/2014/main" id="{75FF593D-991E-A1AE-32FA-89000442580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818C2AB-566B-F57A-D58A-C5E27B97F23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19939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CBC07-B5BF-4922-A11E-E90252A40D0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7027EE-913B-D04A-6A65-FB1D42FABFC8}"/>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21A3F4A-1FE8-906D-AD80-55E001EA5B0A}"/>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1E4B377-B1B2-BB83-9EE7-650683BA7235}"/>
              </a:ext>
            </a:extLst>
          </p:cNvPr>
          <p:cNvSpPr>
            <a:spLocks noGrp="1" noRot="1" noChangeAspect="1"/>
          </p:cNvSpPr>
          <p:nvPr>
            <p:ph type="sldImg" idx="2"/>
          </p:nvPr>
        </p:nvSpPr>
        <p:spPr>
          <a:xfrm>
            <a:off x="1905000" y="4445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85A25A9-E689-0B50-4173-C5F60635A364}"/>
              </a:ext>
            </a:extLst>
          </p:cNvPr>
          <p:cNvSpPr>
            <a:spLocks noGrp="1"/>
          </p:cNvSpPr>
          <p:nvPr>
            <p:ph type="body" sz="quarter" idx="3"/>
          </p:nvPr>
        </p:nvSpPr>
        <p:spPr>
          <a:xfrm>
            <a:off x="152400" y="2416950"/>
            <a:ext cx="6477000" cy="3679049"/>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 </a:t>
            </a:r>
            <a:endParaRPr lang="en-US" sz="2000" dirty="0"/>
          </a:p>
        </p:txBody>
      </p:sp>
      <p:sp>
        <p:nvSpPr>
          <p:cNvPr id="6" name="Footer Placeholder 5">
            <a:extLst>
              <a:ext uri="{FF2B5EF4-FFF2-40B4-BE49-F238E27FC236}">
                <a16:creationId xmlns:a16="http://schemas.microsoft.com/office/drawing/2014/main" id="{6C9D87B9-D908-1602-9464-2BF539DC5276}"/>
              </a:ext>
            </a:extLst>
          </p:cNvPr>
          <p:cNvSpPr>
            <a:spLocks noGrp="1"/>
          </p:cNvSpPr>
          <p:nvPr>
            <p:ph type="ftr" sz="quarter" idx="4"/>
          </p:nvPr>
        </p:nvSpPr>
        <p:spPr>
          <a:xfrm>
            <a:off x="152400" y="8382000"/>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892E7BF7-CE5A-9674-0EE3-83C4BB62DB09}"/>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042448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1447800" y="7620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152400" y="2971800"/>
            <a:ext cx="6324600"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7" name="Slide Number Placeholder 6"/>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E1C23-6D8D-6023-EBDC-8D2253FBCFD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68583A-B33D-B0DD-FBD9-C75F467E3FC1}"/>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55788C3-79A2-0D01-0A9D-C8BD9BB83F91}"/>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3DB1B9E-9C54-93BA-4CB6-0821EB21D690}"/>
              </a:ext>
            </a:extLst>
          </p:cNvPr>
          <p:cNvSpPr>
            <a:spLocks noGrp="1" noRot="1" noChangeAspect="1"/>
          </p:cNvSpPr>
          <p:nvPr>
            <p:ph type="sldImg" idx="2"/>
          </p:nvPr>
        </p:nvSpPr>
        <p:spPr>
          <a:xfrm>
            <a:off x="1447800" y="765175"/>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DA4037B-99B0-8393-172E-951D44F57BFE}"/>
              </a:ext>
            </a:extLst>
          </p:cNvPr>
          <p:cNvSpPr>
            <a:spLocks noGrp="1"/>
          </p:cNvSpPr>
          <p:nvPr>
            <p:ph type="body" sz="quarter" idx="3"/>
          </p:nvPr>
        </p:nvSpPr>
        <p:spPr>
          <a:xfrm>
            <a:off x="152400" y="3164758"/>
            <a:ext cx="6096000"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7" name="Slide Number Placeholder 6">
            <a:extLst>
              <a:ext uri="{FF2B5EF4-FFF2-40B4-BE49-F238E27FC236}">
                <a16:creationId xmlns:a16="http://schemas.microsoft.com/office/drawing/2014/main" id="{6E95C66F-13DF-BD3B-2533-0514916219CF}"/>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92870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8BF19-D928-A42D-F751-1234B52B2AC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F97E8-B731-1FB4-BF2F-71133D6CDDEC}"/>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A4616ED-F62F-BB04-CB23-2B74ADD2C403}"/>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92BFCF3-1E7E-78B5-CA74-BD7C04150D03}"/>
              </a:ext>
            </a:extLst>
          </p:cNvPr>
          <p:cNvSpPr>
            <a:spLocks noGrp="1" noRot="1" noChangeAspect="1"/>
          </p:cNvSpPr>
          <p:nvPr>
            <p:ph type="sldImg" idx="2"/>
          </p:nvPr>
        </p:nvSpPr>
        <p:spPr>
          <a:xfrm>
            <a:off x="1447800" y="500063"/>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F7C67CE-E030-6774-B648-9A7A6E5DA699}"/>
              </a:ext>
            </a:extLst>
          </p:cNvPr>
          <p:cNvSpPr>
            <a:spLocks noGrp="1"/>
          </p:cNvSpPr>
          <p:nvPr>
            <p:ph type="body" sz="quarter" idx="3"/>
          </p:nvPr>
        </p:nvSpPr>
        <p:spPr>
          <a:xfrm>
            <a:off x="838200" y="3048000"/>
            <a:ext cx="5004816"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7" name="Slide Number Placeholder 6">
            <a:extLst>
              <a:ext uri="{FF2B5EF4-FFF2-40B4-BE49-F238E27FC236}">
                <a16:creationId xmlns:a16="http://schemas.microsoft.com/office/drawing/2014/main" id="{FDE1B20B-1BD5-5B18-8C5C-73960D821AF9}"/>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6978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1219200" y="37782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5715000" cy="3081338"/>
          </a:xfrm>
          <a:prstGeom prst="rect">
            <a:avLst/>
          </a:prstGeom>
        </p:spPr>
        <p:txBody>
          <a:bodyPr vert="horz" lIns="91440" tIns="45720" rIns="91440" bIns="45720" rtlCol="0"/>
          <a:lstStyle/>
          <a:p>
            <a:endParaRPr lang="en-GB" b="1"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C7B75-4AF1-3B9C-CB33-22AD6C9268A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00E9DA-6295-A1D1-57AD-85F1A06D1E7F}"/>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B15BA96-03E7-C79E-05EA-D999C962982C}"/>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0634C66-1316-3B07-C39C-67AA74772FD6}"/>
              </a:ext>
            </a:extLst>
          </p:cNvPr>
          <p:cNvSpPr>
            <a:spLocks noGrp="1" noRot="1" noChangeAspect="1"/>
          </p:cNvSpPr>
          <p:nvPr>
            <p:ph type="sldImg" idx="2"/>
          </p:nvPr>
        </p:nvSpPr>
        <p:spPr>
          <a:xfrm>
            <a:off x="1323975" y="636588"/>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7AB9087-9606-54A3-DCA9-14256BA7453F}"/>
              </a:ext>
            </a:extLst>
          </p:cNvPr>
          <p:cNvSpPr>
            <a:spLocks noGrp="1"/>
          </p:cNvSpPr>
          <p:nvPr>
            <p:ph type="body" sz="quarter" idx="3"/>
          </p:nvPr>
        </p:nvSpPr>
        <p:spPr>
          <a:xfrm>
            <a:off x="304800" y="2416951"/>
            <a:ext cx="6248400" cy="2290676"/>
          </a:xfrm>
          <a:prstGeom prst="rect">
            <a:avLst/>
          </a:prstGeom>
        </p:spPr>
        <p:txBody>
          <a:bodyPr vert="horz" lIns="91440" tIns="45720" rIns="91440" bIns="45720" rtlCol="0"/>
          <a:lstStyle/>
          <a:p>
            <a:endParaRPr lang="en-US" dirty="0"/>
          </a:p>
        </p:txBody>
      </p:sp>
      <p:sp>
        <p:nvSpPr>
          <p:cNvPr id="7" name="Slide Number Placeholder 6">
            <a:extLst>
              <a:ext uri="{FF2B5EF4-FFF2-40B4-BE49-F238E27FC236}">
                <a16:creationId xmlns:a16="http://schemas.microsoft.com/office/drawing/2014/main" id="{1E385FA8-2DC8-6335-0998-37FC2EAF5B37}"/>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141237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F4768-2BD8-0FC7-7FFC-8132690C28D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ADE2D0-3D68-BE09-D019-5FD75619E64F}"/>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DB38385-BB26-A660-F1A0-DFF7C746D852}"/>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F64403E-73E9-1BA1-0586-1EA7E4A92DF0}"/>
              </a:ext>
            </a:extLst>
          </p:cNvPr>
          <p:cNvSpPr>
            <a:spLocks noGrp="1" noRot="1" noChangeAspect="1"/>
          </p:cNvSpPr>
          <p:nvPr>
            <p:ph type="sldImg" idx="2"/>
          </p:nvPr>
        </p:nvSpPr>
        <p:spPr>
          <a:xfrm>
            <a:off x="3065463" y="381000"/>
            <a:ext cx="3392487"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AE8A19F-8C31-63CE-69F9-33B52A7A0834}"/>
              </a:ext>
            </a:extLst>
          </p:cNvPr>
          <p:cNvSpPr>
            <a:spLocks noGrp="1"/>
          </p:cNvSpPr>
          <p:nvPr>
            <p:ph type="body" sz="quarter" idx="3"/>
          </p:nvPr>
        </p:nvSpPr>
        <p:spPr>
          <a:xfrm>
            <a:off x="406971" y="1447800"/>
            <a:ext cx="5305848"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p>
        </p:txBody>
      </p:sp>
      <p:sp>
        <p:nvSpPr>
          <p:cNvPr id="7" name="Slide Number Placeholder 6">
            <a:extLst>
              <a:ext uri="{FF2B5EF4-FFF2-40B4-BE49-F238E27FC236}">
                <a16:creationId xmlns:a16="http://schemas.microsoft.com/office/drawing/2014/main" id="{DB33276F-8508-0248-B8EA-6BD86152C21A}"/>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21414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1581150" y="868363"/>
            <a:ext cx="3390900"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04800" y="3426662"/>
            <a:ext cx="5943600"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5"/>
          <p:cNvSpPr>
            <a:spLocks noGrp="1"/>
          </p:cNvSpPr>
          <p:nvPr>
            <p:ph type="ftr" sz="quarter" idx="4"/>
          </p:nvPr>
        </p:nvSpPr>
        <p:spPr>
          <a:xfrm>
            <a:off x="0" y="8509267"/>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2597-BF7E-9A83-25EC-11B4A6FF686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38BA7B-472C-BD0E-5C21-0274D3897B65}"/>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9484027-0F94-7CC0-8E77-8E9EBB207996}"/>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AF7DF0C6-B55A-AB16-7A5A-D80B48CF2AF3}"/>
              </a:ext>
            </a:extLst>
          </p:cNvPr>
          <p:cNvSpPr>
            <a:spLocks noGrp="1" noRot="1" noChangeAspect="1"/>
          </p:cNvSpPr>
          <p:nvPr>
            <p:ph type="sldImg" idx="2"/>
          </p:nvPr>
        </p:nvSpPr>
        <p:spPr>
          <a:xfrm>
            <a:off x="1733550" y="255588"/>
            <a:ext cx="3390900"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8630D70-0867-7B7B-94EC-9B07AB1AA3DD}"/>
              </a:ext>
            </a:extLst>
          </p:cNvPr>
          <p:cNvSpPr>
            <a:spLocks noGrp="1"/>
          </p:cNvSpPr>
          <p:nvPr>
            <p:ph type="body" sz="quarter" idx="3"/>
          </p:nvPr>
        </p:nvSpPr>
        <p:spPr>
          <a:xfrm>
            <a:off x="164592" y="1828800"/>
            <a:ext cx="6693408"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kern="1200" dirty="0">
              <a:solidFill>
                <a:schemeClr val="tx1"/>
              </a:solidFill>
              <a:effectLst/>
              <a:latin typeface="+mn-lt"/>
              <a:ea typeface="+mn-ea"/>
              <a:cs typeface="+mn-cs"/>
            </a:endParaRPr>
          </a:p>
        </p:txBody>
      </p:sp>
      <p:sp>
        <p:nvSpPr>
          <p:cNvPr id="6" name="Footer Placeholder 5">
            <a:extLst>
              <a:ext uri="{FF2B5EF4-FFF2-40B4-BE49-F238E27FC236}">
                <a16:creationId xmlns:a16="http://schemas.microsoft.com/office/drawing/2014/main" id="{B417E703-CF55-0EAB-60EC-5CA18650ECBE}"/>
              </a:ext>
            </a:extLst>
          </p:cNvPr>
          <p:cNvSpPr>
            <a:spLocks noGrp="1"/>
          </p:cNvSpPr>
          <p:nvPr>
            <p:ph type="ftr" sz="quarter" idx="4"/>
          </p:nvPr>
        </p:nvSpPr>
        <p:spPr>
          <a:xfrm>
            <a:off x="1122609" y="8229600"/>
            <a:ext cx="5735391" cy="25373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54364C59-4AC7-D3BA-796E-F6DFFF9214FF}"/>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510018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1981200" y="811213"/>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381000" y="3276600"/>
            <a:ext cx="6096000" cy="2290676"/>
          </a:xfrm>
          <a:prstGeom prst="rect">
            <a:avLst/>
          </a:prstGeom>
        </p:spPr>
        <p:txBody>
          <a:bodyPr vert="horz" lIns="91440" tIns="45720" rIns="91440" bIns="45720" rtlCol="0"/>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100" b="0" i="0" kern="1200" dirty="0">
              <a:solidFill>
                <a:schemeClr val="tx1"/>
              </a:solidFill>
              <a:effectLst/>
              <a:latin typeface="+mn-lt"/>
              <a:ea typeface="+mn-ea"/>
              <a:cs typeface="+mn-cs"/>
            </a:endParaRPr>
          </a:p>
        </p:txBody>
      </p:sp>
      <p:sp>
        <p:nvSpPr>
          <p:cNvPr id="7" name="Slide Number Placeholder 6"/>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A7727-809A-462C-B6C2-0B497368D19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07EF56-3F7A-846B-FFD8-6E241138B8AE}"/>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9819AAA-88B4-FDE6-8A89-C6EA2841FDD4}"/>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260CB3B-6775-ADF7-7FE2-CAB33DE915AD}"/>
              </a:ext>
            </a:extLst>
          </p:cNvPr>
          <p:cNvSpPr>
            <a:spLocks noGrp="1" noRot="1" noChangeAspect="1"/>
          </p:cNvSpPr>
          <p:nvPr>
            <p:ph type="sldImg" idx="2"/>
          </p:nvPr>
        </p:nvSpPr>
        <p:spPr>
          <a:xfrm>
            <a:off x="3640138" y="0"/>
            <a:ext cx="3155950" cy="17748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A89EDDB-EB3B-548F-81DE-20A9B2349511}"/>
              </a:ext>
            </a:extLst>
          </p:cNvPr>
          <p:cNvSpPr>
            <a:spLocks noGrp="1"/>
          </p:cNvSpPr>
          <p:nvPr>
            <p:ph type="body" sz="quarter" idx="3"/>
          </p:nvPr>
        </p:nvSpPr>
        <p:spPr>
          <a:xfrm>
            <a:off x="307848" y="1682298"/>
            <a:ext cx="6550152"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6" name="Footer Placeholder 5">
            <a:extLst>
              <a:ext uri="{FF2B5EF4-FFF2-40B4-BE49-F238E27FC236}">
                <a16:creationId xmlns:a16="http://schemas.microsoft.com/office/drawing/2014/main" id="{9D294A66-95DC-A043-F8EB-3B026F988836}"/>
              </a:ext>
            </a:extLst>
          </p:cNvPr>
          <p:cNvSpPr>
            <a:spLocks noGrp="1"/>
          </p:cNvSpPr>
          <p:nvPr>
            <p:ph type="ftr" sz="quarter" idx="4"/>
          </p:nvPr>
        </p:nvSpPr>
        <p:spPr>
          <a:xfrm>
            <a:off x="304800" y="8515139"/>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A7B1E68D-6017-460D-9FC9-ECC55B0FFEA2}"/>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4358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69B97-32CD-7B6E-29F3-511D2B04321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E6E535-5EA5-B3CB-8AE3-978E58CCC0C8}"/>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7FC977C-FAAA-874A-9434-F158EA4CA338}"/>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A852BAF-B919-A7DC-FA72-0D3FE8E69002}"/>
              </a:ext>
            </a:extLst>
          </p:cNvPr>
          <p:cNvSpPr>
            <a:spLocks noGrp="1" noRot="1" noChangeAspect="1"/>
          </p:cNvSpPr>
          <p:nvPr>
            <p:ph type="sldImg" idx="2"/>
          </p:nvPr>
        </p:nvSpPr>
        <p:spPr>
          <a:xfrm>
            <a:off x="1600200" y="9144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446577A-33E5-9A0D-9497-287F8EA21415}"/>
              </a:ext>
            </a:extLst>
          </p:cNvPr>
          <p:cNvSpPr>
            <a:spLocks noGrp="1"/>
          </p:cNvSpPr>
          <p:nvPr>
            <p:ph type="body" sz="quarter" idx="3"/>
          </p:nvPr>
        </p:nvSpPr>
        <p:spPr>
          <a:xfrm>
            <a:off x="228600" y="4024260"/>
            <a:ext cx="5867400"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a:p>
            <a:endParaRPr lang="en-US" dirty="0"/>
          </a:p>
        </p:txBody>
      </p:sp>
      <p:sp>
        <p:nvSpPr>
          <p:cNvPr id="6" name="Footer Placeholder 5">
            <a:extLst>
              <a:ext uri="{FF2B5EF4-FFF2-40B4-BE49-F238E27FC236}">
                <a16:creationId xmlns:a16="http://schemas.microsoft.com/office/drawing/2014/main" id="{D44DD584-4B2C-D119-D499-783150240F16}"/>
              </a:ext>
            </a:extLst>
          </p:cNvPr>
          <p:cNvSpPr>
            <a:spLocks noGrp="1"/>
          </p:cNvSpPr>
          <p:nvPr>
            <p:ph type="ftr" sz="quarter" idx="4"/>
          </p:nvPr>
        </p:nvSpPr>
        <p:spPr>
          <a:xfrm>
            <a:off x="685800" y="8153400"/>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10D3C517-129B-66DB-D6BE-8892F081AECD}"/>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28954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BAA4D-FC31-1182-CE3A-4644B431B193}"/>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43C9BC-FA8B-14E6-78EA-7A7EFD965A83}"/>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399F053-6570-CDE2-69CE-507F744B15FA}"/>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D177D6D-5AB0-04E0-BD56-2EC92D840078}"/>
              </a:ext>
            </a:extLst>
          </p:cNvPr>
          <p:cNvSpPr>
            <a:spLocks noGrp="1" noRot="1" noChangeAspect="1"/>
          </p:cNvSpPr>
          <p:nvPr>
            <p:ph type="sldImg" idx="2"/>
          </p:nvPr>
        </p:nvSpPr>
        <p:spPr>
          <a:xfrm>
            <a:off x="1524000" y="436563"/>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3C6BF8B-7389-043A-1B10-235C187D56D5}"/>
              </a:ext>
            </a:extLst>
          </p:cNvPr>
          <p:cNvSpPr>
            <a:spLocks noGrp="1"/>
          </p:cNvSpPr>
          <p:nvPr>
            <p:ph type="body" sz="quarter" idx="3"/>
          </p:nvPr>
        </p:nvSpPr>
        <p:spPr>
          <a:xfrm>
            <a:off x="228600" y="2670094"/>
            <a:ext cx="6096000" cy="2290676"/>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97279FAD-3F8C-326C-FB13-69F935197397}"/>
              </a:ext>
            </a:extLst>
          </p:cNvPr>
          <p:cNvSpPr>
            <a:spLocks noGrp="1"/>
          </p:cNvSpPr>
          <p:nvPr>
            <p:ph type="ftr" sz="quarter" idx="4"/>
          </p:nvPr>
        </p:nvSpPr>
        <p:spPr>
          <a:xfrm>
            <a:off x="-30480" y="8509267"/>
            <a:ext cx="5735391" cy="25373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68FED81A-13DA-669C-B83A-545B552DDB23}"/>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177513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3B746-50CD-4101-79E7-A1AFCBE3D85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167780-352F-7770-57D1-D71E4E7E7A81}"/>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D87CCAB-A34B-6398-F6C5-B8DCE586B0DE}"/>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61370A7-9A24-0280-82B6-C26E99309A05}"/>
              </a:ext>
            </a:extLst>
          </p:cNvPr>
          <p:cNvSpPr>
            <a:spLocks noGrp="1" noRot="1" noChangeAspect="1"/>
          </p:cNvSpPr>
          <p:nvPr>
            <p:ph type="sldImg" idx="2"/>
          </p:nvPr>
        </p:nvSpPr>
        <p:spPr>
          <a:xfrm>
            <a:off x="2343150" y="1270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4D05DCD-51F4-B879-7EEE-3E5F0CEC2FF0}"/>
              </a:ext>
            </a:extLst>
          </p:cNvPr>
          <p:cNvSpPr>
            <a:spLocks noGrp="1"/>
          </p:cNvSpPr>
          <p:nvPr>
            <p:ph type="body" sz="quarter" idx="3"/>
          </p:nvPr>
        </p:nvSpPr>
        <p:spPr>
          <a:xfrm>
            <a:off x="304800" y="1676400"/>
            <a:ext cx="6248400" cy="2290676"/>
          </a:xfrm>
          <a:prstGeom prst="rect">
            <a:avLst/>
          </a:prstGeom>
        </p:spPr>
        <p:txBody>
          <a:bodyPr vert="horz" lIns="91440" tIns="45720" rIns="91440" bIns="45720" rtlCol="0"/>
          <a:lstStyle/>
          <a:p>
            <a:endParaRPr lang="en-US" sz="1200" dirty="0"/>
          </a:p>
        </p:txBody>
      </p:sp>
      <p:sp>
        <p:nvSpPr>
          <p:cNvPr id="6" name="Footer Placeholder 5">
            <a:extLst>
              <a:ext uri="{FF2B5EF4-FFF2-40B4-BE49-F238E27FC236}">
                <a16:creationId xmlns:a16="http://schemas.microsoft.com/office/drawing/2014/main" id="{DC77EB90-22D0-3683-E07C-BC937BE9E114}"/>
              </a:ext>
            </a:extLst>
          </p:cNvPr>
          <p:cNvSpPr>
            <a:spLocks noGrp="1"/>
          </p:cNvSpPr>
          <p:nvPr>
            <p:ph type="ftr" sz="quarter" idx="4"/>
          </p:nvPr>
        </p:nvSpPr>
        <p:spPr>
          <a:xfrm>
            <a:off x="381000" y="8636133"/>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4881F17B-DFD7-3119-A4D9-183F57B9C544}"/>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64526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D4460-6E17-1FD9-A2D7-7749A1F32B2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09CC0E-92C6-18D7-88D0-1F734EBD9DD6}"/>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0EA75CB-9025-6B8F-6212-AC95BDD0D2EF}"/>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FBB6D40-327C-4716-B731-F85BE3419A0C}"/>
              </a:ext>
            </a:extLst>
          </p:cNvPr>
          <p:cNvSpPr>
            <a:spLocks noGrp="1" noRot="1" noChangeAspect="1"/>
          </p:cNvSpPr>
          <p:nvPr>
            <p:ph type="sldImg" idx="2"/>
          </p:nvPr>
        </p:nvSpPr>
        <p:spPr>
          <a:xfrm>
            <a:off x="1449388" y="785813"/>
            <a:ext cx="4071937" cy="2290762"/>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03700EB-5B8B-8BF7-E363-DE8F597FA691}"/>
              </a:ext>
            </a:extLst>
          </p:cNvPr>
          <p:cNvSpPr>
            <a:spLocks noGrp="1"/>
          </p:cNvSpPr>
          <p:nvPr>
            <p:ph type="body" sz="quarter" idx="3"/>
          </p:nvPr>
        </p:nvSpPr>
        <p:spPr>
          <a:xfrm>
            <a:off x="158922" y="3688566"/>
            <a:ext cx="6540156" cy="2290676"/>
          </a:xfrm>
          <a:prstGeom prst="rect">
            <a:avLst/>
          </a:prstGeom>
        </p:spPr>
        <p:txBody>
          <a:bodyPr vert="horz" lIns="91440" tIns="45720" rIns="91440" bIns="45720" rtlCol="0"/>
          <a:lstStyle/>
          <a:p>
            <a:endParaRPr lang="en-US" sz="950" dirty="0"/>
          </a:p>
        </p:txBody>
      </p:sp>
      <p:sp>
        <p:nvSpPr>
          <p:cNvPr id="7" name="Slide Number Placeholder 6">
            <a:extLst>
              <a:ext uri="{FF2B5EF4-FFF2-40B4-BE49-F238E27FC236}">
                <a16:creationId xmlns:a16="http://schemas.microsoft.com/office/drawing/2014/main" id="{9B5244A8-75FC-234C-5541-002609CE815E}"/>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3362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03CF0-BF80-64D7-0A36-F312BADB84D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F1CC483-4144-58FC-7B3C-7916EDF441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0DA99CA-6CAE-0AEE-B190-C1BF7A49E97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0258CAA-05AD-9506-6ADD-6590CF80223E}"/>
              </a:ext>
            </a:extLst>
          </p:cNvPr>
          <p:cNvSpPr>
            <a:spLocks noGrp="1" noRot="1" noChangeAspect="1"/>
          </p:cNvSpPr>
          <p:nvPr>
            <p:ph type="sldImg" idx="2"/>
          </p:nvPr>
        </p:nvSpPr>
        <p:spPr>
          <a:xfrm>
            <a:off x="990600"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F4CBA04-AABC-44E8-2BC0-5B08C882E1E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D8B228D3-B981-E053-8944-F98CD97AE1A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2A4FDAB-7EF8-FCF4-187C-036C86810F2C}"/>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2788525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1092200" y="1270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228600" y="2162174"/>
            <a:ext cx="6174277"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i="0" dirty="0"/>
          </a:p>
        </p:txBody>
      </p:sp>
      <p:sp>
        <p:nvSpPr>
          <p:cNvPr id="7" name="Slide Number Placeholder 6"/>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F46CD-35A6-B395-04C7-6FE8A47C227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296606-DE05-F0F8-6537-2DB5C627108A}"/>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1FD4194F-1874-E5C5-3B1F-A69FE9A8656C}"/>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58A91E5-8BC0-FF4B-A5FF-57FCC8999C96}"/>
              </a:ext>
            </a:extLst>
          </p:cNvPr>
          <p:cNvSpPr>
            <a:spLocks noGrp="1" noRot="1" noChangeAspect="1"/>
          </p:cNvSpPr>
          <p:nvPr>
            <p:ph type="sldImg" idx="2"/>
          </p:nvPr>
        </p:nvSpPr>
        <p:spPr>
          <a:xfrm>
            <a:off x="1171575" y="6858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B594C0B-56B0-ABF0-E9CC-126783C15BC8}"/>
              </a:ext>
            </a:extLst>
          </p:cNvPr>
          <p:cNvSpPr>
            <a:spLocks noGrp="1"/>
          </p:cNvSpPr>
          <p:nvPr>
            <p:ph type="body" sz="quarter" idx="3"/>
          </p:nvPr>
        </p:nvSpPr>
        <p:spPr>
          <a:xfrm>
            <a:off x="76200" y="2796961"/>
            <a:ext cx="6400800" cy="2290676"/>
          </a:xfrm>
          <a:prstGeom prst="rect">
            <a:avLst/>
          </a:prstGeom>
        </p:spPr>
        <p:txBody>
          <a:bodyPr vert="horz" lIns="91440" tIns="45720" rIns="91440" bIns="45720" rtlCol="0"/>
          <a:lstStyle/>
          <a:p>
            <a:endParaRPr lang="en-US" dirty="0"/>
          </a:p>
        </p:txBody>
      </p:sp>
      <p:sp>
        <p:nvSpPr>
          <p:cNvPr id="7" name="Slide Number Placeholder 6">
            <a:extLst>
              <a:ext uri="{FF2B5EF4-FFF2-40B4-BE49-F238E27FC236}">
                <a16:creationId xmlns:a16="http://schemas.microsoft.com/office/drawing/2014/main" id="{FC806A20-4D3E-CB7C-9966-E1CEBD037B47}"/>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754564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75FFF-C030-5E40-6CC9-37D40B12CCF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64A8E8-C4EC-95A1-A276-FE785967AC5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60CF7D2-951D-89F1-4DD3-19D2C7DC4CA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BF14082-43C9-269F-7249-9C5E288657F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97D8297-73FA-D392-8D16-60260E318264}"/>
              </a:ext>
            </a:extLst>
          </p:cNvPr>
          <p:cNvSpPr>
            <a:spLocks noGrp="1"/>
          </p:cNvSpPr>
          <p:nvPr>
            <p:ph type="body" sz="quarter" idx="3"/>
          </p:nvPr>
        </p:nvSpPr>
        <p:spPr>
          <a:xfrm>
            <a:off x="381000" y="3343084"/>
            <a:ext cx="6096000" cy="3081338"/>
          </a:xfrm>
          <a:prstGeom prst="rect">
            <a:avLst/>
          </a:prstGeom>
        </p:spPr>
        <p:txBody>
          <a:bodyPr vert="horz" lIns="91440" tIns="45720" rIns="91440" bIns="45720" rtlCol="0"/>
          <a:lstStyle/>
          <a:p>
            <a:endParaRPr lang="en-US" b="1" dirty="0"/>
          </a:p>
        </p:txBody>
      </p:sp>
      <p:sp>
        <p:nvSpPr>
          <p:cNvPr id="6" name="Footer Placeholder 5">
            <a:extLst>
              <a:ext uri="{FF2B5EF4-FFF2-40B4-BE49-F238E27FC236}">
                <a16:creationId xmlns:a16="http://schemas.microsoft.com/office/drawing/2014/main" id="{238205AC-294D-17B2-374A-9BE005DACB5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A10FC96E-1BC6-B224-4110-2BE5582D71E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3379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08236-1393-1E2D-B756-D5B93EE6A67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8574BF-495B-1944-DDC1-AD786C4C70FF}"/>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82156CE2-DFBE-6D4A-ED9B-8DEE5CF741F0}"/>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34F9F6B-89E4-0E96-42AB-A822F9348AC8}"/>
              </a:ext>
            </a:extLst>
          </p:cNvPr>
          <p:cNvSpPr>
            <a:spLocks noGrp="1" noRot="1" noChangeAspect="1"/>
          </p:cNvSpPr>
          <p:nvPr>
            <p:ph type="sldImg" idx="2"/>
          </p:nvPr>
        </p:nvSpPr>
        <p:spPr>
          <a:xfrm>
            <a:off x="1905000" y="3810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0565E86-24F8-05EA-8E02-77BDE4FE2B11}"/>
              </a:ext>
            </a:extLst>
          </p:cNvPr>
          <p:cNvSpPr>
            <a:spLocks noGrp="1"/>
          </p:cNvSpPr>
          <p:nvPr>
            <p:ph type="body" sz="quarter" idx="3"/>
          </p:nvPr>
        </p:nvSpPr>
        <p:spPr>
          <a:xfrm>
            <a:off x="152400" y="2796961"/>
            <a:ext cx="5735391"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p>
        </p:txBody>
      </p:sp>
      <p:sp>
        <p:nvSpPr>
          <p:cNvPr id="6" name="Footer Placeholder 5">
            <a:extLst>
              <a:ext uri="{FF2B5EF4-FFF2-40B4-BE49-F238E27FC236}">
                <a16:creationId xmlns:a16="http://schemas.microsoft.com/office/drawing/2014/main" id="{9132FCF1-ED60-A857-18ED-B6AD950447DE}"/>
              </a:ext>
            </a:extLst>
          </p:cNvPr>
          <p:cNvSpPr>
            <a:spLocks noGrp="1"/>
          </p:cNvSpPr>
          <p:nvPr>
            <p:ph type="ftr" sz="quarter" idx="4"/>
          </p:nvPr>
        </p:nvSpPr>
        <p:spPr>
          <a:xfrm>
            <a:off x="12192" y="8763000"/>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B4C30F2F-7271-8285-841C-A628E55EECA0}"/>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64482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13755-8432-F9E2-7A23-33140A149CE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EB42E09-BA12-4CE9-5DEA-579F37413697}"/>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F9B14B2-6C16-0B35-B684-047C2AD379A0}"/>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2A32BE7-1574-5EE8-DCA1-D3C8EA17861C}"/>
              </a:ext>
            </a:extLst>
          </p:cNvPr>
          <p:cNvSpPr>
            <a:spLocks noGrp="1" noRot="1" noChangeAspect="1"/>
          </p:cNvSpPr>
          <p:nvPr>
            <p:ph type="sldImg" idx="2"/>
          </p:nvPr>
        </p:nvSpPr>
        <p:spPr>
          <a:xfrm>
            <a:off x="1828800" y="7620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3BF2AD1-4E29-4797-F938-526616A0D95D}"/>
              </a:ext>
            </a:extLst>
          </p:cNvPr>
          <p:cNvSpPr>
            <a:spLocks noGrp="1"/>
          </p:cNvSpPr>
          <p:nvPr>
            <p:ph type="body" sz="quarter" idx="3"/>
          </p:nvPr>
        </p:nvSpPr>
        <p:spPr>
          <a:xfrm>
            <a:off x="381000" y="4419600"/>
            <a:ext cx="5735391"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dirty="0"/>
          </a:p>
        </p:txBody>
      </p:sp>
      <p:sp>
        <p:nvSpPr>
          <p:cNvPr id="6" name="Footer Placeholder 5">
            <a:extLst>
              <a:ext uri="{FF2B5EF4-FFF2-40B4-BE49-F238E27FC236}">
                <a16:creationId xmlns:a16="http://schemas.microsoft.com/office/drawing/2014/main" id="{EE8F1301-3AED-44B6-F7AE-F40011362379}"/>
              </a:ext>
            </a:extLst>
          </p:cNvPr>
          <p:cNvSpPr>
            <a:spLocks noGrp="1"/>
          </p:cNvSpPr>
          <p:nvPr>
            <p:ph type="ftr" sz="quarter" idx="4"/>
          </p:nvPr>
        </p:nvSpPr>
        <p:spPr>
          <a:xfrm>
            <a:off x="882103" y="8001000"/>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EFFEF20E-2731-3E7D-F5CB-79C29886D1C5}"/>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45762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24F5F-2B61-FEB4-FC0D-C6D2968A2EF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3299F0B-FB4E-97C7-6222-EF9CFD26DFBF}"/>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03584372-0604-2675-526A-971C38092921}"/>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D33695E-186A-60AC-058F-607D80656D8F}"/>
              </a:ext>
            </a:extLst>
          </p:cNvPr>
          <p:cNvSpPr>
            <a:spLocks noGrp="1" noRot="1" noChangeAspect="1"/>
          </p:cNvSpPr>
          <p:nvPr>
            <p:ph type="sldImg" idx="2"/>
          </p:nvPr>
        </p:nvSpPr>
        <p:spPr>
          <a:xfrm>
            <a:off x="1171575" y="620713"/>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AB67B7F-C4C7-EDDF-01FE-BBF617D312AD}"/>
              </a:ext>
            </a:extLst>
          </p:cNvPr>
          <p:cNvSpPr>
            <a:spLocks noGrp="1"/>
          </p:cNvSpPr>
          <p:nvPr>
            <p:ph type="body" sz="quarter" idx="3"/>
          </p:nvPr>
        </p:nvSpPr>
        <p:spPr>
          <a:xfrm>
            <a:off x="228600" y="2895600"/>
            <a:ext cx="6172200"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kern="1200" dirty="0">
                <a:solidFill>
                  <a:schemeClr val="tx1"/>
                </a:solidFill>
                <a:effectLst/>
                <a:latin typeface="+mn-lt"/>
                <a:ea typeface="+mn-ea"/>
                <a:cs typeface="+mn-cs"/>
              </a:rPr>
              <a:t>.</a:t>
            </a:r>
          </a:p>
        </p:txBody>
      </p:sp>
      <p:sp>
        <p:nvSpPr>
          <p:cNvPr id="6" name="Footer Placeholder 5">
            <a:extLst>
              <a:ext uri="{FF2B5EF4-FFF2-40B4-BE49-F238E27FC236}">
                <a16:creationId xmlns:a16="http://schemas.microsoft.com/office/drawing/2014/main" id="{648C496B-24B4-A338-92FF-F129BA7A41DD}"/>
              </a:ext>
            </a:extLst>
          </p:cNvPr>
          <p:cNvSpPr>
            <a:spLocks noGrp="1"/>
          </p:cNvSpPr>
          <p:nvPr>
            <p:ph type="ftr" sz="quarter" idx="4"/>
          </p:nvPr>
        </p:nvSpPr>
        <p:spPr>
          <a:xfrm>
            <a:off x="561304" y="8636133"/>
            <a:ext cx="5735391" cy="25373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22443DA-A0B0-A8F7-569F-F30A8615ABCD}"/>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9895560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0AABB-63BF-0937-DD04-3240E9ACD97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4CFE0C-2BE6-BEF8-20ED-D640DB404160}"/>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3D55B97-BA45-722F-0E68-80DBAB1CA07C}"/>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3034217-276C-4FC1-C165-B8F93A5D73BA}"/>
              </a:ext>
            </a:extLst>
          </p:cNvPr>
          <p:cNvSpPr>
            <a:spLocks noGrp="1" noRot="1" noChangeAspect="1"/>
          </p:cNvSpPr>
          <p:nvPr>
            <p:ph type="sldImg" idx="2"/>
          </p:nvPr>
        </p:nvSpPr>
        <p:spPr>
          <a:xfrm>
            <a:off x="1733550" y="493713"/>
            <a:ext cx="3390900"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E169BB8-FD9A-957B-75C4-145032F3F1BE}"/>
              </a:ext>
            </a:extLst>
          </p:cNvPr>
          <p:cNvSpPr>
            <a:spLocks noGrp="1"/>
          </p:cNvSpPr>
          <p:nvPr>
            <p:ph type="body" sz="quarter" idx="3"/>
          </p:nvPr>
        </p:nvSpPr>
        <p:spPr>
          <a:xfrm>
            <a:off x="310896" y="2670094"/>
            <a:ext cx="6019800"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6" name="Footer Placeholder 5">
            <a:extLst>
              <a:ext uri="{FF2B5EF4-FFF2-40B4-BE49-F238E27FC236}">
                <a16:creationId xmlns:a16="http://schemas.microsoft.com/office/drawing/2014/main" id="{D060B2BE-DDD0-8C22-C90E-AC2CD1C1973D}"/>
              </a:ext>
            </a:extLst>
          </p:cNvPr>
          <p:cNvSpPr>
            <a:spLocks noGrp="1"/>
          </p:cNvSpPr>
          <p:nvPr>
            <p:ph type="ftr" sz="quarter" idx="4"/>
          </p:nvPr>
        </p:nvSpPr>
        <p:spPr>
          <a:xfrm>
            <a:off x="304800" y="8509267"/>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F0750B28-C716-4725-E67F-710BAA3142B2}"/>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2952492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2961-7E15-218C-6AA4-C1E76F33B39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7DFC2B-937B-838E-0EB4-7A3B788B60FE}"/>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5D14D3C-ABBE-9F7D-536B-0FC55111FA88}"/>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0EC1E02-68A2-3653-7B37-F4D831E15E5D}"/>
              </a:ext>
            </a:extLst>
          </p:cNvPr>
          <p:cNvSpPr>
            <a:spLocks noGrp="1" noRot="1" noChangeAspect="1"/>
          </p:cNvSpPr>
          <p:nvPr>
            <p:ph type="sldImg" idx="2"/>
          </p:nvPr>
        </p:nvSpPr>
        <p:spPr>
          <a:xfrm>
            <a:off x="1447800" y="6858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B9D8C821-2782-A06D-1364-7CB2A12CC4B5}"/>
              </a:ext>
            </a:extLst>
          </p:cNvPr>
          <p:cNvSpPr>
            <a:spLocks noGrp="1"/>
          </p:cNvSpPr>
          <p:nvPr>
            <p:ph type="body" sz="quarter" idx="3"/>
          </p:nvPr>
        </p:nvSpPr>
        <p:spPr>
          <a:xfrm>
            <a:off x="609600" y="3200400"/>
            <a:ext cx="5839248"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7" name="Slide Number Placeholder 6">
            <a:extLst>
              <a:ext uri="{FF2B5EF4-FFF2-40B4-BE49-F238E27FC236}">
                <a16:creationId xmlns:a16="http://schemas.microsoft.com/office/drawing/2014/main" id="{71D98779-E478-4D41-9E85-4F51B6C0CC12}"/>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618197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A7594-7ED8-C48E-33BE-C1F7BBC06CA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8C288C-F28F-DE32-6F76-49ECBF4833D3}"/>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F3766D3-115A-AAD8-BBAF-4BA097A2A68B}"/>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DF56D49-BCBA-6B49-F600-BD96B1AED6AB}"/>
              </a:ext>
            </a:extLst>
          </p:cNvPr>
          <p:cNvSpPr>
            <a:spLocks noGrp="1" noRot="1" noChangeAspect="1"/>
          </p:cNvSpPr>
          <p:nvPr>
            <p:ph type="sldImg" idx="2"/>
          </p:nvPr>
        </p:nvSpPr>
        <p:spPr>
          <a:xfrm>
            <a:off x="838200" y="368300"/>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D7FF4AF-7FC9-9516-E4C1-B7B0900E91A8}"/>
              </a:ext>
            </a:extLst>
          </p:cNvPr>
          <p:cNvSpPr>
            <a:spLocks noGrp="1"/>
          </p:cNvSpPr>
          <p:nvPr>
            <p:ph type="body" sz="quarter" idx="3"/>
          </p:nvPr>
        </p:nvSpPr>
        <p:spPr>
          <a:xfrm>
            <a:off x="393192" y="2971800"/>
            <a:ext cx="5469057" cy="2290676"/>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6" name="Footer Placeholder 5">
            <a:extLst>
              <a:ext uri="{FF2B5EF4-FFF2-40B4-BE49-F238E27FC236}">
                <a16:creationId xmlns:a16="http://schemas.microsoft.com/office/drawing/2014/main" id="{3A698749-1960-3A6B-43FE-E15C8CEDA98E}"/>
              </a:ext>
            </a:extLst>
          </p:cNvPr>
          <p:cNvSpPr>
            <a:spLocks noGrp="1"/>
          </p:cNvSpPr>
          <p:nvPr>
            <p:ph type="ftr" sz="quarter" idx="4"/>
          </p:nvPr>
        </p:nvSpPr>
        <p:spPr>
          <a:xfrm>
            <a:off x="307912" y="8521967"/>
            <a:ext cx="5735391" cy="25373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A326570-9236-3E4C-66BB-1A9E2BC18E36}"/>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896368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4E7AD-80AB-DA5F-4A5D-B7F73CFE648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CC890C-08B6-43A0-21A4-17C6B5C8285D}"/>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E1B5C4B-7635-9AEC-427A-925BF39CDA23}"/>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E2A3B3D8-E4D2-2D5F-1275-EFD6A75D5293}"/>
              </a:ext>
            </a:extLst>
          </p:cNvPr>
          <p:cNvSpPr>
            <a:spLocks noGrp="1" noRot="1" noChangeAspect="1"/>
          </p:cNvSpPr>
          <p:nvPr>
            <p:ph type="sldImg" idx="2"/>
          </p:nvPr>
        </p:nvSpPr>
        <p:spPr>
          <a:xfrm>
            <a:off x="1600200" y="382588"/>
            <a:ext cx="3392488"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C55E533F-496C-5713-3578-52FA678B7B97}"/>
              </a:ext>
            </a:extLst>
          </p:cNvPr>
          <p:cNvSpPr>
            <a:spLocks noGrp="1"/>
          </p:cNvSpPr>
          <p:nvPr>
            <p:ph type="body" sz="quarter" idx="3"/>
          </p:nvPr>
        </p:nvSpPr>
        <p:spPr>
          <a:xfrm>
            <a:off x="304800" y="2769528"/>
            <a:ext cx="6172200" cy="3021671"/>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p:txBody>
      </p:sp>
      <p:sp>
        <p:nvSpPr>
          <p:cNvPr id="7" name="Slide Number Placeholder 6">
            <a:extLst>
              <a:ext uri="{FF2B5EF4-FFF2-40B4-BE49-F238E27FC236}">
                <a16:creationId xmlns:a16="http://schemas.microsoft.com/office/drawing/2014/main" id="{5CF7F8B9-3ABB-E798-9C4F-978E6F260C3D}"/>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6178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5C000-A782-5C64-2451-6D3D9DED514A}"/>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32E5BE-446D-C24D-6E62-E0CE4B66D78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E09240A3-2FA7-C25E-7E93-4F321789E34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C6479DC-2D23-666D-943B-2C8539D01F9D}"/>
              </a:ext>
            </a:extLst>
          </p:cNvPr>
          <p:cNvSpPr>
            <a:spLocks noGrp="1" noRot="1" noChangeAspect="1"/>
          </p:cNvSpPr>
          <p:nvPr>
            <p:ph type="sldImg" idx="2"/>
          </p:nvPr>
        </p:nvSpPr>
        <p:spPr>
          <a:xfrm>
            <a:off x="617538" y="342900"/>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FFA8FE95-99E7-2B41-6731-B84292D1BC7D}"/>
              </a:ext>
            </a:extLst>
          </p:cNvPr>
          <p:cNvSpPr>
            <a:spLocks noGrp="1"/>
          </p:cNvSpPr>
          <p:nvPr>
            <p:ph type="body" sz="quarter" idx="3"/>
          </p:nvPr>
        </p:nvSpPr>
        <p:spPr>
          <a:xfrm>
            <a:off x="914400" y="3251200"/>
            <a:ext cx="5410200" cy="3081338"/>
          </a:xfrm>
          <a:prstGeom prst="rect">
            <a:avLst/>
          </a:prstGeom>
        </p:spPr>
        <p:txBody>
          <a:bodyPr vert="horz" lIns="91440" tIns="45720" rIns="91440" bIns="45720" rtlCol="0"/>
          <a:lstStyle/>
          <a:p>
            <a:endParaRPr lang="en-US" sz="1400" dirty="0"/>
          </a:p>
        </p:txBody>
      </p:sp>
      <p:sp>
        <p:nvSpPr>
          <p:cNvPr id="6" name="Footer Placeholder 5">
            <a:extLst>
              <a:ext uri="{FF2B5EF4-FFF2-40B4-BE49-F238E27FC236}">
                <a16:creationId xmlns:a16="http://schemas.microsoft.com/office/drawing/2014/main" id="{048D1CCB-82E1-D9FC-3B7F-0004B94632F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7E64807-9973-EC5C-DC2D-6A8AC76AF42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404598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0C638-5FF0-2C4D-829D-6C498CA63A1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F7D432-46D7-8B46-D900-FD398C47227A}"/>
              </a:ext>
            </a:extLst>
          </p:cNvPr>
          <p:cNvSpPr>
            <a:spLocks noGrp="1"/>
          </p:cNvSpPr>
          <p:nvPr>
            <p:ph type="hdr" sz="quarter"/>
          </p:nvPr>
        </p:nvSpPr>
        <p:spPr>
          <a:xfrm>
            <a:off x="0" y="1"/>
            <a:ext cx="5735391" cy="254913"/>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BF0D9B08-4045-F4BD-6893-37DFF9836E09}"/>
              </a:ext>
            </a:extLst>
          </p:cNvPr>
          <p:cNvSpPr>
            <a:spLocks noGrp="1"/>
          </p:cNvSpPr>
          <p:nvPr>
            <p:ph type="dt" idx="1"/>
          </p:nvPr>
        </p:nvSpPr>
        <p:spPr>
          <a:xfrm>
            <a:off x="7497829" y="1"/>
            <a:ext cx="5735391" cy="254913"/>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73CB566-3026-26DC-C470-0146599B6483}"/>
              </a:ext>
            </a:extLst>
          </p:cNvPr>
          <p:cNvSpPr>
            <a:spLocks noGrp="1" noRot="1" noChangeAspect="1"/>
          </p:cNvSpPr>
          <p:nvPr>
            <p:ph type="sldImg" idx="2"/>
          </p:nvPr>
        </p:nvSpPr>
        <p:spPr>
          <a:xfrm>
            <a:off x="1733550" y="474663"/>
            <a:ext cx="3390900" cy="190817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276E700-5ECD-0D74-93B6-F2B166CD80C7}"/>
              </a:ext>
            </a:extLst>
          </p:cNvPr>
          <p:cNvSpPr>
            <a:spLocks noGrp="1"/>
          </p:cNvSpPr>
          <p:nvPr>
            <p:ph type="body" sz="quarter" idx="3"/>
          </p:nvPr>
        </p:nvSpPr>
        <p:spPr>
          <a:xfrm>
            <a:off x="0" y="2416951"/>
            <a:ext cx="6858000" cy="2290676"/>
          </a:xfrm>
          <a:prstGeom prst="rect">
            <a:avLst/>
          </a:prstGeom>
        </p:spPr>
        <p:txBody>
          <a:bodyPr vert="horz" lIns="91440" tIns="45720" rIns="91440" bIns="45720" rtlCol="0"/>
          <a:lstStyle/>
          <a:p>
            <a:endParaRPr lang="en-US" sz="1200" dirty="0"/>
          </a:p>
        </p:txBody>
      </p:sp>
      <p:sp>
        <p:nvSpPr>
          <p:cNvPr id="6" name="Footer Placeholder 5">
            <a:extLst>
              <a:ext uri="{FF2B5EF4-FFF2-40B4-BE49-F238E27FC236}">
                <a16:creationId xmlns:a16="http://schemas.microsoft.com/office/drawing/2014/main" id="{68653D80-2089-AC35-FE91-412A1836F0F6}"/>
              </a:ext>
            </a:extLst>
          </p:cNvPr>
          <p:cNvSpPr>
            <a:spLocks noGrp="1"/>
          </p:cNvSpPr>
          <p:nvPr>
            <p:ph type="ftr" sz="quarter" idx="4"/>
          </p:nvPr>
        </p:nvSpPr>
        <p:spPr>
          <a:xfrm>
            <a:off x="381000" y="8609892"/>
            <a:ext cx="5735391" cy="25373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8753C224-4343-D409-6944-D1A7E7D47FA5}"/>
              </a:ext>
            </a:extLst>
          </p:cNvPr>
          <p:cNvSpPr>
            <a:spLocks noGrp="1"/>
          </p:cNvSpPr>
          <p:nvPr>
            <p:ph type="sldNum" sz="quarter" idx="5"/>
          </p:nvPr>
        </p:nvSpPr>
        <p:spPr>
          <a:xfrm>
            <a:off x="7497829" y="4833904"/>
            <a:ext cx="5735391" cy="25373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529252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ABB15-F3EF-BBB0-F40C-4DE90BFD321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C46ED6-F3EE-C4C9-BADD-90AF0DC5198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682DF15F-B17B-A35D-1594-F709BBF5651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0DB99B9-C4A8-568F-4A76-F3AC6B8ECA3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3BA3963-E4A2-2A0A-6468-089637F58AE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7B98F781-69EA-11F5-4009-15A68EC78DD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3486D7D-25F5-AE75-06A0-CC7F171BD52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365641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6AF90-FD2A-6BAB-D9CE-EF82E84DB6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B2BD4-626D-2B3E-D207-B4336EBA14D3}"/>
              </a:ext>
            </a:extLst>
          </p:cNvPr>
          <p:cNvSpPr>
            <a:spLocks noGrp="1" noRot="1" noChangeAspect="1"/>
          </p:cNvSpPr>
          <p:nvPr>
            <p:ph type="sldImg"/>
          </p:nvPr>
        </p:nvSpPr>
        <p:spPr>
          <a:xfrm>
            <a:off x="4191000" y="152400"/>
            <a:ext cx="2352675" cy="1323975"/>
          </a:xfrm>
        </p:spPr>
      </p:sp>
      <p:sp>
        <p:nvSpPr>
          <p:cNvPr id="3" name="Notes Placeholder 2">
            <a:extLst>
              <a:ext uri="{FF2B5EF4-FFF2-40B4-BE49-F238E27FC236}">
                <a16:creationId xmlns:a16="http://schemas.microsoft.com/office/drawing/2014/main" id="{BFA6F1C5-F34E-E29E-B238-85979A1FA135}"/>
              </a:ext>
            </a:extLst>
          </p:cNvPr>
          <p:cNvSpPr>
            <a:spLocks noGrp="1"/>
          </p:cNvSpPr>
          <p:nvPr>
            <p:ph type="body" idx="1"/>
          </p:nvPr>
        </p:nvSpPr>
        <p:spPr>
          <a:xfrm>
            <a:off x="228600" y="1295400"/>
            <a:ext cx="6172200" cy="4856163"/>
          </a:xfrm>
        </p:spPr>
        <p:txBody>
          <a:bodyPr/>
          <a:lstStyle/>
          <a:p>
            <a:endParaRPr lang="en-GB" sz="1400" b="0" dirty="0">
              <a:latin typeface="+mn-lt"/>
            </a:endParaRPr>
          </a:p>
        </p:txBody>
      </p:sp>
      <p:sp>
        <p:nvSpPr>
          <p:cNvPr id="4" name="Slide Number Placeholder 3">
            <a:extLst>
              <a:ext uri="{FF2B5EF4-FFF2-40B4-BE49-F238E27FC236}">
                <a16:creationId xmlns:a16="http://schemas.microsoft.com/office/drawing/2014/main" id="{DC99FFE9-DD6A-E645-7BC6-9C9CAE1810FA}"/>
              </a:ext>
            </a:extLst>
          </p:cNvPr>
          <p:cNvSpPr>
            <a:spLocks noGrp="1"/>
          </p:cNvSpPr>
          <p:nvPr>
            <p:ph type="sldNum" sz="quarter" idx="5"/>
          </p:nvPr>
        </p:nvSpPr>
        <p:spPr/>
        <p:txBody>
          <a:bodyPr/>
          <a:lstStyle/>
          <a:p>
            <a:fld id="{D4D20BA5-DA36-48B0-BE7A-DF2163DC5C6A}" type="slidenum">
              <a:rPr lang="en-GB" smtClean="0"/>
              <a:t>42</a:t>
            </a:fld>
            <a:endParaRPr lang="en-GB"/>
          </a:p>
        </p:txBody>
      </p:sp>
    </p:spTree>
    <p:extLst>
      <p:ext uri="{BB962C8B-B14F-4D97-AF65-F5344CB8AC3E}">
        <p14:creationId xmlns:p14="http://schemas.microsoft.com/office/powerpoint/2010/main" val="15631234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74311-7D4C-A097-E58B-5FCA1C9CC6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F069D-3F56-05D0-1D25-53690970A10C}"/>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E3581E21-4BE4-F696-11F0-5745106D651A}"/>
              </a:ext>
            </a:extLst>
          </p:cNvPr>
          <p:cNvSpPr>
            <a:spLocks noGrp="1"/>
          </p:cNvSpPr>
          <p:nvPr>
            <p:ph type="body" idx="1"/>
          </p:nvPr>
        </p:nvSpPr>
        <p:spPr>
          <a:xfrm>
            <a:off x="228600" y="3031331"/>
            <a:ext cx="6172200" cy="3081338"/>
          </a:xfrm>
        </p:spPr>
        <p:txBody>
          <a:bodyPr/>
          <a:lstStyle/>
          <a:p>
            <a:pPr marL="457200" indent="-457200">
              <a:buFont typeface="Arial" panose="020B0604020202020204" pitchFamily="34" charset="0"/>
              <a:buChar char="•"/>
            </a:pPr>
            <a:endParaRPr lang="en-GB" sz="1800" dirty="0"/>
          </a:p>
        </p:txBody>
      </p:sp>
      <p:sp>
        <p:nvSpPr>
          <p:cNvPr id="4" name="Slide Number Placeholder 3">
            <a:extLst>
              <a:ext uri="{FF2B5EF4-FFF2-40B4-BE49-F238E27FC236}">
                <a16:creationId xmlns:a16="http://schemas.microsoft.com/office/drawing/2014/main" id="{12BC6720-07FE-8096-3605-3D9EB0700853}"/>
              </a:ext>
            </a:extLst>
          </p:cNvPr>
          <p:cNvSpPr>
            <a:spLocks noGrp="1"/>
          </p:cNvSpPr>
          <p:nvPr>
            <p:ph type="sldNum" sz="quarter" idx="5"/>
          </p:nvPr>
        </p:nvSpPr>
        <p:spPr/>
        <p:txBody>
          <a:bodyPr/>
          <a:lstStyle/>
          <a:p>
            <a:fld id="{D4D20BA5-DA36-48B0-BE7A-DF2163DC5C6A}" type="slidenum">
              <a:rPr lang="en-GB" smtClean="0"/>
              <a:t>43</a:t>
            </a:fld>
            <a:endParaRPr lang="en-GB"/>
          </a:p>
        </p:txBody>
      </p:sp>
    </p:spTree>
    <p:extLst>
      <p:ext uri="{BB962C8B-B14F-4D97-AF65-F5344CB8AC3E}">
        <p14:creationId xmlns:p14="http://schemas.microsoft.com/office/powerpoint/2010/main" val="40693548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B838E-1FD9-6A25-B15F-330FC8EEFC8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232DBA-7879-3ABB-09F6-15CBA4846600}"/>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F7AD9C54-7D50-C7F4-E713-FD3E236EDE6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B653EAD-8E48-081F-A8AB-D8311FFF3C9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345F52CA-5093-65A1-9E90-5A0C069795F5}"/>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3C4A81CE-8B24-3049-92E5-37454961983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28E13E4B-8A53-20A5-FA51-4F816BDC08C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1876409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C234-5180-C9BF-3C7F-6F492D9894D8}"/>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AA1B2F-7CF4-C73A-4220-7D36D301A28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3115668-D4E3-0183-D002-5E4C8493B84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E4D7DE3-16B1-CE38-A3CC-B160D97F31F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113A1C5-4850-7642-BD58-79851E3DE5D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B953B3F9-421E-652D-6974-9854E8113782}"/>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FEAAB0EF-539C-C0EE-E8A6-695EB9E4895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4879591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AA3A8E9-3D30-42D5-93AB-337535907249}" type="slidenum">
              <a:rPr lang="en-GB" smtClean="0"/>
              <a:t>46</a:t>
            </a:fld>
            <a:endParaRPr lang="en-GB"/>
          </a:p>
        </p:txBody>
      </p:sp>
    </p:spTree>
    <p:extLst>
      <p:ext uri="{BB962C8B-B14F-4D97-AF65-F5344CB8AC3E}">
        <p14:creationId xmlns:p14="http://schemas.microsoft.com/office/powerpoint/2010/main" val="39325306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33463" y="152400"/>
            <a:ext cx="4562475" cy="2566988"/>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BC0E2-B846-4F62-9F41-F51F68DB1C1A}" type="slidenum">
              <a:rPr lang="en-GB" smtClean="0"/>
              <a:t>47</a:t>
            </a:fld>
            <a:endParaRPr lang="en-GB"/>
          </a:p>
        </p:txBody>
      </p:sp>
    </p:spTree>
    <p:extLst>
      <p:ext uri="{BB962C8B-B14F-4D97-AF65-F5344CB8AC3E}">
        <p14:creationId xmlns:p14="http://schemas.microsoft.com/office/powerpoint/2010/main" val="8080311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035DD-06D6-EB47-2CEF-327F8D181F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7699C-68AC-BD21-D8A8-DCFF04839527}"/>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38894B79-8C73-A9B2-9172-8E7BC818AE3C}"/>
              </a:ext>
            </a:extLst>
          </p:cNvPr>
          <p:cNvSpPr>
            <a:spLocks noGrp="1"/>
          </p:cNvSpPr>
          <p:nvPr>
            <p:ph type="body" idx="1"/>
          </p:nvPr>
        </p:nvSpPr>
        <p:spPr/>
        <p:txBody>
          <a:bodyPr/>
          <a:lstStyle/>
          <a:p>
            <a:pPr>
              <a:buNone/>
            </a:pPr>
            <a:endParaRPr lang="en-GB" dirty="0"/>
          </a:p>
          <a:p>
            <a:pPr>
              <a:buNone/>
            </a:pPr>
            <a:endParaRPr lang="en-GB" dirty="0"/>
          </a:p>
        </p:txBody>
      </p:sp>
      <p:sp>
        <p:nvSpPr>
          <p:cNvPr id="4" name="Slide Number Placeholder 3">
            <a:extLst>
              <a:ext uri="{FF2B5EF4-FFF2-40B4-BE49-F238E27FC236}">
                <a16:creationId xmlns:a16="http://schemas.microsoft.com/office/drawing/2014/main" id="{FB32DDCA-927E-6CE3-B963-42968E9786A5}"/>
              </a:ext>
            </a:extLst>
          </p:cNvPr>
          <p:cNvSpPr>
            <a:spLocks noGrp="1"/>
          </p:cNvSpPr>
          <p:nvPr>
            <p:ph type="sldNum" sz="quarter" idx="5"/>
          </p:nvPr>
        </p:nvSpPr>
        <p:spPr/>
        <p:txBody>
          <a:bodyPr/>
          <a:lstStyle/>
          <a:p>
            <a:fld id="{8F4BC0E2-B846-4F62-9F41-F51F68DB1C1A}" type="slidenum">
              <a:rPr lang="en-GB" smtClean="0"/>
              <a:t>48</a:t>
            </a:fld>
            <a:endParaRPr lang="en-GB"/>
          </a:p>
        </p:txBody>
      </p:sp>
    </p:spTree>
    <p:extLst>
      <p:ext uri="{BB962C8B-B14F-4D97-AF65-F5344CB8AC3E}">
        <p14:creationId xmlns:p14="http://schemas.microsoft.com/office/powerpoint/2010/main" val="17083278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8F4BC0E2-B846-4F62-9F41-F51F68DB1C1A}" type="slidenum">
              <a:rPr lang="en-GB" smtClean="0"/>
              <a:t>49</a:t>
            </a:fld>
            <a:endParaRPr lang="en-GB"/>
          </a:p>
        </p:txBody>
      </p:sp>
    </p:spTree>
    <p:extLst>
      <p:ext uri="{BB962C8B-B14F-4D97-AF65-F5344CB8AC3E}">
        <p14:creationId xmlns:p14="http://schemas.microsoft.com/office/powerpoint/2010/main" val="92383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D0D88-D864-95E2-0328-DED50FAFFF3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55E3C2-CB8E-3529-9EA3-60A12BF2987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CF54D7B-8388-36A0-78A4-88D0A3E7840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F7FFE2F-4682-1006-90A5-3833EE1C584E}"/>
              </a:ext>
            </a:extLst>
          </p:cNvPr>
          <p:cNvSpPr>
            <a:spLocks noGrp="1" noRot="1" noChangeAspect="1"/>
          </p:cNvSpPr>
          <p:nvPr>
            <p:ph type="sldImg" idx="2"/>
          </p:nvPr>
        </p:nvSpPr>
        <p:spPr>
          <a:xfrm>
            <a:off x="4038600" y="-17463"/>
            <a:ext cx="2811463" cy="158273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C0E0C87-F6B8-6F7C-EECA-F3F5E84DB7C3}"/>
              </a:ext>
            </a:extLst>
          </p:cNvPr>
          <p:cNvSpPr>
            <a:spLocks noGrp="1"/>
          </p:cNvSpPr>
          <p:nvPr>
            <p:ph type="body" sz="quarter" idx="3"/>
          </p:nvPr>
        </p:nvSpPr>
        <p:spPr>
          <a:xfrm>
            <a:off x="60960" y="896779"/>
            <a:ext cx="6705600" cy="5772467"/>
          </a:xfrm>
          <a:prstGeom prst="rect">
            <a:avLst/>
          </a:prstGeom>
        </p:spPr>
        <p:txBody>
          <a:bodyPr vert="horz" lIns="91440" tIns="45720" rIns="91440" bIns="45720" rtlCol="0"/>
          <a:lstStyle/>
          <a:p>
            <a:pPr algn="l">
              <a:lnSpc>
                <a:spcPts val="4320"/>
              </a:lnSpc>
            </a:pPr>
            <a:endParaRPr lang="en-GB" sz="1400" dirty="0">
              <a:solidFill>
                <a:srgbClr val="000000"/>
              </a:solidFill>
              <a:latin typeface="Tahoma"/>
              <a:ea typeface="Tahoma"/>
              <a:cs typeface="Tahoma"/>
              <a:sym typeface="Tahoma"/>
            </a:endParaRPr>
          </a:p>
        </p:txBody>
      </p:sp>
      <p:sp>
        <p:nvSpPr>
          <p:cNvPr id="7" name="Slide Number Placeholder 6">
            <a:extLst>
              <a:ext uri="{FF2B5EF4-FFF2-40B4-BE49-F238E27FC236}">
                <a16:creationId xmlns:a16="http://schemas.microsoft.com/office/drawing/2014/main" id="{F2E0F3A2-7860-CD34-789A-9F4FBA6F496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3458200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F4BC0E2-B846-4F62-9F41-F51F68DB1C1A}" type="slidenum">
              <a:rPr lang="en-GB" smtClean="0"/>
              <a:t>50</a:t>
            </a:fld>
            <a:endParaRPr lang="en-GB"/>
          </a:p>
        </p:txBody>
      </p:sp>
    </p:spTree>
    <p:extLst>
      <p:ext uri="{BB962C8B-B14F-4D97-AF65-F5344CB8AC3E}">
        <p14:creationId xmlns:p14="http://schemas.microsoft.com/office/powerpoint/2010/main" val="3130246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EB02E-4339-02F6-3C0E-F4DFBC7B9C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83E93B-CBA5-5329-CF46-B311ED185F4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2C288DB5-B6BB-34FB-EB39-2E5F41EB31B1}"/>
              </a:ext>
            </a:extLst>
          </p:cNvPr>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F27D9579-A8C5-069D-97F0-ED743B0318AA}"/>
              </a:ext>
            </a:extLst>
          </p:cNvPr>
          <p:cNvSpPr>
            <a:spLocks noGrp="1"/>
          </p:cNvSpPr>
          <p:nvPr>
            <p:ph type="sldNum" sz="quarter" idx="5"/>
          </p:nvPr>
        </p:nvSpPr>
        <p:spPr/>
        <p:txBody>
          <a:bodyPr/>
          <a:lstStyle/>
          <a:p>
            <a:fld id="{8F4BC0E2-B846-4F62-9F41-F51F68DB1C1A}" type="slidenum">
              <a:rPr lang="en-GB" smtClean="0"/>
              <a:t>51</a:t>
            </a:fld>
            <a:endParaRPr lang="en-GB"/>
          </a:p>
        </p:txBody>
      </p:sp>
    </p:spTree>
    <p:extLst>
      <p:ext uri="{BB962C8B-B14F-4D97-AF65-F5344CB8AC3E}">
        <p14:creationId xmlns:p14="http://schemas.microsoft.com/office/powerpoint/2010/main" val="30689869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3C190-7BB3-0A3F-E264-3FEAD47F0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A4577-6E1E-32DC-BB47-587D2A191CD5}"/>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F62AB64B-7928-B8EE-82BF-F4A04198FC4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3FC2336-BF23-BA51-8C9A-7B605EB781CA}"/>
              </a:ext>
            </a:extLst>
          </p:cNvPr>
          <p:cNvSpPr>
            <a:spLocks noGrp="1"/>
          </p:cNvSpPr>
          <p:nvPr>
            <p:ph type="sldNum" sz="quarter" idx="5"/>
          </p:nvPr>
        </p:nvSpPr>
        <p:spPr/>
        <p:txBody>
          <a:bodyPr/>
          <a:lstStyle/>
          <a:p>
            <a:fld id="{8F4BC0E2-B846-4F62-9F41-F51F68DB1C1A}" type="slidenum">
              <a:rPr lang="en-GB" smtClean="0"/>
              <a:t>52</a:t>
            </a:fld>
            <a:endParaRPr lang="en-GB"/>
          </a:p>
        </p:txBody>
      </p:sp>
    </p:spTree>
    <p:extLst>
      <p:ext uri="{BB962C8B-B14F-4D97-AF65-F5344CB8AC3E}">
        <p14:creationId xmlns:p14="http://schemas.microsoft.com/office/powerpoint/2010/main" val="3195502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3DBEB-DEFA-3DB4-5D36-412BE4EAE82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40E464-2BFD-7916-27DA-3CBAA554E6C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AE0C536D-D10F-C178-0251-10D4D8AAD68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8F271D5-3131-424B-7D63-4883EB28FA7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BDBA862-7437-3CE5-4A3F-67F75FBB302F}"/>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25F28E9B-B139-B189-D1DB-7231B6C4D7E4}"/>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2E100F3-8DCA-98E0-17CB-0BB027CCF1D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32922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1C667-9578-6EEA-539A-1A580A8D635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90CAA7-201D-57F6-AA96-AD8EDD26D974}"/>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009665C-F2C8-16C4-755E-7BA21E7425B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C0BBBF6-00F9-26D7-4EFF-6C54E443B454}"/>
              </a:ext>
            </a:extLst>
          </p:cNvPr>
          <p:cNvSpPr>
            <a:spLocks noGrp="1" noRot="1" noChangeAspect="1"/>
          </p:cNvSpPr>
          <p:nvPr>
            <p:ph type="sldImg" idx="2"/>
          </p:nvPr>
        </p:nvSpPr>
        <p:spPr>
          <a:xfrm>
            <a:off x="2581275" y="66675"/>
            <a:ext cx="3962400" cy="22288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BF29E3D-E23B-94CF-58F4-5A1AFA11E6C2}"/>
              </a:ext>
            </a:extLst>
          </p:cNvPr>
          <p:cNvSpPr>
            <a:spLocks noGrp="1"/>
          </p:cNvSpPr>
          <p:nvPr>
            <p:ph type="body" sz="quarter" idx="3"/>
          </p:nvPr>
        </p:nvSpPr>
        <p:spPr>
          <a:xfrm>
            <a:off x="0" y="2406015"/>
            <a:ext cx="6781800" cy="3081338"/>
          </a:xfrm>
          <a:prstGeom prst="rect">
            <a:avLst/>
          </a:prstGeom>
        </p:spPr>
        <p:txBody>
          <a:bodyPr vert="horz" lIns="91440" tIns="45720" rIns="91440" bIns="45720" rtlCol="0"/>
          <a:lstStyle/>
          <a:p>
            <a:endParaRPr lang="en-GB" sz="1200" b="0" i="0" kern="1200" dirty="0">
              <a:solidFill>
                <a:schemeClr val="tx1"/>
              </a:solidFill>
              <a:effectLst/>
              <a:latin typeface="+mn-lt"/>
              <a:ea typeface="+mn-ea"/>
              <a:cs typeface="+mn-cs"/>
            </a:endParaRPr>
          </a:p>
          <a:p>
            <a:br>
              <a:rPr lang="en-GB" sz="1200" dirty="0">
                <a:latin typeface="+mn-lt"/>
              </a:rPr>
            </a:br>
            <a:r>
              <a:rPr lang="en-GB" sz="1200" b="0" i="0" kern="1200" dirty="0">
                <a:solidFill>
                  <a:schemeClr val="tx1"/>
                </a:solidFill>
                <a:effectLst/>
                <a:latin typeface="+mn-lt"/>
                <a:ea typeface="+mn-ea"/>
                <a:cs typeface="+mn-cs"/>
              </a:rPr>
              <a:t>Should you have any further questions, please contact the GSC via the </a:t>
            </a:r>
            <a:r>
              <a:rPr lang="en-GB" sz="1200" b="0" i="0" u="none" strike="noStrike" kern="1200" dirty="0">
                <a:solidFill>
                  <a:schemeClr val="tx1"/>
                </a:solidFill>
                <a:effectLst/>
                <a:latin typeface="+mn-lt"/>
                <a:ea typeface="+mn-ea"/>
                <a:cs typeface="+mn-cs"/>
                <a:hlinkClick r:id="rId3"/>
              </a:rPr>
              <a:t>contact form on our website</a:t>
            </a:r>
            <a:r>
              <a:rPr lang="en-GB" sz="1200" b="0" i="0" kern="1200" dirty="0">
                <a:solidFill>
                  <a:schemeClr val="tx1"/>
                </a:solidFill>
                <a:effectLst/>
                <a:latin typeface="+mn-lt"/>
                <a:ea typeface="+mn-ea"/>
                <a:cs typeface="+mn-cs"/>
              </a:rPr>
              <a:t> or contact Mark Rutherford directly via email at </a:t>
            </a:r>
            <a:r>
              <a:rPr lang="en-GB" sz="1200" b="0" i="0" u="none" strike="noStrike" kern="1200" dirty="0">
                <a:solidFill>
                  <a:schemeClr val="tx1"/>
                </a:solidFill>
                <a:effectLst/>
                <a:latin typeface="+mn-lt"/>
                <a:ea typeface="+mn-ea"/>
                <a:cs typeface="+mn-cs"/>
                <a:hlinkClick r:id="rId4"/>
              </a:rPr>
              <a:t>mark.rutherford@gov.im</a:t>
            </a:r>
            <a:r>
              <a:rPr lang="en-GB" sz="1200" b="0" i="0" kern="1200" dirty="0">
                <a:solidFill>
                  <a:schemeClr val="tx1"/>
                </a:solidFill>
                <a:effectLst/>
                <a:latin typeface="+mn-lt"/>
                <a:ea typeface="+mn-ea"/>
                <a:cs typeface="+mn-cs"/>
              </a:rPr>
              <a:t>.</a:t>
            </a:r>
          </a:p>
          <a:p>
            <a:endParaRPr lang="en-US" sz="1200" dirty="0">
              <a:solidFill>
                <a:srgbClr val="000000"/>
              </a:solidFill>
              <a:latin typeface="+mn-lt"/>
              <a:ea typeface="Tahoma"/>
              <a:cs typeface="Tahoma"/>
              <a:sym typeface="Tahoma"/>
            </a:endParaRPr>
          </a:p>
          <a:p>
            <a:pPr algn="l"/>
            <a:endParaRPr lang="en-GB" sz="1200" dirty="0">
              <a:solidFill>
                <a:srgbClr val="000000"/>
              </a:solidFill>
              <a:latin typeface="Tahoma"/>
              <a:ea typeface="Tahoma"/>
              <a:cs typeface="Tahoma"/>
              <a:sym typeface="Tahoma"/>
            </a:endParaRPr>
          </a:p>
        </p:txBody>
      </p:sp>
      <p:sp>
        <p:nvSpPr>
          <p:cNvPr id="7" name="Slide Number Placeholder 6">
            <a:extLst>
              <a:ext uri="{FF2B5EF4-FFF2-40B4-BE49-F238E27FC236}">
                <a16:creationId xmlns:a16="http://schemas.microsoft.com/office/drawing/2014/main" id="{D3BE4D8E-CBAA-CC94-361D-F5B1D118984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5538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03A68-27C6-27B1-3F81-BBEF46D727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033D9-9E72-B1EA-F101-9E2E769E38BD}"/>
              </a:ext>
            </a:extLst>
          </p:cNvPr>
          <p:cNvSpPr>
            <a:spLocks noGrp="1" noRot="1" noChangeAspect="1"/>
          </p:cNvSpPr>
          <p:nvPr>
            <p:ph type="sldImg"/>
          </p:nvPr>
        </p:nvSpPr>
        <p:spPr>
          <a:xfrm>
            <a:off x="3436938" y="0"/>
            <a:ext cx="3386137" cy="1905000"/>
          </a:xfrm>
        </p:spPr>
      </p:sp>
      <p:sp>
        <p:nvSpPr>
          <p:cNvPr id="3" name="Notes Placeholder 2">
            <a:extLst>
              <a:ext uri="{FF2B5EF4-FFF2-40B4-BE49-F238E27FC236}">
                <a16:creationId xmlns:a16="http://schemas.microsoft.com/office/drawing/2014/main" id="{CEF9331B-681C-A710-48E7-A06CE3C27046}"/>
              </a:ext>
            </a:extLst>
          </p:cNvPr>
          <p:cNvSpPr>
            <a:spLocks noGrp="1"/>
          </p:cNvSpPr>
          <p:nvPr>
            <p:ph type="body" idx="1"/>
          </p:nvPr>
        </p:nvSpPr>
        <p:spPr>
          <a:xfrm>
            <a:off x="46038" y="1905000"/>
            <a:ext cx="6781800" cy="3055938"/>
          </a:xfrm>
        </p:spPr>
        <p:txBody>
          <a:bodyPr/>
          <a:lstStyle/>
          <a:p>
            <a:endParaRPr lang="en-GB" sz="1400" dirty="0"/>
          </a:p>
        </p:txBody>
      </p:sp>
      <p:sp>
        <p:nvSpPr>
          <p:cNvPr id="4" name="Slide Number Placeholder 3">
            <a:extLst>
              <a:ext uri="{FF2B5EF4-FFF2-40B4-BE49-F238E27FC236}">
                <a16:creationId xmlns:a16="http://schemas.microsoft.com/office/drawing/2014/main" id="{007CFF2C-46CF-7FA0-F5A2-473C2E21DCF5}"/>
              </a:ext>
            </a:extLst>
          </p:cNvPr>
          <p:cNvSpPr>
            <a:spLocks noGrp="1"/>
          </p:cNvSpPr>
          <p:nvPr>
            <p:ph type="sldNum" sz="quarter" idx="5"/>
          </p:nvPr>
        </p:nvSpPr>
        <p:spPr/>
        <p:txBody>
          <a:bodyPr/>
          <a:lstStyle/>
          <a:p>
            <a:fld id="{D4D20BA5-DA36-48B0-BE7A-DF2163DC5C6A}" type="slidenum">
              <a:rPr lang="en-GB" smtClean="0"/>
              <a:t>7</a:t>
            </a:fld>
            <a:endParaRPr lang="en-GB"/>
          </a:p>
        </p:txBody>
      </p:sp>
    </p:spTree>
    <p:extLst>
      <p:ext uri="{BB962C8B-B14F-4D97-AF65-F5344CB8AC3E}">
        <p14:creationId xmlns:p14="http://schemas.microsoft.com/office/powerpoint/2010/main" val="2658227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F3510-C22B-B85F-879A-C25970D5B5EB}"/>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A0B2E876-6A95-7AB8-F997-07CE8D4E22F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F622A36-56C7-59AF-DD85-7262E9476D96}"/>
              </a:ext>
            </a:extLst>
          </p:cNvPr>
          <p:cNvSpPr>
            <a:spLocks noGrp="1" noRot="1" noChangeAspect="1"/>
          </p:cNvSpPr>
          <p:nvPr>
            <p:ph type="sldImg" idx="2"/>
          </p:nvPr>
        </p:nvSpPr>
        <p:spPr>
          <a:xfrm>
            <a:off x="1485900" y="-128588"/>
            <a:ext cx="3884613" cy="2185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096B40A9-0C9F-C581-8188-3AC70A1740A6}"/>
              </a:ext>
            </a:extLst>
          </p:cNvPr>
          <p:cNvSpPr>
            <a:spLocks noGrp="1"/>
          </p:cNvSpPr>
          <p:nvPr>
            <p:ph type="body" sz="quarter" idx="3"/>
          </p:nvPr>
        </p:nvSpPr>
        <p:spPr>
          <a:xfrm>
            <a:off x="121920" y="2057400"/>
            <a:ext cx="6705600" cy="3081338"/>
          </a:xfrm>
          <a:prstGeom prst="rect">
            <a:avLst/>
          </a:prstGeom>
        </p:spPr>
        <p:txBody>
          <a:bodyPr vert="horz" lIns="91440" tIns="45720" rIns="91440" bIns="45720" rtlCol="0"/>
          <a:lstStyle/>
          <a:p>
            <a:pPr marL="0" marR="0" lvl="0" indent="0" algn="l" defTabSz="914400" rtl="0" eaLnBrk="1" fontAlgn="auto" latinLnBrk="0" hangingPunct="1">
              <a:spcBef>
                <a:spcPts val="0"/>
              </a:spcBef>
              <a:spcAft>
                <a:spcPts val="0"/>
              </a:spcAft>
              <a:buClrTx/>
              <a:buSzTx/>
              <a:buFontTx/>
              <a:buNone/>
              <a:tabLst/>
              <a:defRPr/>
            </a:pPr>
            <a:endParaRPr lang="en-US" sz="1800" dirty="0"/>
          </a:p>
        </p:txBody>
      </p:sp>
      <p:sp>
        <p:nvSpPr>
          <p:cNvPr id="7" name="Slide Number Placeholder 6">
            <a:extLst>
              <a:ext uri="{FF2B5EF4-FFF2-40B4-BE49-F238E27FC236}">
                <a16:creationId xmlns:a16="http://schemas.microsoft.com/office/drawing/2014/main" id="{2E7A4A74-5811-05A8-DD5F-51C3E0182C89}"/>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7015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B6269-679E-E6AE-4508-457B8314429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D48F15F-161A-2A1B-F722-D3E3A5E8262C}"/>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B1F6554-B3D3-3518-35D9-F44B1FCB7DE9}"/>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993FAE32-C330-62A4-A933-B514E8F91997}"/>
              </a:ext>
            </a:extLst>
          </p:cNvPr>
          <p:cNvSpPr>
            <a:spLocks noGrp="1" noRot="1" noChangeAspect="1"/>
          </p:cNvSpPr>
          <p:nvPr>
            <p:ph type="sldImg" idx="2"/>
          </p:nvPr>
        </p:nvSpPr>
        <p:spPr>
          <a:xfrm>
            <a:off x="1524000" y="168275"/>
            <a:ext cx="4562475" cy="2566988"/>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8C6E496-1D94-97DC-AF90-2F21A6C0918C}"/>
              </a:ext>
            </a:extLst>
          </p:cNvPr>
          <p:cNvSpPr>
            <a:spLocks noGrp="1"/>
          </p:cNvSpPr>
          <p:nvPr>
            <p:ph type="body" sz="quarter" idx="3"/>
          </p:nvPr>
        </p:nvSpPr>
        <p:spPr>
          <a:xfrm>
            <a:off x="647700" y="3249613"/>
            <a:ext cx="5562600" cy="3081338"/>
          </a:xfrm>
          <a:prstGeom prst="rect">
            <a:avLst/>
          </a:prstGeom>
        </p:spPr>
        <p:txBody>
          <a:bodyPr vert="horz" lIns="91440" tIns="45720" rIns="91440" bIns="45720" rtlCol="0"/>
          <a:lstStyle/>
          <a:p>
            <a:endParaRPr lang="en-US" b="1" dirty="0"/>
          </a:p>
        </p:txBody>
      </p:sp>
      <p:sp>
        <p:nvSpPr>
          <p:cNvPr id="6" name="Footer Placeholder 5">
            <a:extLst>
              <a:ext uri="{FF2B5EF4-FFF2-40B4-BE49-F238E27FC236}">
                <a16:creationId xmlns:a16="http://schemas.microsoft.com/office/drawing/2014/main" id="{A6B75600-442B-531C-DA50-FD2392E0515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7E9F6869-301A-9F09-64F7-D5EA794D4ED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4009719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5.png"/><Relationship Id="rId7" Type="http://schemas.openxmlformats.org/officeDocument/2006/relationships/image" Target="../media/image43.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isleofmangsc.com/gambling/gsc-gambling-news/23-january-2026-update-on-the-gsc-draft-legislative-reform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grpSp>
        <p:nvGrpSpPr>
          <p:cNvPr id="3" name="Group 3"/>
          <p:cNvGrpSpPr/>
          <p:nvPr/>
        </p:nvGrpSpPr>
        <p:grpSpPr>
          <a:xfrm>
            <a:off x="0" y="2174125"/>
            <a:ext cx="18288000" cy="4512425"/>
            <a:chOff x="0" y="0"/>
            <a:chExt cx="4816593" cy="1188458"/>
          </a:xfrm>
        </p:grpSpPr>
        <p:sp>
          <p:nvSpPr>
            <p:cNvPr id="4" name="Freeform 4"/>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p:cNvSpPr txBox="1"/>
          <p:nvPr/>
        </p:nvSpPr>
        <p:spPr>
          <a:xfrm>
            <a:off x="1028700" y="8162925"/>
            <a:ext cx="16230600" cy="1095375"/>
          </a:xfrm>
          <a:prstGeom prst="rect">
            <a:avLst/>
          </a:prstGeom>
        </p:spPr>
        <p:txBody>
          <a:bodyPr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24</a:t>
            </a:r>
            <a:r>
              <a:rPr lang="en-US" sz="7200" b="1" baseline="30000"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th</a:t>
            </a: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 GSC AML Forum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F3559-4715-1E8E-18EF-FD7055DCD2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17E235-290D-50C6-2865-A3CF86FBEE7C}"/>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3" name="TextBox 3">
            <a:extLst>
              <a:ext uri="{FF2B5EF4-FFF2-40B4-BE49-F238E27FC236}">
                <a16:creationId xmlns:a16="http://schemas.microsoft.com/office/drawing/2014/main" id="{32B8AD12-8F76-292E-1EAB-C11D287D8D7D}"/>
              </a:ext>
            </a:extLst>
          </p:cNvPr>
          <p:cNvSpPr txBox="1"/>
          <p:nvPr/>
        </p:nvSpPr>
        <p:spPr>
          <a:xfrm>
            <a:off x="1028700" y="533801"/>
            <a:ext cx="17259300" cy="1231106"/>
          </a:xfrm>
          <a:prstGeom prst="rect">
            <a:avLst/>
          </a:prstGeom>
        </p:spPr>
        <p:txBody>
          <a:bodyPr wrap="square" lIns="0" tIns="0" rIns="0" bIns="0" rtlCol="0" anchor="t">
            <a:spAutoFit/>
          </a:bodyPr>
          <a:lstStyle/>
          <a:p>
            <a:pPr algn="l">
              <a:lnSpc>
                <a:spcPts val="9600"/>
              </a:lnSpc>
            </a:pPr>
            <a:r>
              <a:rPr lang="en-US" sz="8000" b="1">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Country Training</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4" name="TextBox 4">
            <a:extLst>
              <a:ext uri="{FF2B5EF4-FFF2-40B4-BE49-F238E27FC236}">
                <a16:creationId xmlns:a16="http://schemas.microsoft.com/office/drawing/2014/main" id="{1C2EDB30-B19E-5DB8-CA97-8CC297B22F70}"/>
              </a:ext>
            </a:extLst>
          </p:cNvPr>
          <p:cNvSpPr txBox="1"/>
          <p:nvPr/>
        </p:nvSpPr>
        <p:spPr>
          <a:xfrm>
            <a:off x="1028700" y="2476500"/>
            <a:ext cx="13296900" cy="6563592"/>
          </a:xfrm>
          <a:prstGeom prst="rect">
            <a:avLst/>
          </a:prstGeom>
        </p:spPr>
        <p:txBody>
          <a:bodyPr wrap="square" lIns="0" tIns="0" rIns="0" bIns="0" rtlCol="0" anchor="t">
            <a:spAutoFit/>
          </a:bodyPr>
          <a:lstStyle/>
          <a:p>
            <a:pPr algn="l">
              <a:lnSpc>
                <a:spcPts val="4320"/>
              </a:lnSpc>
            </a:pPr>
            <a:r>
              <a:rPr lang="en-GB" sz="3200" b="1">
                <a:solidFill>
                  <a:srgbClr val="000000"/>
                </a:solidFill>
                <a:latin typeface="Tahoma"/>
                <a:ea typeface="Tahoma"/>
                <a:cs typeface="Tahoma"/>
                <a:sym typeface="Tahoma"/>
              </a:rPr>
              <a:t>Monday 26</a:t>
            </a:r>
            <a:r>
              <a:rPr lang="en-GB" sz="3200" b="1" baseline="30000">
                <a:solidFill>
                  <a:srgbClr val="000000"/>
                </a:solidFill>
                <a:latin typeface="Tahoma"/>
                <a:ea typeface="Tahoma"/>
                <a:cs typeface="Tahoma"/>
                <a:sym typeface="Tahoma"/>
              </a:rPr>
              <a:t>th</a:t>
            </a:r>
          </a:p>
          <a:p>
            <a:pPr marL="571500" indent="-571500" algn="l">
              <a:lnSpc>
                <a:spcPts val="4320"/>
              </a:lnSpc>
              <a:buFont typeface="Arial" panose="020B0604020202020204" pitchFamily="34" charset="0"/>
              <a:buChar char="•"/>
            </a:pPr>
            <a:r>
              <a:rPr lang="en-GB" sz="3200">
                <a:solidFill>
                  <a:srgbClr val="000000"/>
                </a:solidFill>
                <a:latin typeface="Tahoma"/>
                <a:ea typeface="Tahoma"/>
                <a:cs typeface="Tahoma"/>
                <a:sym typeface="Tahoma"/>
              </a:rPr>
              <a:t>Open to both public and private focused on deepening understanding of the mutual evaluation framework and supporting strong implementation of international AML/CFT standards. </a:t>
            </a:r>
          </a:p>
          <a:p>
            <a:pPr algn="l">
              <a:lnSpc>
                <a:spcPts val="4320"/>
              </a:lnSpc>
            </a:pPr>
            <a:endParaRPr lang="en-GB" sz="3200">
              <a:solidFill>
                <a:srgbClr val="000000"/>
              </a:solidFill>
              <a:latin typeface="Tahoma"/>
              <a:ea typeface="Tahoma"/>
              <a:cs typeface="Tahoma"/>
              <a:sym typeface="Tahoma"/>
            </a:endParaRPr>
          </a:p>
          <a:p>
            <a:pPr algn="l">
              <a:lnSpc>
                <a:spcPts val="4320"/>
              </a:lnSpc>
            </a:pPr>
            <a:r>
              <a:rPr lang="en-GB" sz="3200" b="1">
                <a:solidFill>
                  <a:srgbClr val="000000"/>
                </a:solidFill>
                <a:latin typeface="Tahoma"/>
                <a:ea typeface="Tahoma"/>
                <a:cs typeface="Tahoma"/>
                <a:sym typeface="Tahoma"/>
              </a:rPr>
              <a:t>Tuesday 27</a:t>
            </a:r>
            <a:r>
              <a:rPr lang="en-GB" sz="3200" b="1" baseline="30000">
                <a:solidFill>
                  <a:srgbClr val="000000"/>
                </a:solidFill>
                <a:latin typeface="Tahoma"/>
                <a:ea typeface="Tahoma"/>
                <a:cs typeface="Tahoma"/>
                <a:sym typeface="Tahoma"/>
              </a:rPr>
              <a:t>th</a:t>
            </a:r>
          </a:p>
          <a:p>
            <a:pPr marL="571500" indent="-571500" algn="l">
              <a:lnSpc>
                <a:spcPts val="4320"/>
              </a:lnSpc>
              <a:buFont typeface="Arial" panose="020B0604020202020204" pitchFamily="34" charset="0"/>
              <a:buChar char="•"/>
            </a:pPr>
            <a:r>
              <a:rPr lang="en-GB" sz="3200">
                <a:solidFill>
                  <a:srgbClr val="000000"/>
                </a:solidFill>
                <a:latin typeface="Tahoma"/>
                <a:ea typeface="Tahoma"/>
                <a:cs typeface="Tahoma"/>
                <a:sym typeface="Tahoma"/>
              </a:rPr>
              <a:t>A mock on-site session with two highly experienced members of the MONEYVAL secretariat. </a:t>
            </a:r>
          </a:p>
          <a:p>
            <a:pPr algn="l">
              <a:lnSpc>
                <a:spcPts val="4320"/>
              </a:lnSpc>
            </a:pPr>
            <a:endParaRPr lang="en-GB" sz="3200">
              <a:solidFill>
                <a:srgbClr val="000000"/>
              </a:solidFill>
              <a:latin typeface="Tahoma"/>
              <a:ea typeface="Tahoma"/>
              <a:cs typeface="Tahoma"/>
              <a:sym typeface="Tahoma"/>
            </a:endParaRPr>
          </a:p>
          <a:p>
            <a:pPr marL="571500" indent="-571500" algn="l">
              <a:lnSpc>
                <a:spcPts val="4320"/>
              </a:lnSpc>
              <a:buFont typeface="Arial" panose="020B0604020202020204" pitchFamily="34" charset="0"/>
              <a:buChar char="•"/>
            </a:pPr>
            <a:r>
              <a:rPr lang="en-GB" sz="3200" b="1">
                <a:solidFill>
                  <a:srgbClr val="000000"/>
                </a:solidFill>
                <a:latin typeface="Tahoma"/>
                <a:ea typeface="Tahoma"/>
                <a:cs typeface="Tahoma"/>
                <a:sym typeface="Tahoma"/>
              </a:rPr>
              <a:t>Feedback from Secretariat positive </a:t>
            </a:r>
            <a:r>
              <a:rPr lang="en-GB" sz="3200">
                <a:solidFill>
                  <a:srgbClr val="000000"/>
                </a:solidFill>
                <a:latin typeface="Tahoma"/>
                <a:ea typeface="Tahoma"/>
                <a:cs typeface="Tahoma"/>
                <a:sym typeface="Tahoma"/>
              </a:rPr>
              <a:t>– industry very engaged. Government contributions (presentations and interviews) informed and comprehensive, in many cases supported by evidence. </a:t>
            </a:r>
            <a:endParaRPr lang="en-GB" sz="3200" dirty="0">
              <a:solidFill>
                <a:srgbClr val="000000"/>
              </a:solidFill>
              <a:latin typeface="Tahoma"/>
              <a:ea typeface="Tahoma"/>
              <a:cs typeface="Tahoma"/>
              <a:sym typeface="Tahoma"/>
            </a:endParaRPr>
          </a:p>
        </p:txBody>
      </p:sp>
      <p:pic>
        <p:nvPicPr>
          <p:cNvPr id="2050" name="Picture 2">
            <a:extLst>
              <a:ext uri="{FF2B5EF4-FFF2-40B4-BE49-F238E27FC236}">
                <a16:creationId xmlns:a16="http://schemas.microsoft.com/office/drawing/2014/main" id="{38AE9168-4FE0-C93E-4F18-CF13B31C0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19374">
            <a:off x="13639800" y="419100"/>
            <a:ext cx="4286250" cy="2428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16193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E0825-CD46-53F3-F200-DE7491AA96EC}"/>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088BD73D-2823-12AD-E263-71DBACC853B5}"/>
              </a:ext>
            </a:extLst>
          </p:cNvPr>
          <p:cNvSpPr txBox="1"/>
          <p:nvPr/>
        </p:nvSpPr>
        <p:spPr>
          <a:xfrm>
            <a:off x="2057400" y="191691"/>
            <a:ext cx="17259300" cy="1231106"/>
          </a:xfrm>
          <a:prstGeom prst="rect">
            <a:avLst/>
          </a:prstGeom>
        </p:spPr>
        <p:txBody>
          <a:bodyPr wrap="square"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Mutual Evaluation process</a:t>
            </a:r>
          </a:p>
        </p:txBody>
      </p:sp>
      <p:sp>
        <p:nvSpPr>
          <p:cNvPr id="4" name="TextBox 4">
            <a:extLst>
              <a:ext uri="{FF2B5EF4-FFF2-40B4-BE49-F238E27FC236}">
                <a16:creationId xmlns:a16="http://schemas.microsoft.com/office/drawing/2014/main" id="{A2FA9734-9982-DDDA-D243-07E3862BE54F}"/>
              </a:ext>
            </a:extLst>
          </p:cNvPr>
          <p:cNvSpPr txBox="1"/>
          <p:nvPr/>
        </p:nvSpPr>
        <p:spPr>
          <a:xfrm>
            <a:off x="1028700" y="2476500"/>
            <a:ext cx="13296900" cy="1049262"/>
          </a:xfrm>
          <a:prstGeom prst="rect">
            <a:avLst/>
          </a:prstGeom>
        </p:spPr>
        <p:txBody>
          <a:bodyPr wrap="square" lIns="0" tIns="0" rIns="0" bIns="0" rtlCol="0" anchor="t">
            <a:spAutoFit/>
          </a:bodyPr>
          <a:lstStyle/>
          <a:p>
            <a:pPr algn="l">
              <a:lnSpc>
                <a:spcPts val="4320"/>
              </a:lnSpc>
            </a:pPr>
            <a:r>
              <a:rPr lang="en-GB" sz="3200" b="1" dirty="0">
                <a:solidFill>
                  <a:srgbClr val="000000"/>
                </a:solidFill>
                <a:latin typeface="Tahoma"/>
                <a:ea typeface="Tahoma"/>
                <a:cs typeface="Tahoma"/>
                <a:sym typeface="Tahoma"/>
              </a:rPr>
              <a:t>Monday 26</a:t>
            </a:r>
            <a:r>
              <a:rPr lang="en-GB" sz="3200" b="1" baseline="30000" dirty="0">
                <a:solidFill>
                  <a:srgbClr val="000000"/>
                </a:solidFill>
                <a:latin typeface="Tahoma"/>
                <a:ea typeface="Tahoma"/>
                <a:cs typeface="Tahoma"/>
                <a:sym typeface="Tahoma"/>
              </a:rPr>
              <a:t>th</a:t>
            </a:r>
          </a:p>
          <a:p>
            <a:pPr marL="571500" indent="-571500" algn="l">
              <a:lnSpc>
                <a:spcPts val="4320"/>
              </a:lnSpc>
              <a:buFont typeface="Arial" panose="020B0604020202020204" pitchFamily="34" charset="0"/>
              <a:buChar char="•"/>
            </a:pPr>
            <a:r>
              <a:rPr lang="en-GB" sz="3200" dirty="0">
                <a:solidFill>
                  <a:srgbClr val="000000"/>
                </a:solidFill>
                <a:latin typeface="Tahoma"/>
                <a:ea typeface="Tahoma"/>
                <a:cs typeface="Tahoma"/>
                <a:sym typeface="Tahoma"/>
              </a:rPr>
              <a:t>Open</a:t>
            </a:r>
          </a:p>
        </p:txBody>
      </p:sp>
      <p:graphicFrame>
        <p:nvGraphicFramePr>
          <p:cNvPr id="5" name="Table 4">
            <a:extLst>
              <a:ext uri="{FF2B5EF4-FFF2-40B4-BE49-F238E27FC236}">
                <a16:creationId xmlns:a16="http://schemas.microsoft.com/office/drawing/2014/main" id="{E3DD1EFA-75C7-89B5-9C77-1381CF6CB905}"/>
              </a:ext>
            </a:extLst>
          </p:cNvPr>
          <p:cNvGraphicFramePr>
            <a:graphicFrameLocks noGrp="1"/>
          </p:cNvGraphicFramePr>
          <p:nvPr>
            <p:extLst>
              <p:ext uri="{D42A27DB-BD31-4B8C-83A1-F6EECF244321}">
                <p14:modId xmlns:p14="http://schemas.microsoft.com/office/powerpoint/2010/main" val="3578973378"/>
              </p:ext>
            </p:extLst>
          </p:nvPr>
        </p:nvGraphicFramePr>
        <p:xfrm>
          <a:off x="514350" y="1509693"/>
          <a:ext cx="17259300" cy="8628726"/>
        </p:xfrm>
        <a:graphic>
          <a:graphicData uri="http://schemas.openxmlformats.org/drawingml/2006/table">
            <a:tbl>
              <a:tblPr/>
              <a:tblGrid>
                <a:gridCol w="6866999">
                  <a:extLst>
                    <a:ext uri="{9D8B030D-6E8A-4147-A177-3AD203B41FA5}">
                      <a16:colId xmlns:a16="http://schemas.microsoft.com/office/drawing/2014/main" val="2122029367"/>
                    </a:ext>
                  </a:extLst>
                </a:gridCol>
                <a:gridCol w="10392301">
                  <a:extLst>
                    <a:ext uri="{9D8B030D-6E8A-4147-A177-3AD203B41FA5}">
                      <a16:colId xmlns:a16="http://schemas.microsoft.com/office/drawing/2014/main" val="1816318531"/>
                    </a:ext>
                  </a:extLst>
                </a:gridCol>
              </a:tblGrid>
              <a:tr h="510769">
                <a:tc>
                  <a:txBody>
                    <a:bodyPr/>
                    <a:lstStyle/>
                    <a:p>
                      <a:pPr lvl="1" algn="ctr">
                        <a:buNone/>
                      </a:pPr>
                      <a:r>
                        <a:rPr lang="en-GB" sz="3600" b="1" dirty="0">
                          <a:solidFill>
                            <a:srgbClr val="B1D1D2"/>
                          </a:solidFill>
                          <a:effectLst/>
                          <a:latin typeface="Aptos" panose="020B0004020202020204" pitchFamily="34" charset="0"/>
                        </a:rPr>
                        <a:t>Stage of ME process</a:t>
                      </a:r>
                      <a:endParaRPr lang="en-GB" sz="3600" dirty="0">
                        <a:solidFill>
                          <a:srgbClr val="B1D1D2"/>
                        </a:solidFill>
                        <a:effectLst/>
                        <a:latin typeface="Aptos" panose="020B0004020202020204" pitchFamily="34" charset="0"/>
                      </a:endParaRP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1E5052"/>
                    </a:solidFill>
                  </a:tcPr>
                </a:tc>
                <a:tc>
                  <a:txBody>
                    <a:bodyPr/>
                    <a:lstStyle/>
                    <a:p>
                      <a:pPr lvl="1" algn="ctr">
                        <a:buNone/>
                      </a:pPr>
                      <a:r>
                        <a:rPr lang="en-GB" sz="3600" b="1" dirty="0">
                          <a:solidFill>
                            <a:srgbClr val="B1D1D2"/>
                          </a:solidFill>
                          <a:effectLst/>
                          <a:latin typeface="Aptos" panose="020B0004020202020204" pitchFamily="34" charset="0"/>
                        </a:rPr>
                        <a:t>Timing (as per MV 6</a:t>
                      </a:r>
                      <a:r>
                        <a:rPr lang="en-GB" sz="3600" b="1" baseline="30000" dirty="0">
                          <a:solidFill>
                            <a:srgbClr val="B1D1D2"/>
                          </a:solidFill>
                          <a:effectLst/>
                          <a:latin typeface="Aptos" panose="020B0004020202020204" pitchFamily="34" charset="0"/>
                        </a:rPr>
                        <a:t>th</a:t>
                      </a:r>
                      <a:r>
                        <a:rPr lang="en-GB" sz="3600" b="1" dirty="0">
                          <a:solidFill>
                            <a:srgbClr val="B1D1D2"/>
                          </a:solidFill>
                          <a:effectLst/>
                          <a:latin typeface="Aptos" panose="020B0004020202020204" pitchFamily="34" charset="0"/>
                        </a:rPr>
                        <a:t> round procedures) (TBC)</a:t>
                      </a:r>
                      <a:endParaRPr lang="en-GB" sz="3600" dirty="0">
                        <a:solidFill>
                          <a:srgbClr val="B1D1D2"/>
                        </a:solidFill>
                        <a:effectLst/>
                        <a:latin typeface="Aptos" panose="020B0004020202020204" pitchFamily="34" charset="0"/>
                      </a:endParaRP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1E5052"/>
                    </a:solidFill>
                  </a:tcPr>
                </a:tc>
                <a:extLst>
                  <a:ext uri="{0D108BD9-81ED-4DB2-BD59-A6C34878D82A}">
                    <a16:rowId xmlns:a16="http://schemas.microsoft.com/office/drawing/2014/main" val="797345765"/>
                  </a:ext>
                </a:extLst>
              </a:tr>
              <a:tr h="1401344">
                <a:tc>
                  <a:txBody>
                    <a:bodyPr/>
                    <a:lstStyle/>
                    <a:p>
                      <a:pPr lvl="1">
                        <a:buNone/>
                      </a:pPr>
                      <a:r>
                        <a:rPr lang="en-GB" sz="2500" b="1" dirty="0">
                          <a:effectLst/>
                          <a:latin typeface="Aptos" panose="020B0004020202020204" pitchFamily="34" charset="0"/>
                        </a:rPr>
                        <a:t>Pre‑evaluation preparations</a:t>
                      </a:r>
                    </a:p>
                    <a:p>
                      <a:pPr marL="800100" lvl="1" indent="-342900">
                        <a:buFont typeface="Arial" panose="020B0604020202020204" pitchFamily="34" charset="0"/>
                        <a:buChar char="•"/>
                      </a:pPr>
                      <a:r>
                        <a:rPr lang="en-GB" sz="2500" b="0" dirty="0">
                          <a:effectLst/>
                          <a:latin typeface="Aptos" panose="020B0004020202020204" pitchFamily="34" charset="0"/>
                        </a:rPr>
                        <a:t>Sending data, case studies</a:t>
                      </a:r>
                    </a:p>
                    <a:p>
                      <a:pPr marL="800100" lvl="1" indent="-342900">
                        <a:buFont typeface="Arial" panose="020B0604020202020204" pitchFamily="34" charset="0"/>
                        <a:buChar char="•"/>
                      </a:pPr>
                      <a:r>
                        <a:rPr lang="en-GB" sz="2500" b="0" dirty="0">
                          <a:effectLst/>
                          <a:latin typeface="Aptos" panose="020B0004020202020204" pitchFamily="34" charset="0"/>
                        </a:rPr>
                        <a:t>Mock Evaluation (Country Training)</a:t>
                      </a:r>
                    </a:p>
                    <a:p>
                      <a:pPr marL="800100" lvl="1" indent="-342900">
                        <a:buFont typeface="Arial" panose="020B0604020202020204" pitchFamily="34" charset="0"/>
                        <a:buChar char="•"/>
                      </a:pPr>
                      <a:r>
                        <a:rPr lang="en-GB" sz="2500" b="0" dirty="0">
                          <a:effectLst/>
                          <a:latin typeface="Aptos" panose="020B0004020202020204" pitchFamily="34" charset="0"/>
                        </a:rPr>
                        <a:t>Preparing for visit</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1D1D2"/>
                    </a:solidFill>
                  </a:tcPr>
                </a:tc>
                <a:tc>
                  <a:txBody>
                    <a:bodyPr/>
                    <a:lstStyle/>
                    <a:p>
                      <a:pPr lvl="1">
                        <a:buFont typeface="Arial" panose="020B0604020202020204" pitchFamily="34" charset="0"/>
                        <a:buChar char="•"/>
                      </a:pPr>
                      <a:r>
                        <a:rPr lang="en-GB" sz="2500" dirty="0">
                          <a:effectLst/>
                          <a:latin typeface="Aptos" panose="020B0004020202020204" pitchFamily="34" charset="0"/>
                        </a:rPr>
                        <a:t>6–12 months before on‑site</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2131978140"/>
                  </a:ext>
                </a:extLst>
              </a:tr>
              <a:tr h="358390">
                <a:tc>
                  <a:txBody>
                    <a:bodyPr/>
                    <a:lstStyle/>
                    <a:p>
                      <a:pPr lvl="1">
                        <a:buNone/>
                      </a:pPr>
                      <a:r>
                        <a:rPr lang="en-GB" sz="2500" b="1" dirty="0">
                          <a:effectLst/>
                          <a:latin typeface="Aptos" panose="020B0004020202020204" pitchFamily="34" charset="0"/>
                        </a:rPr>
                        <a:t>On‑site visit</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1D1D2"/>
                    </a:solidFill>
                  </a:tcPr>
                </a:tc>
                <a:tc>
                  <a:txBody>
                    <a:bodyPr/>
                    <a:lstStyle/>
                    <a:p>
                      <a:pPr lvl="1">
                        <a:buNone/>
                      </a:pPr>
                      <a:r>
                        <a:rPr lang="en-GB" sz="2500">
                          <a:effectLst/>
                          <a:latin typeface="Aptos" panose="020B0004020202020204" pitchFamily="34" charset="0"/>
                        </a:rPr>
                        <a:t>8–12 days / Autumn 2026</a:t>
                      </a:r>
                      <a:endParaRPr lang="en-GB" sz="2500" dirty="0">
                        <a:effectLst/>
                        <a:latin typeface="Aptos" panose="020B0004020202020204" pitchFamily="34" charset="0"/>
                      </a:endParaRP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1122387207"/>
                  </a:ext>
                </a:extLst>
              </a:tr>
              <a:tr h="1053693">
                <a:tc>
                  <a:txBody>
                    <a:bodyPr/>
                    <a:lstStyle/>
                    <a:p>
                      <a:pPr lvl="1">
                        <a:buNone/>
                      </a:pPr>
                      <a:r>
                        <a:rPr lang="en-GB" sz="2500" b="1" dirty="0">
                          <a:effectLst/>
                          <a:latin typeface="Aptos" panose="020B0004020202020204" pitchFamily="34" charset="0"/>
                        </a:rPr>
                        <a:t>Post on‑site drafting</a:t>
                      </a:r>
                    </a:p>
                    <a:p>
                      <a:pPr lvl="1">
                        <a:buFont typeface="Arial" panose="020B0604020202020204" pitchFamily="34" charset="0"/>
                        <a:buChar char="•"/>
                      </a:pPr>
                      <a:r>
                        <a:rPr lang="en-GB" sz="2500" dirty="0">
                          <a:effectLst/>
                          <a:latin typeface="Aptos" panose="020B0004020202020204" pitchFamily="34" charset="0"/>
                        </a:rPr>
                        <a:t>Drafts shared between IOM and AT</a:t>
                      </a:r>
                    </a:p>
                    <a:p>
                      <a:pPr lvl="1">
                        <a:buFont typeface="Arial" panose="020B0604020202020204" pitchFamily="34" charset="0"/>
                        <a:buChar char="•"/>
                      </a:pPr>
                      <a:r>
                        <a:rPr lang="en-GB" sz="2500" dirty="0">
                          <a:effectLst/>
                          <a:latin typeface="Aptos" panose="020B0004020202020204" pitchFamily="34" charset="0"/>
                        </a:rPr>
                        <a:t>Face-to-face discussions between IOM and AT</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1D1D2"/>
                    </a:solidFill>
                  </a:tcPr>
                </a:tc>
                <a:tc>
                  <a:txBody>
                    <a:bodyPr/>
                    <a:lstStyle/>
                    <a:p>
                      <a:pPr lvl="1">
                        <a:buNone/>
                      </a:pPr>
                      <a:r>
                        <a:rPr lang="en-GB" sz="2500">
                          <a:effectLst/>
                          <a:latin typeface="Aptos" panose="020B0004020202020204" pitchFamily="34" charset="0"/>
                        </a:rPr>
                        <a:t>3–4 months</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243238598"/>
                  </a:ext>
                </a:extLst>
              </a:tr>
              <a:tr h="358390">
                <a:tc>
                  <a:txBody>
                    <a:bodyPr/>
                    <a:lstStyle/>
                    <a:p>
                      <a:pPr lvl="1">
                        <a:buNone/>
                      </a:pPr>
                      <a:r>
                        <a:rPr lang="en-GB" sz="2500">
                          <a:effectLst/>
                          <a:latin typeface="Aptos" panose="020B0004020202020204" pitchFamily="34" charset="0"/>
                        </a:rPr>
                        <a:t>Working Group &amp; Plenary review</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1D1D2"/>
                    </a:solidFill>
                  </a:tcPr>
                </a:tc>
                <a:tc>
                  <a:txBody>
                    <a:bodyPr/>
                    <a:lstStyle/>
                    <a:p>
                      <a:pPr lvl="1">
                        <a:buNone/>
                      </a:pPr>
                      <a:r>
                        <a:rPr lang="en-GB" sz="2500" dirty="0">
                          <a:effectLst/>
                          <a:latin typeface="Aptos" panose="020B0004020202020204" pitchFamily="34" charset="0"/>
                        </a:rPr>
                        <a:t>Next plenary session</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855889417"/>
                  </a:ext>
                </a:extLst>
              </a:tr>
              <a:tr h="1467999">
                <a:tc>
                  <a:txBody>
                    <a:bodyPr/>
                    <a:lstStyle/>
                    <a:p>
                      <a:pPr lvl="1">
                        <a:buNone/>
                      </a:pPr>
                      <a:r>
                        <a:rPr lang="en-GB" sz="2500" b="1" dirty="0">
                          <a:effectLst/>
                          <a:latin typeface="Aptos" panose="020B0004020202020204" pitchFamily="34" charset="0"/>
                        </a:rPr>
                        <a:t>Adoption of MER &amp; Roadmap</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1D1D2"/>
                    </a:solidFill>
                  </a:tcPr>
                </a:tc>
                <a:tc>
                  <a:txBody>
                    <a:bodyPr/>
                    <a:lstStyle/>
                    <a:p>
                      <a:pPr lvl="1">
                        <a:buNone/>
                      </a:pPr>
                      <a:r>
                        <a:rPr lang="en-GB" sz="2500" dirty="0">
                          <a:effectLst/>
                          <a:latin typeface="Aptos" panose="020B0004020202020204" pitchFamily="34" charset="0"/>
                        </a:rPr>
                        <a:t>6–9 months after on‑site</a:t>
                      </a:r>
                    </a:p>
                    <a:p>
                      <a:pPr lvl="1">
                        <a:buNone/>
                      </a:pPr>
                      <a:r>
                        <a:rPr lang="en-GB" sz="2500" dirty="0">
                          <a:effectLst/>
                          <a:latin typeface="Aptos" panose="020B0004020202020204" pitchFamily="34" charset="0"/>
                        </a:rPr>
                        <a:t> </a:t>
                      </a:r>
                    </a:p>
                    <a:p>
                      <a:pPr lvl="1">
                        <a:buNone/>
                      </a:pPr>
                      <a:r>
                        <a:rPr lang="en-GB" sz="2500" dirty="0">
                          <a:effectLst/>
                          <a:latin typeface="Aptos" panose="020B0004020202020204" pitchFamily="34" charset="0"/>
                        </a:rPr>
                        <a:t>Publication summer 2027 (tbc)</a:t>
                      </a:r>
                    </a:p>
                    <a:p>
                      <a:pPr lvl="1">
                        <a:buNone/>
                      </a:pPr>
                      <a:r>
                        <a:rPr lang="en-GB" sz="2500" dirty="0">
                          <a:effectLst/>
                          <a:latin typeface="Aptos" panose="020B0004020202020204" pitchFamily="34" charset="0"/>
                        </a:rPr>
                        <a:t>Supported by press materials and programme of outreach</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089226885"/>
                  </a:ext>
                </a:extLst>
              </a:tr>
              <a:tr h="2635188">
                <a:tc>
                  <a:txBody>
                    <a:bodyPr/>
                    <a:lstStyle/>
                    <a:p>
                      <a:pPr lvl="1">
                        <a:buNone/>
                      </a:pPr>
                      <a:r>
                        <a:rPr lang="en-GB" sz="2500" b="1" dirty="0">
                          <a:effectLst/>
                          <a:latin typeface="Aptos" panose="020B0004020202020204" pitchFamily="34" charset="0"/>
                        </a:rPr>
                        <a:t>Follow‑up (regular or enhanced)</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B1D1D2"/>
                    </a:solidFill>
                  </a:tcPr>
                </a:tc>
                <a:tc>
                  <a:txBody>
                    <a:bodyPr/>
                    <a:lstStyle/>
                    <a:p>
                      <a:pPr lvl="1">
                        <a:buNone/>
                      </a:pPr>
                      <a:r>
                        <a:rPr lang="en-GB" sz="2500" dirty="0">
                          <a:effectLst/>
                          <a:latin typeface="Aptos" panose="020B0004020202020204" pitchFamily="34" charset="0"/>
                        </a:rPr>
                        <a:t>Ongoing</a:t>
                      </a:r>
                    </a:p>
                    <a:p>
                      <a:pPr lvl="1">
                        <a:buFont typeface="Arial" panose="020B0604020202020204" pitchFamily="34" charset="0"/>
                        <a:buChar char="•"/>
                      </a:pPr>
                      <a:r>
                        <a:rPr lang="en-GB" sz="2500" dirty="0">
                          <a:effectLst/>
                          <a:latin typeface="Aptos" panose="020B0004020202020204" pitchFamily="34" charset="0"/>
                        </a:rPr>
                        <a:t>Regular follow-up</a:t>
                      </a:r>
                    </a:p>
                    <a:p>
                      <a:pPr lvl="1">
                        <a:buFont typeface="Arial" panose="020B0604020202020204" pitchFamily="34" charset="0"/>
                        <a:buChar char="•"/>
                      </a:pPr>
                      <a:r>
                        <a:rPr lang="en-GB" sz="2500" dirty="0">
                          <a:effectLst/>
                          <a:latin typeface="Aptos" panose="020B0004020202020204" pitchFamily="34" charset="0"/>
                        </a:rPr>
                        <a:t>Enhanced follow-up</a:t>
                      </a:r>
                    </a:p>
                    <a:p>
                      <a:pPr lvl="1">
                        <a:buFont typeface="Arial" panose="020B0604020202020204" pitchFamily="34" charset="0"/>
                        <a:buChar char="•"/>
                      </a:pPr>
                      <a:r>
                        <a:rPr lang="en-GB" sz="2500" dirty="0">
                          <a:effectLst/>
                          <a:latin typeface="Aptos" panose="020B0004020202020204" pitchFamily="34" charset="0"/>
                        </a:rPr>
                        <a:t>ICRG</a:t>
                      </a:r>
                    </a:p>
                    <a:p>
                      <a:pPr lvl="1">
                        <a:buNone/>
                      </a:pPr>
                      <a:r>
                        <a:rPr lang="en-GB" sz="2500" dirty="0">
                          <a:effectLst/>
                          <a:latin typeface="Aptos" panose="020B0004020202020204" pitchFamily="34" charset="0"/>
                        </a:rPr>
                        <a:t>IOM was in enhanced follow up after last round. For context, by the end of 2023, 20 of the 33 states and territories evaluated by MONEYVAL in the 5</a:t>
                      </a:r>
                      <a:r>
                        <a:rPr lang="en-GB" sz="2500" baseline="30000" dirty="0">
                          <a:effectLst/>
                          <a:latin typeface="Aptos" panose="020B0004020202020204" pitchFamily="34" charset="0"/>
                        </a:rPr>
                        <a:t>th</a:t>
                      </a:r>
                      <a:r>
                        <a:rPr lang="en-GB" sz="2500" dirty="0">
                          <a:effectLst/>
                          <a:latin typeface="Aptos" panose="020B0004020202020204" pitchFamily="34" charset="0"/>
                        </a:rPr>
                        <a:t> round of mutual evaluations were subject to its enhanced follow-up.</a:t>
                      </a:r>
                    </a:p>
                  </a:txBody>
                  <a:tcPr marL="5649" marR="5649" marT="5649" marB="5649" anchor="ctr">
                    <a:lnL w="12700" cap="flat" cmpd="sng" algn="ctr">
                      <a:solidFill>
                        <a:srgbClr val="E6E6E6"/>
                      </a:solidFill>
                      <a:prstDash val="solid"/>
                      <a:round/>
                      <a:headEnd type="none" w="med" len="med"/>
                      <a:tailEnd type="none" w="med" len="med"/>
                    </a:lnL>
                    <a:lnR w="12700" cap="flat" cmpd="sng" algn="ctr">
                      <a:solidFill>
                        <a:srgbClr val="E6E6E6"/>
                      </a:solidFill>
                      <a:prstDash val="solid"/>
                      <a:round/>
                      <a:headEnd type="none" w="med" len="med"/>
                      <a:tailEnd type="none" w="med" len="med"/>
                    </a:lnR>
                    <a:lnT w="12700" cap="flat" cmpd="sng" algn="ctr">
                      <a:solidFill>
                        <a:srgbClr val="E6E6E6"/>
                      </a:solidFill>
                      <a:prstDash val="solid"/>
                      <a:round/>
                      <a:headEnd type="none" w="med" len="med"/>
                      <a:tailEnd type="none" w="med" len="med"/>
                    </a:lnT>
                    <a:lnB w="12700" cap="flat" cmpd="sng" algn="ctr">
                      <a:solidFill>
                        <a:srgbClr val="E6E6E6"/>
                      </a:solidFill>
                      <a:prstDash val="solid"/>
                      <a:round/>
                      <a:headEnd type="none" w="med" len="med"/>
                      <a:tailEnd type="none" w="med" len="med"/>
                    </a:lnB>
                    <a:solidFill>
                      <a:srgbClr val="FFFFFF"/>
                    </a:solidFill>
                  </a:tcPr>
                </a:tc>
                <a:extLst>
                  <a:ext uri="{0D108BD9-81ED-4DB2-BD59-A6C34878D82A}">
                    <a16:rowId xmlns:a16="http://schemas.microsoft.com/office/drawing/2014/main" val="3463261064"/>
                  </a:ext>
                </a:extLst>
              </a:tr>
            </a:tbl>
          </a:graphicData>
        </a:graphic>
      </p:graphicFrame>
      <p:pic>
        <p:nvPicPr>
          <p:cNvPr id="3074" name="Picture 2" descr="820+ You Are Here Sign Stock Illustrations, Royalty-Free Vector Graphics &amp;  Clip Art - iStock | You are here icon, You are here pin, Street sign">
            <a:extLst>
              <a:ext uri="{FF2B5EF4-FFF2-40B4-BE49-F238E27FC236}">
                <a16:creationId xmlns:a16="http://schemas.microsoft.com/office/drawing/2014/main" id="{7E1F3D66-8864-9B3D-8D0F-FBCE7BB779CA}"/>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foregroundMark x1="49837" y1="60131" x2="36111" y2="54739"/>
                        <a14:foregroundMark x1="36111" y1="54739" x2="28431" y2="42157"/>
                        <a14:foregroundMark x1="28431" y1="42157" x2="38399" y2="29248"/>
                        <a14:foregroundMark x1="38399" y1="29248" x2="52778" y2="23366"/>
                        <a14:foregroundMark x1="52778" y1="23366" x2="62745" y2="30556"/>
                        <a14:foregroundMark x1="62745" y1="30556" x2="63562" y2="42484"/>
                        <a14:foregroundMark x1="63562" y1="42484" x2="61275" y2="51634"/>
                        <a14:foregroundMark x1="61275" y1="51634" x2="58333" y2="55229"/>
                        <a14:foregroundMark x1="65196" y1="51307" x2="67810" y2="36765"/>
                        <a14:foregroundMark x1="67810" y1="36765" x2="61438" y2="25327"/>
                        <a14:foregroundMark x1="61438" y1="25327" x2="45425" y2="23366"/>
                        <a14:foregroundMark x1="45425" y1="23366" x2="37418" y2="26471"/>
                        <a14:foregroundMark x1="37418" y1="26471" x2="31536" y2="44118"/>
                        <a14:foregroundMark x1="31536" y1="44118" x2="37255" y2="53431"/>
                        <a14:foregroundMark x1="37255" y1="53431" x2="55882" y2="56209"/>
                        <a14:foregroundMark x1="55882" y1="56209" x2="64379" y2="52941"/>
                        <a14:foregroundMark x1="64379" y1="52941" x2="66176" y2="51307"/>
                        <a14:foregroundMark x1="66503" y1="51634" x2="41993" y2="57026"/>
                        <a14:foregroundMark x1="41993" y1="57026" x2="39706" y2="37418"/>
                        <a14:foregroundMark x1="39706" y1="37418" x2="54248" y2="37908"/>
                        <a14:foregroundMark x1="54248" y1="37908" x2="63235" y2="47386"/>
                        <a14:foregroundMark x1="66503" y1="49346" x2="61928" y2="42320"/>
                        <a14:foregroundMark x1="61928" y1="42320" x2="48856" y2="47386"/>
                        <a14:foregroundMark x1="48856" y1="47386" x2="46569" y2="57516"/>
                        <a14:foregroundMark x1="46569" y1="57516" x2="46569" y2="57516"/>
                        <a14:foregroundMark x1="38072" y1="57516" x2="47386" y2="35294"/>
                        <a14:foregroundMark x1="47386" y1="35294" x2="46569" y2="33660"/>
                        <a14:foregroundMark x1="38725" y1="29739" x2="42647" y2="52288"/>
                        <a14:foregroundMark x1="34477" y1="47712" x2="52778" y2="30392"/>
                        <a14:foregroundMark x1="52778" y1="30392" x2="57026" y2="31373"/>
                        <a14:foregroundMark x1="55719" y1="32680" x2="47222" y2="43464"/>
                        <a14:foregroundMark x1="47222" y1="43464" x2="48203" y2="46732"/>
                        <a14:foregroundMark x1="50163" y1="43791" x2="41667" y2="34967"/>
                      </a14:backgroundRemoval>
                    </a14:imgEffect>
                  </a14:imgLayer>
                </a14:imgProps>
              </a:ext>
              <a:ext uri="{28A0092B-C50C-407E-A947-70E740481C1C}">
                <a14:useLocalDpi xmlns:a14="http://schemas.microsoft.com/office/drawing/2010/main" val="0"/>
              </a:ext>
            </a:extLst>
          </a:blip>
          <a:srcRect l="23529" t="16871" r="22876" b="13848"/>
          <a:stretch>
            <a:fillRect/>
          </a:stretch>
        </p:blipFill>
        <p:spPr bwMode="auto">
          <a:xfrm>
            <a:off x="6248400" y="2171700"/>
            <a:ext cx="1047482" cy="1354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80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2436F-A7AE-7436-E01D-7099E059790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4528809-4766-C452-5088-1C6040AC191C}"/>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3" name="TextBox 3">
            <a:extLst>
              <a:ext uri="{FF2B5EF4-FFF2-40B4-BE49-F238E27FC236}">
                <a16:creationId xmlns:a16="http://schemas.microsoft.com/office/drawing/2014/main" id="{D94300B8-7FB3-4994-E549-A7BC2AE81AB9}"/>
              </a:ext>
            </a:extLst>
          </p:cNvPr>
          <p:cNvSpPr txBox="1"/>
          <p:nvPr/>
        </p:nvSpPr>
        <p:spPr>
          <a:xfrm>
            <a:off x="1028700" y="533801"/>
            <a:ext cx="17259300" cy="1231106"/>
          </a:xfrm>
          <a:prstGeom prst="rect">
            <a:avLst/>
          </a:prstGeom>
        </p:spPr>
        <p:txBody>
          <a:bodyPr wrap="square"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Industry involvement</a:t>
            </a:r>
          </a:p>
        </p:txBody>
      </p:sp>
      <p:sp>
        <p:nvSpPr>
          <p:cNvPr id="4" name="TextBox 4">
            <a:extLst>
              <a:ext uri="{FF2B5EF4-FFF2-40B4-BE49-F238E27FC236}">
                <a16:creationId xmlns:a16="http://schemas.microsoft.com/office/drawing/2014/main" id="{D48D6817-5175-85BD-6C4B-72D414E0093F}"/>
              </a:ext>
            </a:extLst>
          </p:cNvPr>
          <p:cNvSpPr txBox="1"/>
          <p:nvPr/>
        </p:nvSpPr>
        <p:spPr>
          <a:xfrm>
            <a:off x="1028700" y="2476500"/>
            <a:ext cx="14516100" cy="6894195"/>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GB" sz="2800" b="1" dirty="0">
                <a:latin typeface="Tahoma" panose="020B0604030504040204" pitchFamily="34" charset="0"/>
                <a:ea typeface="Tahoma" panose="020B0604030504040204" pitchFamily="34" charset="0"/>
                <a:cs typeface="Tahoma" panose="020B0604030504040204" pitchFamily="34" charset="0"/>
              </a:rPr>
              <a:t>Participation in the on-site visit</a:t>
            </a:r>
            <a:r>
              <a:rPr lang="en-GB" sz="2800" dirty="0">
                <a:latin typeface="Tahoma" panose="020B0604030504040204" pitchFamily="34" charset="0"/>
                <a:ea typeface="Tahoma" panose="020B0604030504040204" pitchFamily="34" charset="0"/>
                <a:cs typeface="Tahoma" panose="020B0604030504040204" pitchFamily="34" charset="0"/>
              </a:rPr>
              <a:t>, meeting with Financial institutions; DNFBPs; Industry associations</a:t>
            </a:r>
          </a:p>
          <a:p>
            <a:pPr marL="457200" indent="-457200">
              <a:buFont typeface="Arial" panose="020B0604020202020204" pitchFamily="34" charset="0"/>
              <a:buChar char="•"/>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800" b="1" dirty="0">
                <a:latin typeface="Tahoma" panose="020B0604030504040204" pitchFamily="34" charset="0"/>
                <a:ea typeface="Tahoma" panose="020B0604030504040204" pitchFamily="34" charset="0"/>
                <a:cs typeface="Tahoma" panose="020B0604030504040204" pitchFamily="34" charset="0"/>
              </a:rPr>
              <a:t>Contribution to data and effectiveness evidence</a:t>
            </a:r>
            <a:r>
              <a:rPr lang="en-GB" sz="2800" dirty="0">
                <a:latin typeface="Tahoma" panose="020B0604030504040204" pitchFamily="34" charset="0"/>
                <a:ea typeface="Tahoma" panose="020B0604030504040204" pitchFamily="34" charset="0"/>
                <a:cs typeface="Tahoma" panose="020B0604030504040204" pitchFamily="34" charset="0"/>
              </a:rPr>
              <a:t>, largely indirectly through supervisory returns and findings / case studies </a:t>
            </a:r>
          </a:p>
          <a:p>
            <a:pPr marL="457200" indent="-457200">
              <a:buFont typeface="Arial" panose="020B0604020202020204" pitchFamily="34" charset="0"/>
              <a:buChar char="•"/>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Everyone has a role to play!</a:t>
            </a:r>
          </a:p>
          <a:p>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800" b="1" dirty="0">
                <a:latin typeface="Tahoma" panose="020B0604030504040204" pitchFamily="34" charset="0"/>
                <a:ea typeface="Tahoma" panose="020B0604030504040204" pitchFamily="34" charset="0"/>
                <a:cs typeface="Tahoma" panose="020B0604030504040204" pitchFamily="34" charset="0"/>
              </a:rPr>
              <a:t>Mock evaluation</a:t>
            </a:r>
            <a:r>
              <a:rPr lang="en-GB" sz="2800" dirty="0">
                <a:latin typeface="Tahoma" panose="020B0604030504040204" pitchFamily="34" charset="0"/>
                <a:ea typeface="Tahoma" panose="020B0604030504040204" pitchFamily="34" charset="0"/>
                <a:cs typeface="Tahoma" panose="020B0604030504040204" pitchFamily="34" charset="0"/>
              </a:rPr>
              <a:t>; awareness sessions; readiness workshops; training on the methodology – welcome input from industry as to what they would like to be best prepared</a:t>
            </a:r>
          </a:p>
          <a:p>
            <a:pPr marL="457200" indent="-457200">
              <a:buFont typeface="Arial" panose="020B0604020202020204" pitchFamily="34" charset="0"/>
              <a:buChar char="•"/>
            </a:pP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800" b="1" dirty="0">
                <a:latin typeface="Tahoma" panose="020B0604030504040204" pitchFamily="34" charset="0"/>
                <a:ea typeface="Tahoma" panose="020B0604030504040204" pitchFamily="34" charset="0"/>
                <a:cs typeface="Tahoma" panose="020B0604030504040204" pitchFamily="34" charset="0"/>
              </a:rPr>
              <a:t>Sources of evidence of effectiveness</a:t>
            </a:r>
          </a:p>
          <a:p>
            <a:pPr marL="457200" indent="-457200">
              <a:buFont typeface="Arial" panose="020B0604020202020204" pitchFamily="34" charset="0"/>
              <a:buChar char="•"/>
            </a:pPr>
            <a:endParaRPr lang="en-GB" sz="2800" b="1"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Private‑sector entities may be contacted again during </a:t>
            </a:r>
            <a:r>
              <a:rPr lang="en-GB" sz="2800" b="1" dirty="0">
                <a:latin typeface="Tahoma" panose="020B0604030504040204" pitchFamily="34" charset="0"/>
                <a:ea typeface="Tahoma" panose="020B0604030504040204" pitchFamily="34" charset="0"/>
                <a:cs typeface="Tahoma" panose="020B0604030504040204" pitchFamily="34" charset="0"/>
              </a:rPr>
              <a:t>follow‑up requests</a:t>
            </a:r>
            <a:r>
              <a:rPr lang="en-GB" sz="2800" dirty="0">
                <a:latin typeface="Tahoma" panose="020B0604030504040204" pitchFamily="34" charset="0"/>
                <a:ea typeface="Tahoma" panose="020B0604030504040204" pitchFamily="34" charset="0"/>
                <a:cs typeface="Tahoma" panose="020B0604030504040204" pitchFamily="34" charset="0"/>
              </a:rPr>
              <a:t>; clarification rounds during MER drafting; supplemental evidence provision</a:t>
            </a: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 </a:t>
            </a:r>
          </a:p>
        </p:txBody>
      </p:sp>
    </p:spTree>
    <p:extLst>
      <p:ext uri="{BB962C8B-B14F-4D97-AF65-F5344CB8AC3E}">
        <p14:creationId xmlns:p14="http://schemas.microsoft.com/office/powerpoint/2010/main" val="3436884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1BEE0-A73A-089D-B1F8-EFC0DD47243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8DCCFD5-3166-73F8-DDEF-226FE1EFD373}"/>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3" name="TextBox 3">
            <a:extLst>
              <a:ext uri="{FF2B5EF4-FFF2-40B4-BE49-F238E27FC236}">
                <a16:creationId xmlns:a16="http://schemas.microsoft.com/office/drawing/2014/main" id="{390ECE3A-362F-F8BF-D51A-859D0232133E}"/>
              </a:ext>
            </a:extLst>
          </p:cNvPr>
          <p:cNvSpPr txBox="1"/>
          <p:nvPr/>
        </p:nvSpPr>
        <p:spPr>
          <a:xfrm>
            <a:off x="956068" y="257376"/>
            <a:ext cx="17259300" cy="1231106"/>
          </a:xfrm>
          <a:prstGeom prst="rect">
            <a:avLst/>
          </a:prstGeom>
        </p:spPr>
        <p:txBody>
          <a:bodyPr wrap="square"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How is IOMG preparing?</a:t>
            </a:r>
          </a:p>
        </p:txBody>
      </p:sp>
      <p:sp>
        <p:nvSpPr>
          <p:cNvPr id="4" name="TextBox 4">
            <a:extLst>
              <a:ext uri="{FF2B5EF4-FFF2-40B4-BE49-F238E27FC236}">
                <a16:creationId xmlns:a16="http://schemas.microsoft.com/office/drawing/2014/main" id="{4752D9AF-704B-91CC-4FE6-A81A39AA87A0}"/>
              </a:ext>
            </a:extLst>
          </p:cNvPr>
          <p:cNvSpPr txBox="1"/>
          <p:nvPr/>
        </p:nvSpPr>
        <p:spPr>
          <a:xfrm>
            <a:off x="691152" y="1745858"/>
            <a:ext cx="16377648" cy="8186857"/>
          </a:xfrm>
          <a:prstGeom prst="rect">
            <a:avLst/>
          </a:prstGeom>
        </p:spPr>
        <p:txBody>
          <a:bodyPr wrap="square" lIns="0" tIns="0" rIns="0" bIns="0" rtlCol="0" anchor="t">
            <a:spAutoFit/>
          </a:bodyPr>
          <a:lstStyle/>
          <a:p>
            <a:r>
              <a:rPr lang="en-GB" sz="2800" b="1" dirty="0">
                <a:latin typeface="Tahoma" panose="020B0604030504040204" pitchFamily="34" charset="0"/>
                <a:ea typeface="Tahoma" panose="020B0604030504040204" pitchFamily="34" charset="0"/>
                <a:cs typeface="Tahoma" panose="020B0604030504040204" pitchFamily="34" charset="0"/>
              </a:rPr>
              <a:t>External Experts</a:t>
            </a:r>
          </a:p>
          <a:p>
            <a:pPr marL="457200" indent="-457200">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Mock Interviews (positive feedback here already!)</a:t>
            </a:r>
          </a:p>
          <a:p>
            <a:pPr marL="457200" indent="-457200">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Input into TCQ and MEQ drafting.</a:t>
            </a:r>
          </a:p>
          <a:p>
            <a:pPr marL="457200" indent="-457200">
              <a:buFont typeface="Arial" panose="020B0604020202020204" pitchFamily="34" charset="0"/>
              <a:buChar char="•"/>
            </a:pPr>
            <a:r>
              <a:rPr lang="en-GB" sz="2800" dirty="0">
                <a:latin typeface="Tahoma" panose="020B0604030504040204" pitchFamily="34" charset="0"/>
                <a:ea typeface="Tahoma" panose="020B0604030504040204" pitchFamily="34" charset="0"/>
                <a:cs typeface="Tahoma" panose="020B0604030504040204" pitchFamily="34" charset="0"/>
              </a:rPr>
              <a:t>Input into private sector engagement.</a:t>
            </a:r>
          </a:p>
          <a:p>
            <a:pPr marL="457200" indent="-457200">
              <a:buFont typeface="Arial" panose="020B0604020202020204" pitchFamily="34" charset="0"/>
              <a:buChar char="•"/>
            </a:pPr>
            <a:endParaRPr lang="en-GB" sz="2800" dirty="0">
              <a:latin typeface="Tahoma" panose="020B0604030504040204" pitchFamily="34" charset="0"/>
              <a:ea typeface="Tahoma" panose="020B0604030504040204" pitchFamily="34" charset="0"/>
              <a:cs typeface="Tahoma" panose="020B0604030504040204" pitchFamily="34" charset="0"/>
            </a:endParaRPr>
          </a:p>
          <a:p>
            <a:r>
              <a:rPr lang="en-GB" sz="28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National Risk Assessment</a:t>
            </a:r>
          </a:p>
          <a:p>
            <a:pPr marL="457200" indent="-457200">
              <a:buFont typeface="Arial" panose="020B0604020202020204" pitchFamily="34" charset="0"/>
              <a:buChar char="•"/>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Key part of AML framework</a:t>
            </a:r>
          </a:p>
          <a:p>
            <a:pPr marL="457200" indent="-457200">
              <a:buFont typeface="Arial" panose="020B0604020202020204" pitchFamily="34" charset="0"/>
              <a:buChar char="•"/>
            </a:pPr>
            <a:endPar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r>
              <a:rPr lang="en-GB" sz="28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Multi-Agency Collaboration</a:t>
            </a:r>
          </a:p>
          <a:p>
            <a:pPr marL="457200" indent="-457200">
              <a:buFont typeface="Arial" panose="020B0604020202020204" pitchFamily="34" charset="0"/>
              <a:buChar char="•"/>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Working Groups Dedicated IOMG Outreach &amp; Comms Group</a:t>
            </a:r>
          </a:p>
          <a:p>
            <a:pPr marL="457200" indent="-457200">
              <a:buFont typeface="Arial" panose="020B0604020202020204" pitchFamily="34" charset="0"/>
              <a:buChar char="•"/>
            </a:pPr>
            <a:endPar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r>
              <a:rPr lang="en-GB" sz="28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Data</a:t>
            </a:r>
          </a:p>
          <a:p>
            <a:pPr marL="457200" indent="-457200">
              <a:buFont typeface="Arial" panose="020B0604020202020204" pitchFamily="34" charset="0"/>
              <a:buChar char="•"/>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Understanding our data better, improving data sharing. (SARs, Sanctions, PF Survey…)</a:t>
            </a:r>
          </a:p>
          <a:p>
            <a:pPr marL="457200" indent="-457200">
              <a:buFont typeface="Arial" panose="020B0604020202020204" pitchFamily="34" charset="0"/>
              <a:buChar char="•"/>
            </a:pPr>
            <a:endPar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r>
              <a:rPr lang="en-GB" sz="28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Housekeeping</a:t>
            </a:r>
          </a:p>
          <a:p>
            <a:pPr marL="457200" indent="-457200">
              <a:buFont typeface="Arial" panose="020B0604020202020204" pitchFamily="34" charset="0"/>
              <a:buChar char="•"/>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Reviewing processes and controls</a:t>
            </a:r>
          </a:p>
          <a:p>
            <a:pPr marL="457200" indent="-457200">
              <a:buFont typeface="Arial" panose="020B0604020202020204" pitchFamily="34" charset="0"/>
              <a:buChar char="•"/>
            </a:pPr>
            <a:endPar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r>
              <a:rPr lang="en-GB" sz="28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Tabletops</a:t>
            </a:r>
          </a:p>
          <a:p>
            <a:pPr marL="457200" indent="-457200">
              <a:buFont typeface="Arial" panose="020B0604020202020204" pitchFamily="34" charset="0"/>
              <a:buChar char="•"/>
            </a:pPr>
            <a:r>
              <a:rPr lang="en-GB" sz="28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Recent TF and Sanctions tabletops</a:t>
            </a:r>
          </a:p>
        </p:txBody>
      </p:sp>
    </p:spTree>
    <p:extLst>
      <p:ext uri="{BB962C8B-B14F-4D97-AF65-F5344CB8AC3E}">
        <p14:creationId xmlns:p14="http://schemas.microsoft.com/office/powerpoint/2010/main" val="1590854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C0A7B-7483-315F-44BF-28BC1EFFD7C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47096A0-225C-31AF-5E74-0E76D3D0C7C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GB" dirty="0"/>
              <a:t>-</a:t>
            </a:r>
          </a:p>
        </p:txBody>
      </p:sp>
      <p:grpSp>
        <p:nvGrpSpPr>
          <p:cNvPr id="3" name="Group 3">
            <a:extLst>
              <a:ext uri="{FF2B5EF4-FFF2-40B4-BE49-F238E27FC236}">
                <a16:creationId xmlns:a16="http://schemas.microsoft.com/office/drawing/2014/main" id="{DBB261D4-759B-F6FB-F5CD-D08A08BCAA35}"/>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910C66BC-BBC0-F824-FEC5-F75DA28F6605}"/>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2083DAEC-1673-6989-CD58-F47AB8158694}"/>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5B579BB9-1C2A-9428-F5F1-03E1719B4B4B}"/>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F6404C9C-7BC0-49C0-7B5E-E33EB56C4F48}"/>
              </a:ext>
            </a:extLst>
          </p:cNvPr>
          <p:cNvSpPr txBox="1"/>
          <p:nvPr/>
        </p:nvSpPr>
        <p:spPr>
          <a:xfrm>
            <a:off x="1028700" y="8162925"/>
            <a:ext cx="16230600" cy="1129925"/>
          </a:xfrm>
          <a:prstGeom prst="rect">
            <a:avLst/>
          </a:prstGeom>
        </p:spPr>
        <p:txBody>
          <a:bodyPr wrap="square" lIns="0" tIns="0" rIns="0" bIns="0" rtlCol="0" anchor="t">
            <a:spAutoFit/>
          </a:bodyPr>
          <a:lstStyle/>
          <a:p>
            <a:pPr algn="ctr">
              <a:lnSpc>
                <a:spcPts val="8640"/>
              </a:lnSpc>
            </a:pPr>
            <a:r>
              <a:rPr lang="en-US" sz="115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-BREAK-</a:t>
            </a:r>
          </a:p>
        </p:txBody>
      </p:sp>
    </p:spTree>
    <p:extLst>
      <p:ext uri="{BB962C8B-B14F-4D97-AF65-F5344CB8AC3E}">
        <p14:creationId xmlns:p14="http://schemas.microsoft.com/office/powerpoint/2010/main" val="2483652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B41D2-C0FD-BB5C-BF35-7F29FA6591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1C40A80-C5B9-D184-5DB9-240BC0A5DFB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grpSp>
        <p:nvGrpSpPr>
          <p:cNvPr id="3" name="Group 3">
            <a:extLst>
              <a:ext uri="{FF2B5EF4-FFF2-40B4-BE49-F238E27FC236}">
                <a16:creationId xmlns:a16="http://schemas.microsoft.com/office/drawing/2014/main" id="{1978EFDC-238E-BCF5-49C0-03C4E1EADD1C}"/>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A18B10D6-FE02-AA18-770C-88DD678E8FA9}"/>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677582E6-F49D-F02A-CB65-EB95B7E6DED3}"/>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8F1A3B89-1EF3-098C-3B5D-918109B9952F}"/>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88317641-2A79-EF1A-3A4F-04F7EAD15C5F}"/>
              </a:ext>
            </a:extLst>
          </p:cNvPr>
          <p:cNvSpPr txBox="1"/>
          <p:nvPr/>
        </p:nvSpPr>
        <p:spPr>
          <a:xfrm>
            <a:off x="304800" y="8162925"/>
            <a:ext cx="17373600" cy="1102866"/>
          </a:xfrm>
          <a:prstGeom prst="rect">
            <a:avLst/>
          </a:prstGeom>
        </p:spPr>
        <p:txBody>
          <a:bodyPr wrap="square"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Gambling Risk Assessment</a:t>
            </a:r>
          </a:p>
        </p:txBody>
      </p:sp>
    </p:spTree>
    <p:extLst>
      <p:ext uri="{BB962C8B-B14F-4D97-AF65-F5344CB8AC3E}">
        <p14:creationId xmlns:p14="http://schemas.microsoft.com/office/powerpoint/2010/main" val="938413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F8F06-2A5F-7B01-05B2-62DF3D7313F5}"/>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9FEC855B-9366-6916-217B-4261B0D7DAFF}"/>
              </a:ext>
            </a:extLst>
          </p:cNvPr>
          <p:cNvSpPr txBox="1"/>
          <p:nvPr/>
        </p:nvSpPr>
        <p:spPr>
          <a:xfrm>
            <a:off x="1905000" y="342900"/>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Gambling Risk Assessment</a:t>
            </a:r>
          </a:p>
        </p:txBody>
      </p:sp>
      <p:pic>
        <p:nvPicPr>
          <p:cNvPr id="9" name="Picture 8" descr="A screenshot of a computer&#10;&#10;AI-generated content may be incorrect.">
            <a:extLst>
              <a:ext uri="{FF2B5EF4-FFF2-40B4-BE49-F238E27FC236}">
                <a16:creationId xmlns:a16="http://schemas.microsoft.com/office/drawing/2014/main" id="{25F86904-501C-3BEB-BA9D-9FD8F68721DB}"/>
              </a:ext>
            </a:extLst>
          </p:cNvPr>
          <p:cNvPicPr>
            <a:picLocks noChangeAspect="1"/>
          </p:cNvPicPr>
          <p:nvPr/>
        </p:nvPicPr>
        <p:blipFill>
          <a:blip r:embed="rId3">
            <a:extLst>
              <a:ext uri="{28A0092B-C50C-407E-A947-70E740481C1C}">
                <a14:useLocalDpi xmlns:a14="http://schemas.microsoft.com/office/drawing/2010/main" val="0"/>
              </a:ext>
            </a:extLst>
          </a:blip>
          <a:srcRect l="1297" t="28516" r="2857"/>
          <a:stretch>
            <a:fillRect/>
          </a:stretch>
        </p:blipFill>
        <p:spPr>
          <a:xfrm>
            <a:off x="-76200" y="2157061"/>
            <a:ext cx="18106368" cy="7596138"/>
          </a:xfrm>
          <a:prstGeom prst="rect">
            <a:avLst/>
          </a:prstGeom>
        </p:spPr>
      </p:pic>
    </p:spTree>
    <p:extLst>
      <p:ext uri="{BB962C8B-B14F-4D97-AF65-F5344CB8AC3E}">
        <p14:creationId xmlns:p14="http://schemas.microsoft.com/office/powerpoint/2010/main" val="1275767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The Revised NRA Framework</a:t>
            </a:r>
          </a:p>
        </p:txBody>
      </p:sp>
      <p:sp>
        <p:nvSpPr>
          <p:cNvPr id="5" name="TextBox 5"/>
          <p:cNvSpPr txBox="1"/>
          <p:nvPr/>
        </p:nvSpPr>
        <p:spPr>
          <a:xfrm>
            <a:off x="533401" y="2161985"/>
            <a:ext cx="13944600" cy="8285730"/>
          </a:xfrm>
          <a:prstGeom prst="rect">
            <a:avLst/>
          </a:prstGeom>
        </p:spPr>
        <p:txBody>
          <a:bodyPr wrap="square" lIns="0" tIns="0" rIns="0" bIns="0" rtlCol="0" anchor="t">
            <a:spAutoFit/>
          </a:bodyPr>
          <a:lstStyle/>
          <a:p>
            <a:pPr marL="457200" indent="-457200" algn="l">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The framework is comprised of standalone topical and sectoral risk assessments, covering:</a:t>
            </a:r>
          </a:p>
          <a:p>
            <a:pPr marL="914400" lvl="1" indent="-457200">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Terrorist Financing (TF)</a:t>
            </a:r>
          </a:p>
          <a:p>
            <a:pPr marL="914400" lvl="1" indent="-457200">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Proliferation Financing (PF)</a:t>
            </a:r>
          </a:p>
          <a:p>
            <a:pPr marL="914400" lvl="1" indent="-457200">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Non‑Profit Organisations (NPOs) – TF focus</a:t>
            </a:r>
          </a:p>
          <a:p>
            <a:pPr marL="914400" lvl="1" indent="-457200">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Virtual Assets (VA) and Virtual Asset Service Providers (VASPs)</a:t>
            </a:r>
          </a:p>
          <a:p>
            <a:pPr marL="914400" lvl="1" indent="-457200">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Legal Persons &amp; Arrangements (LPA)</a:t>
            </a:r>
          </a:p>
          <a:p>
            <a:pPr marL="914400" lvl="1" indent="-457200">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Sectoral RAs: Banking, Insurance, Gambling, Trust &amp; Corporate Service Providers (TCSPs)</a:t>
            </a:r>
          </a:p>
          <a:p>
            <a:pPr marL="914400" lvl="1" indent="-457200">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An overarching ML Risk Assessment summarises risk across all sectors.</a:t>
            </a:r>
          </a:p>
          <a:p>
            <a:pPr marL="914400" lvl="1" indent="-457200">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Full NRA scheduled for publication February 2025.</a:t>
            </a:r>
          </a:p>
          <a:p>
            <a:pPr algn="l">
              <a:lnSpc>
                <a:spcPts val="5040"/>
              </a:lnSpc>
            </a:pPr>
            <a:endParaRPr lang="en-GB" sz="3600" dirty="0">
              <a:solidFill>
                <a:srgbClr val="886579"/>
              </a:solidFill>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ACF91BC7-20B3-56BA-003F-F80E89E7F5F6}"/>
              </a:ext>
            </a:extLst>
          </p:cNvPr>
          <p:cNvPicPr>
            <a:picLocks noChangeAspect="1"/>
          </p:cNvPicPr>
          <p:nvPr/>
        </p:nvPicPr>
        <p:blipFill>
          <a:blip r:embed="rId4"/>
          <a:stretch>
            <a:fillRect/>
          </a:stretch>
        </p:blipFill>
        <p:spPr>
          <a:xfrm>
            <a:off x="13920375" y="8573837"/>
            <a:ext cx="4367625" cy="17131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550B4-ABC4-2746-B809-6C4AF98B538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A0DBFC9-D9BB-1145-61BB-FE9F9FA817C4}"/>
              </a:ext>
            </a:extLst>
          </p:cNvPr>
          <p:cNvSpPr txBox="1"/>
          <p:nvPr/>
        </p:nvSpPr>
        <p:spPr>
          <a:xfrm>
            <a:off x="762000" y="504569"/>
            <a:ext cx="16641146" cy="1231106"/>
          </a:xfrm>
          <a:prstGeom prst="rect">
            <a:avLst/>
          </a:prstGeom>
        </p:spPr>
        <p:txBody>
          <a:bodyPr wrap="square"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How Sectoral RAs Feed into NRA</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graphicFrame>
        <p:nvGraphicFramePr>
          <p:cNvPr id="9" name="Table 8">
            <a:extLst>
              <a:ext uri="{FF2B5EF4-FFF2-40B4-BE49-F238E27FC236}">
                <a16:creationId xmlns:a16="http://schemas.microsoft.com/office/drawing/2014/main" id="{C3D63156-D005-4682-D39B-B3AAC41D9FD7}"/>
              </a:ext>
            </a:extLst>
          </p:cNvPr>
          <p:cNvGraphicFramePr>
            <a:graphicFrameLocks noGrp="1"/>
          </p:cNvGraphicFramePr>
          <p:nvPr>
            <p:extLst>
              <p:ext uri="{D42A27DB-BD31-4B8C-83A1-F6EECF244321}">
                <p14:modId xmlns:p14="http://schemas.microsoft.com/office/powerpoint/2010/main" val="3350480071"/>
              </p:ext>
            </p:extLst>
          </p:nvPr>
        </p:nvGraphicFramePr>
        <p:xfrm>
          <a:off x="724677" y="2019299"/>
          <a:ext cx="17106123" cy="7854790"/>
        </p:xfrm>
        <a:graphic>
          <a:graphicData uri="http://schemas.openxmlformats.org/drawingml/2006/table">
            <a:tbl>
              <a:tblPr/>
              <a:tblGrid>
                <a:gridCol w="3542523">
                  <a:extLst>
                    <a:ext uri="{9D8B030D-6E8A-4147-A177-3AD203B41FA5}">
                      <a16:colId xmlns:a16="http://schemas.microsoft.com/office/drawing/2014/main" val="2818669590"/>
                    </a:ext>
                  </a:extLst>
                </a:gridCol>
                <a:gridCol w="7861559">
                  <a:extLst>
                    <a:ext uri="{9D8B030D-6E8A-4147-A177-3AD203B41FA5}">
                      <a16:colId xmlns:a16="http://schemas.microsoft.com/office/drawing/2014/main" val="2506555400"/>
                    </a:ext>
                  </a:extLst>
                </a:gridCol>
                <a:gridCol w="5702041">
                  <a:extLst>
                    <a:ext uri="{9D8B030D-6E8A-4147-A177-3AD203B41FA5}">
                      <a16:colId xmlns:a16="http://schemas.microsoft.com/office/drawing/2014/main" val="1106738689"/>
                    </a:ext>
                  </a:extLst>
                </a:gridCol>
              </a:tblGrid>
              <a:tr h="1188502">
                <a:tc>
                  <a:txBody>
                    <a:bodyPr/>
                    <a:lstStyle/>
                    <a:p>
                      <a:pPr>
                        <a:buNone/>
                      </a:pPr>
                      <a:endParaRPr lang="en-GB" sz="2600" dirty="0">
                        <a:effectLst/>
                      </a:endParaRP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b="1" dirty="0">
                          <a:effectLst/>
                        </a:rPr>
                        <a:t>Sectoral</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b="1" dirty="0">
                          <a:effectLst/>
                        </a:rPr>
                        <a:t>Contribution to National NRA</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784381500"/>
                  </a:ext>
                </a:extLst>
              </a:tr>
              <a:tr h="1820622">
                <a:tc>
                  <a:txBody>
                    <a:bodyPr/>
                    <a:lstStyle/>
                    <a:p>
                      <a:pPr>
                        <a:buNone/>
                      </a:pPr>
                      <a:r>
                        <a:rPr lang="en-GB" sz="2600" b="1" dirty="0">
                          <a:effectLst/>
                        </a:rPr>
                        <a:t>Threat Identification</a:t>
                      </a:r>
                      <a:endParaRPr lang="en-GB" sz="2600" dirty="0">
                        <a:effectLst/>
                      </a:endParaRP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The sources and methods through which ML or TF risks arise, typically linked to the underlying criminal activities that generate illicit proceeds.</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Contributes to national threat landscape</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830494306"/>
                  </a:ext>
                </a:extLst>
              </a:tr>
              <a:tr h="1188502">
                <a:tc>
                  <a:txBody>
                    <a:bodyPr/>
                    <a:lstStyle/>
                    <a:p>
                      <a:pPr>
                        <a:buNone/>
                      </a:pPr>
                      <a:r>
                        <a:rPr lang="en-GB" sz="2600" b="1" dirty="0">
                          <a:effectLst/>
                        </a:rPr>
                        <a:t>Vulnerability Analysis</a:t>
                      </a:r>
                      <a:endParaRPr lang="en-GB" sz="2600" dirty="0">
                        <a:effectLst/>
                      </a:endParaRP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Weaknesses in a country’s systems, institutions, sectors, or controls that make it possible for threats to materialise.</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Shapes national vulnerability profile</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732554908"/>
                  </a:ext>
                </a:extLst>
              </a:tr>
              <a:tr h="1188502">
                <a:tc>
                  <a:txBody>
                    <a:bodyPr/>
                    <a:lstStyle/>
                    <a:p>
                      <a:pPr>
                        <a:buNone/>
                      </a:pPr>
                      <a:r>
                        <a:rPr lang="en-GB" sz="2600" b="1" dirty="0">
                          <a:effectLst/>
                        </a:rPr>
                        <a:t>Controls Effectiveness</a:t>
                      </a:r>
                      <a:endParaRPr lang="en-GB" sz="2600" dirty="0">
                        <a:effectLst/>
                      </a:endParaRP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The defences, safeguards, and institutional mechanisms that prevent or reduce the likelihood of ML/TF </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Informs national effectiveness assessment</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3826044981"/>
                  </a:ext>
                </a:extLst>
              </a:tr>
              <a:tr h="1188502">
                <a:tc>
                  <a:txBody>
                    <a:bodyPr/>
                    <a:lstStyle/>
                    <a:p>
                      <a:pPr>
                        <a:buNone/>
                      </a:pPr>
                      <a:r>
                        <a:rPr lang="en-GB" sz="2600" b="1" dirty="0">
                          <a:effectLst/>
                        </a:rPr>
                        <a:t>Risk Scoring</a:t>
                      </a:r>
                      <a:endParaRPr lang="en-GB" sz="2600" dirty="0">
                        <a:effectLst/>
                      </a:endParaRP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Sectoral ML/TF risk ratings</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Adjusted, weighted and aggregated for national risk levels</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2702932505"/>
                  </a:ext>
                </a:extLst>
              </a:tr>
              <a:tr h="1188502">
                <a:tc>
                  <a:txBody>
                    <a:bodyPr/>
                    <a:lstStyle/>
                    <a:p>
                      <a:pPr>
                        <a:buNone/>
                      </a:pPr>
                      <a:r>
                        <a:rPr lang="en-GB" sz="2600" b="1" dirty="0">
                          <a:effectLst/>
                        </a:rPr>
                        <a:t>Cross‑Sector Linkages</a:t>
                      </a:r>
                      <a:endParaRPr lang="en-GB" sz="2600" dirty="0">
                        <a:effectLst/>
                      </a:endParaRP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Interactions with banking, TCSPs, use of VA etc.</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tc>
                  <a:txBody>
                    <a:bodyPr/>
                    <a:lstStyle/>
                    <a:p>
                      <a:pPr>
                        <a:buNone/>
                      </a:pPr>
                      <a:r>
                        <a:rPr lang="en-GB" sz="2600" dirty="0">
                          <a:effectLst/>
                        </a:rPr>
                        <a:t>Identifies systemic and emerging national risks</a:t>
                      </a:r>
                    </a:p>
                  </a:txBody>
                  <a:tcPr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5F5F5"/>
                    </a:solidFill>
                  </a:tcPr>
                </a:tc>
                <a:extLst>
                  <a:ext uri="{0D108BD9-81ED-4DB2-BD59-A6C34878D82A}">
                    <a16:rowId xmlns:a16="http://schemas.microsoft.com/office/drawing/2014/main" val="1906979445"/>
                  </a:ext>
                </a:extLst>
              </a:tr>
            </a:tbl>
          </a:graphicData>
        </a:graphic>
      </p:graphicFrame>
    </p:spTree>
    <p:extLst>
      <p:ext uri="{BB962C8B-B14F-4D97-AF65-F5344CB8AC3E}">
        <p14:creationId xmlns:p14="http://schemas.microsoft.com/office/powerpoint/2010/main" val="1570056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ADB26-7F79-AB04-EA52-1D964D895E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D4A7DC-C1BE-8BD1-C80F-9CAE22B25E54}"/>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BD07B101-613E-1FE0-1A82-837E740B0B46}"/>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What’s Next?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D246B9DB-914E-4BFE-9A94-BEA7C5B6CC30}"/>
              </a:ext>
            </a:extLst>
          </p:cNvPr>
          <p:cNvSpPr txBox="1"/>
          <p:nvPr/>
        </p:nvSpPr>
        <p:spPr>
          <a:xfrm>
            <a:off x="737118" y="2973780"/>
            <a:ext cx="13944600" cy="3156120"/>
          </a:xfrm>
          <a:prstGeom prst="rect">
            <a:avLst/>
          </a:prstGeom>
        </p:spPr>
        <p:txBody>
          <a:bodyPr wrap="square" lIns="0" tIns="0" rIns="0" bIns="0" rtlCol="0" anchor="t">
            <a:spAutoFit/>
          </a:bodyPr>
          <a:lstStyle/>
          <a:p>
            <a:pPr marL="457200" indent="-457200" algn="l">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NRA outreach</a:t>
            </a:r>
          </a:p>
          <a:p>
            <a:pPr marL="457200" indent="-457200" algn="l">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National Action Plan</a:t>
            </a:r>
          </a:p>
          <a:p>
            <a:pPr marL="457200" indent="-457200" algn="l">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Supervisory actions</a:t>
            </a:r>
          </a:p>
          <a:p>
            <a:pPr marL="457200" indent="-457200" algn="l">
              <a:lnSpc>
                <a:spcPts val="5040"/>
              </a:lnSpc>
              <a:buFont typeface="Arial" panose="020B0604020202020204" pitchFamily="34" charset="0"/>
              <a:buChar char="•"/>
            </a:pPr>
            <a:r>
              <a:rPr lang="en-GB" sz="3500" dirty="0">
                <a:solidFill>
                  <a:srgbClr val="886579"/>
                </a:solidFill>
                <a:latin typeface="Raleway"/>
                <a:ea typeface="Raleway"/>
                <a:cs typeface="Raleway"/>
                <a:sym typeface="Raleway"/>
              </a:rPr>
              <a:t>Updated guidance embedding NRA findings into practice</a:t>
            </a:r>
          </a:p>
          <a:p>
            <a:pPr marL="457200" indent="-457200" algn="l">
              <a:lnSpc>
                <a:spcPts val="5040"/>
              </a:lnSpc>
              <a:buFont typeface="Arial" panose="020B0604020202020204" pitchFamily="34" charset="0"/>
              <a:buChar char="•"/>
            </a:pPr>
            <a:endParaRPr lang="en-GB" sz="3600" dirty="0">
              <a:solidFill>
                <a:srgbClr val="886579"/>
              </a:solidFill>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60407DD8-05B5-408C-F34E-D3EC34F68D61}"/>
              </a:ext>
            </a:extLst>
          </p:cNvPr>
          <p:cNvPicPr>
            <a:picLocks noChangeAspect="1"/>
          </p:cNvPicPr>
          <p:nvPr/>
        </p:nvPicPr>
        <p:blipFill>
          <a:blip r:embed="rId4"/>
          <a:stretch>
            <a:fillRect/>
          </a:stretch>
        </p:blipFill>
        <p:spPr>
          <a:xfrm>
            <a:off x="13920375" y="8573837"/>
            <a:ext cx="4367625" cy="1713163"/>
          </a:xfrm>
          <a:prstGeom prst="rect">
            <a:avLst/>
          </a:prstGeom>
        </p:spPr>
      </p:pic>
    </p:spTree>
    <p:extLst>
      <p:ext uri="{BB962C8B-B14F-4D97-AF65-F5344CB8AC3E}">
        <p14:creationId xmlns:p14="http://schemas.microsoft.com/office/powerpoint/2010/main" val="278988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3" name="TextBox 3"/>
          <p:cNvSpPr txBox="1"/>
          <p:nvPr/>
        </p:nvSpPr>
        <p:spPr>
          <a:xfrm>
            <a:off x="1033183" y="4000500"/>
            <a:ext cx="12073217" cy="1360437"/>
          </a:xfrm>
          <a:prstGeom prst="rect">
            <a:avLst/>
          </a:prstGeom>
        </p:spPr>
        <p:txBody>
          <a:bodyPr wrap="square" lIns="0" tIns="0" rIns="0" bIns="0" rtlCol="0" anchor="t">
            <a:spAutoFit/>
          </a:bodyPr>
          <a:lstStyle/>
          <a:p>
            <a:pPr algn="l">
              <a:lnSpc>
                <a:spcPts val="9600"/>
              </a:lnSpc>
            </a:pPr>
            <a:r>
              <a:rPr lang="en-US" sz="166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Welcome</a:t>
            </a:r>
          </a:p>
        </p:txBody>
      </p:sp>
      <p:sp>
        <p:nvSpPr>
          <p:cNvPr id="5" name="TextBox 5"/>
          <p:cNvSpPr txBox="1"/>
          <p:nvPr/>
        </p:nvSpPr>
        <p:spPr>
          <a:xfrm>
            <a:off x="1033183" y="6667500"/>
            <a:ext cx="5291417" cy="647700"/>
          </a:xfrm>
          <a:prstGeom prst="rect">
            <a:avLst/>
          </a:prstGeom>
        </p:spPr>
        <p:txBody>
          <a:bodyPr wrap="square" lIns="0" tIns="0" rIns="0" bIns="0" rtlCol="0" anchor="t">
            <a:spAutoFit/>
          </a:bodyPr>
          <a:lstStyle/>
          <a:p>
            <a:pPr algn="l">
              <a:lnSpc>
                <a:spcPts val="5040"/>
              </a:lnSpc>
            </a:pPr>
            <a:r>
              <a:rPr lang="en-US" sz="4200" dirty="0">
                <a:solidFill>
                  <a:srgbClr val="418689"/>
                </a:solidFill>
                <a:latin typeface="Raleway"/>
                <a:ea typeface="Raleway"/>
                <a:cs typeface="Raleway"/>
                <a:sym typeface="Raleway"/>
              </a:rPr>
              <a:t>24</a:t>
            </a:r>
            <a:r>
              <a:rPr lang="en-US" sz="4200" baseline="30000" dirty="0">
                <a:solidFill>
                  <a:srgbClr val="418689"/>
                </a:solidFill>
                <a:latin typeface="Raleway"/>
                <a:ea typeface="Raleway"/>
                <a:cs typeface="Raleway"/>
                <a:sym typeface="Raleway"/>
              </a:rPr>
              <a:t>th</a:t>
            </a:r>
            <a:r>
              <a:rPr lang="en-US" sz="4200" dirty="0">
                <a:solidFill>
                  <a:srgbClr val="418689"/>
                </a:solidFill>
                <a:latin typeface="Raleway"/>
                <a:ea typeface="Raleway"/>
                <a:cs typeface="Raleway"/>
                <a:sym typeface="Raleway"/>
              </a:rPr>
              <a:t> GSC AML Forum</a:t>
            </a:r>
          </a:p>
        </p:txBody>
      </p:sp>
      <p:sp>
        <p:nvSpPr>
          <p:cNvPr id="7" name="TextBox 4">
            <a:extLst>
              <a:ext uri="{FF2B5EF4-FFF2-40B4-BE49-F238E27FC236}">
                <a16:creationId xmlns:a16="http://schemas.microsoft.com/office/drawing/2014/main" id="{17F81155-CD74-E1E7-89BA-62849E67426A}"/>
              </a:ext>
            </a:extLst>
          </p:cNvPr>
          <p:cNvSpPr txBox="1"/>
          <p:nvPr/>
        </p:nvSpPr>
        <p:spPr>
          <a:xfrm>
            <a:off x="1013460" y="7315200"/>
            <a:ext cx="13875536" cy="497829"/>
          </a:xfrm>
          <a:prstGeom prst="rect">
            <a:avLst/>
          </a:prstGeom>
        </p:spPr>
        <p:txBody>
          <a:bodyPr lIns="0" tIns="0" rIns="0" bIns="0" rtlCol="0" anchor="t">
            <a:spAutoFit/>
          </a:bodyPr>
          <a:lstStyle/>
          <a:p>
            <a:pPr algn="l">
              <a:lnSpc>
                <a:spcPts val="4320"/>
              </a:lnSpc>
            </a:pPr>
            <a:r>
              <a:rPr lang="en-US" sz="2800" dirty="0">
                <a:solidFill>
                  <a:srgbClr val="000000"/>
                </a:solidFill>
                <a:latin typeface="Tahoma"/>
                <a:ea typeface="Tahoma"/>
                <a:cs typeface="Tahoma"/>
                <a:sym typeface="Tahoma"/>
              </a:rPr>
              <a:t>January 2026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7DE18-56D3-9949-AF66-6D58332B68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407F931-B0A1-497E-B497-55DEAC7C740D}"/>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32B84B8A-916F-6857-BE7B-8D5CC180A126}"/>
              </a:ext>
            </a:extLst>
          </p:cNvPr>
          <p:cNvSpPr txBox="1"/>
          <p:nvPr/>
        </p:nvSpPr>
        <p:spPr>
          <a:xfrm>
            <a:off x="1028700" y="533801"/>
            <a:ext cx="14823119" cy="1231106"/>
          </a:xfrm>
          <a:prstGeom prst="rect">
            <a:avLst/>
          </a:prstGeom>
        </p:spPr>
        <p:txBody>
          <a:bodyPr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Sector Background</a:t>
            </a:r>
          </a:p>
        </p:txBody>
      </p:sp>
      <p:sp>
        <p:nvSpPr>
          <p:cNvPr id="5" name="TextBox 5">
            <a:extLst>
              <a:ext uri="{FF2B5EF4-FFF2-40B4-BE49-F238E27FC236}">
                <a16:creationId xmlns:a16="http://schemas.microsoft.com/office/drawing/2014/main" id="{0936DCB3-4984-8E54-AC63-81E099ADDF5C}"/>
              </a:ext>
            </a:extLst>
          </p:cNvPr>
          <p:cNvSpPr txBox="1"/>
          <p:nvPr/>
        </p:nvSpPr>
        <p:spPr>
          <a:xfrm>
            <a:off x="533401" y="2161985"/>
            <a:ext cx="13944600" cy="5720925"/>
          </a:xfrm>
          <a:prstGeom prst="rect">
            <a:avLst/>
          </a:prstGeom>
        </p:spPr>
        <p:txBody>
          <a:bodyPr wrap="square" lIns="0" tIns="0" rIns="0" bIns="0" rtlCol="0" anchor="t">
            <a:spAutoFit/>
          </a:bodyPr>
          <a:lstStyle/>
          <a:p>
            <a:pPr marL="457200" indent="-457200" algn="l">
              <a:lnSpc>
                <a:spcPts val="5040"/>
              </a:lnSpc>
              <a:buFont typeface="Arial" panose="020B0604020202020204" pitchFamily="34" charset="0"/>
              <a:buChar char="•"/>
            </a:pPr>
            <a:r>
              <a:rPr lang="en-GB" sz="3600" dirty="0">
                <a:solidFill>
                  <a:srgbClr val="886579"/>
                </a:solidFill>
                <a:latin typeface="Raleway"/>
                <a:ea typeface="Raleway"/>
                <a:cs typeface="Raleway"/>
                <a:sym typeface="Raleway"/>
              </a:rPr>
              <a:t>Gambling is the largest non-financial sector in the Isle of Man, contributing 14.2% of national income in 2023/24. </a:t>
            </a:r>
          </a:p>
          <a:p>
            <a:pPr marL="457200" indent="-457200" algn="l">
              <a:lnSpc>
                <a:spcPts val="5040"/>
              </a:lnSpc>
              <a:buFont typeface="Arial" panose="020B0604020202020204" pitchFamily="34" charset="0"/>
              <a:buChar char="•"/>
            </a:pPr>
            <a:r>
              <a:rPr lang="en-GB" sz="3600" dirty="0">
                <a:solidFill>
                  <a:srgbClr val="886579"/>
                </a:solidFill>
                <a:latin typeface="Raleway"/>
                <a:ea typeface="Raleway"/>
                <a:cs typeface="Raleway"/>
                <a:sym typeface="Raleway"/>
              </a:rPr>
              <a:t>The gambling sector is the largest non-financial sector in the Isle of Man, contributing 14.2% of national income in 2023/24. </a:t>
            </a:r>
          </a:p>
          <a:p>
            <a:pPr marL="457200" indent="-457200" algn="l">
              <a:lnSpc>
                <a:spcPts val="5040"/>
              </a:lnSpc>
              <a:buFont typeface="Arial" panose="020B0604020202020204" pitchFamily="34" charset="0"/>
              <a:buChar char="•"/>
            </a:pPr>
            <a:r>
              <a:rPr lang="en-GB" sz="3600" dirty="0">
                <a:solidFill>
                  <a:srgbClr val="886579"/>
                </a:solidFill>
                <a:latin typeface="Raleway"/>
                <a:ea typeface="Raleway"/>
                <a:cs typeface="Raleway"/>
                <a:sym typeface="Raleway"/>
              </a:rPr>
              <a:t>The sector comprises both regulated online gambling operators and ancillary services that support the sector.</a:t>
            </a:r>
          </a:p>
          <a:p>
            <a:pPr marL="457200" indent="-457200" algn="l">
              <a:lnSpc>
                <a:spcPts val="5040"/>
              </a:lnSpc>
              <a:buFont typeface="Arial" panose="020B0604020202020204" pitchFamily="34" charset="0"/>
              <a:buChar char="•"/>
            </a:pPr>
            <a:r>
              <a:rPr lang="en-GB" sz="3600" dirty="0">
                <a:solidFill>
                  <a:srgbClr val="886579"/>
                </a:solidFill>
                <a:latin typeface="Raleway"/>
                <a:ea typeface="Raleway"/>
                <a:cs typeface="Raleway"/>
                <a:sym typeface="Raleway"/>
              </a:rPr>
              <a:t>The GSC licenses, approves and supervises all forms of gambling activity carried out and hosted in the Isle of Man.</a:t>
            </a:r>
          </a:p>
          <a:p>
            <a:pPr algn="l">
              <a:lnSpc>
                <a:spcPts val="5040"/>
              </a:lnSpc>
            </a:pPr>
            <a:endParaRPr lang="en-GB" sz="3600" dirty="0">
              <a:solidFill>
                <a:srgbClr val="886579"/>
              </a:solidFill>
              <a:latin typeface="Raleway"/>
              <a:ea typeface="Raleway"/>
              <a:cs typeface="Raleway"/>
              <a:sym typeface="Raleway"/>
            </a:endParaRPr>
          </a:p>
        </p:txBody>
      </p:sp>
    </p:spTree>
    <p:extLst>
      <p:ext uri="{BB962C8B-B14F-4D97-AF65-F5344CB8AC3E}">
        <p14:creationId xmlns:p14="http://schemas.microsoft.com/office/powerpoint/2010/main" val="344277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5BB4-DAC9-DDDD-1A5C-D17CDE5A3F3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0EAF8FE-2F3A-9805-7906-DA7791A7FFCC}"/>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dirty="0"/>
          </a:p>
        </p:txBody>
      </p:sp>
      <p:sp>
        <p:nvSpPr>
          <p:cNvPr id="3" name="TextBox 3">
            <a:extLst>
              <a:ext uri="{FF2B5EF4-FFF2-40B4-BE49-F238E27FC236}">
                <a16:creationId xmlns:a16="http://schemas.microsoft.com/office/drawing/2014/main" id="{371D505E-1971-06E1-3476-61E4F3E8FC6F}"/>
              </a:ext>
            </a:extLst>
          </p:cNvPr>
          <p:cNvSpPr txBox="1"/>
          <p:nvPr/>
        </p:nvSpPr>
        <p:spPr>
          <a:xfrm>
            <a:off x="1028700" y="533801"/>
            <a:ext cx="14823119" cy="1231106"/>
          </a:xfrm>
          <a:prstGeom prst="rect">
            <a:avLst/>
          </a:prstGeom>
        </p:spPr>
        <p:txBody>
          <a:bodyPr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Sector Background</a:t>
            </a:r>
          </a:p>
        </p:txBody>
      </p:sp>
      <p:sp>
        <p:nvSpPr>
          <p:cNvPr id="5" name="TextBox 5">
            <a:extLst>
              <a:ext uri="{FF2B5EF4-FFF2-40B4-BE49-F238E27FC236}">
                <a16:creationId xmlns:a16="http://schemas.microsoft.com/office/drawing/2014/main" id="{5ABFB92C-861E-4F3A-3169-86BC6C89FB24}"/>
              </a:ext>
            </a:extLst>
          </p:cNvPr>
          <p:cNvSpPr txBox="1"/>
          <p:nvPr/>
        </p:nvSpPr>
        <p:spPr>
          <a:xfrm>
            <a:off x="533401" y="2161985"/>
            <a:ext cx="14370836" cy="7644529"/>
          </a:xfrm>
          <a:prstGeom prst="rect">
            <a:avLst/>
          </a:prstGeom>
        </p:spPr>
        <p:txBody>
          <a:bodyPr wrap="square" lIns="0" tIns="0" rIns="0" bIns="0" rtlCol="0" anchor="t">
            <a:spAutoFit/>
          </a:bodyPr>
          <a:lstStyle/>
          <a:p>
            <a:pPr marL="571500" indent="-571500">
              <a:lnSpc>
                <a:spcPts val="5040"/>
              </a:lnSpc>
              <a:buFont typeface="Arial" panose="020B0604020202020204" pitchFamily="34" charset="0"/>
              <a:buChar char="•"/>
            </a:pPr>
            <a:r>
              <a:rPr lang="en-GB" sz="3600" dirty="0">
                <a:solidFill>
                  <a:srgbClr val="886579"/>
                </a:solidFill>
                <a:latin typeface="Raleway"/>
                <a:ea typeface="Raleway"/>
                <a:cs typeface="Raleway"/>
                <a:sym typeface="Raleway"/>
              </a:rPr>
              <a:t>The online gambling sector, which is international in nature, accounts for most licence holders.</a:t>
            </a:r>
          </a:p>
          <a:p>
            <a:pPr marL="571500" indent="-571500">
              <a:lnSpc>
                <a:spcPts val="5040"/>
              </a:lnSpc>
              <a:buFont typeface="Arial" panose="020B0604020202020204" pitchFamily="34" charset="0"/>
              <a:buChar char="•"/>
            </a:pPr>
            <a:r>
              <a:rPr lang="en-GB" sz="3600" dirty="0">
                <a:solidFill>
                  <a:srgbClr val="886579"/>
                </a:solidFill>
                <a:latin typeface="Raleway"/>
                <a:ea typeface="Raleway"/>
                <a:cs typeface="Raleway"/>
                <a:sym typeface="Raleway"/>
              </a:rPr>
              <a:t>The majority of declared profit originates from software supplier businesses, which are currently outside international AML/CFT standards. The GSC has an elective software supply licensing regime, so some software supply business is licensed and subject to GSC supervision against licence conditions and targeted guidance. There is also a substantial un-regulated software supply sector.  </a:t>
            </a:r>
          </a:p>
          <a:p>
            <a:pPr marL="571500" indent="-571500">
              <a:lnSpc>
                <a:spcPts val="5040"/>
              </a:lnSpc>
              <a:buFont typeface="Arial" panose="020B0604020202020204" pitchFamily="34" charset="0"/>
              <a:buChar char="•"/>
            </a:pPr>
            <a:r>
              <a:rPr lang="en-GB" sz="3600" dirty="0">
                <a:solidFill>
                  <a:srgbClr val="886579"/>
                </a:solidFill>
                <a:latin typeface="Raleway"/>
                <a:ea typeface="Raleway"/>
                <a:cs typeface="Raleway"/>
                <a:sym typeface="Raleway"/>
              </a:rPr>
              <a:t>There are a small number of terrestrial (land-based) operators consisting of one casino and a limited number of bookmakers. </a:t>
            </a:r>
          </a:p>
          <a:p>
            <a:pPr algn="l">
              <a:lnSpc>
                <a:spcPts val="5040"/>
              </a:lnSpc>
            </a:pPr>
            <a:endParaRPr lang="en-GB" sz="3600" dirty="0">
              <a:solidFill>
                <a:srgbClr val="886579"/>
              </a:solidFill>
              <a:latin typeface="Raleway"/>
              <a:ea typeface="Raleway"/>
              <a:cs typeface="Raleway"/>
              <a:sym typeface="Raleway"/>
            </a:endParaRPr>
          </a:p>
        </p:txBody>
      </p:sp>
    </p:spTree>
    <p:extLst>
      <p:ext uri="{BB962C8B-B14F-4D97-AF65-F5344CB8AC3E}">
        <p14:creationId xmlns:p14="http://schemas.microsoft.com/office/powerpoint/2010/main" val="387954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2895600" y="3591236"/>
            <a:ext cx="13106400" cy="4556632"/>
          </a:xfrm>
          <a:prstGeom prst="rect">
            <a:avLst/>
          </a:prstGeom>
        </p:spPr>
        <p:txBody>
          <a:bodyPr wrap="square" lIns="0" tIns="0" rIns="0" bIns="0" rtlCol="0" anchor="t">
            <a:spAutoFit/>
          </a:bodyPr>
          <a:lstStyle/>
          <a:p>
            <a:pPr marL="388620" lvl="1" algn="l">
              <a:lnSpc>
                <a:spcPts val="4500"/>
              </a:lnSpc>
            </a:pPr>
            <a:r>
              <a:rPr lang="en-GB" sz="3200" dirty="0">
                <a:solidFill>
                  <a:srgbClr val="000000"/>
                </a:solidFill>
                <a:latin typeface="Tahoma"/>
                <a:ea typeface="Tahoma"/>
                <a:cs typeface="Tahoma"/>
                <a:sym typeface="Tahoma"/>
              </a:rPr>
              <a:t>The </a:t>
            </a:r>
            <a:r>
              <a:rPr lang="en-GB" sz="3200" b="1" dirty="0">
                <a:solidFill>
                  <a:srgbClr val="000000"/>
                </a:solidFill>
                <a:latin typeface="Tahoma"/>
                <a:ea typeface="Tahoma"/>
                <a:cs typeface="Tahoma"/>
                <a:sym typeface="Tahoma"/>
              </a:rPr>
              <a:t>online</a:t>
            </a:r>
            <a:r>
              <a:rPr lang="en-GB" sz="3200" dirty="0">
                <a:solidFill>
                  <a:srgbClr val="000000"/>
                </a:solidFill>
                <a:latin typeface="Tahoma"/>
                <a:ea typeface="Tahoma"/>
                <a:cs typeface="Tahoma"/>
                <a:sym typeface="Tahoma"/>
              </a:rPr>
              <a:t> gambling sector has a </a:t>
            </a:r>
            <a:r>
              <a:rPr lang="en-GB" sz="3200" b="1" dirty="0">
                <a:solidFill>
                  <a:schemeClr val="accent6"/>
                </a:solidFill>
                <a:latin typeface="Tahoma"/>
                <a:ea typeface="Tahoma"/>
                <a:cs typeface="Tahoma"/>
                <a:sym typeface="Tahoma"/>
              </a:rPr>
              <a:t>medium-high risk</a:t>
            </a:r>
            <a:r>
              <a:rPr lang="en-GB" sz="3200" dirty="0">
                <a:solidFill>
                  <a:srgbClr val="000000"/>
                </a:solidFill>
                <a:latin typeface="Tahoma"/>
                <a:ea typeface="Tahoma"/>
                <a:cs typeface="Tahoma"/>
                <a:sym typeface="Tahoma"/>
              </a:rPr>
              <a:t>, reflecting a large number of international customers and transaction volumes.</a:t>
            </a:r>
          </a:p>
          <a:p>
            <a:pPr marL="388620" lvl="1" algn="l">
              <a:lnSpc>
                <a:spcPts val="4500"/>
              </a:lnSpc>
            </a:pPr>
            <a:endParaRPr lang="en-GB" sz="3200" dirty="0">
              <a:solidFill>
                <a:srgbClr val="000000"/>
              </a:solidFill>
              <a:latin typeface="Tahoma"/>
              <a:ea typeface="Tahoma"/>
              <a:cs typeface="Tahoma"/>
              <a:sym typeface="Tahoma"/>
            </a:endParaRPr>
          </a:p>
          <a:p>
            <a:pPr marL="388620" lvl="1" algn="l">
              <a:lnSpc>
                <a:spcPts val="4500"/>
              </a:lnSpc>
            </a:pPr>
            <a:endParaRPr lang="en-GB" sz="3200" dirty="0">
              <a:solidFill>
                <a:srgbClr val="000000"/>
              </a:solidFill>
              <a:latin typeface="Tahoma"/>
              <a:ea typeface="Tahoma"/>
              <a:cs typeface="Tahoma"/>
              <a:sym typeface="Tahoma"/>
            </a:endParaRPr>
          </a:p>
          <a:p>
            <a:pPr marL="388620" lvl="1" algn="l">
              <a:lnSpc>
                <a:spcPts val="4500"/>
              </a:lnSpc>
            </a:pPr>
            <a:r>
              <a:rPr lang="en-GB" sz="3200" dirty="0">
                <a:solidFill>
                  <a:srgbClr val="000000"/>
                </a:solidFill>
                <a:latin typeface="Tahoma"/>
                <a:ea typeface="Tahoma"/>
                <a:cs typeface="Tahoma"/>
                <a:sym typeface="Tahoma"/>
              </a:rPr>
              <a:t>The </a:t>
            </a:r>
            <a:r>
              <a:rPr lang="en-GB" sz="3200" b="1" dirty="0">
                <a:solidFill>
                  <a:srgbClr val="000000"/>
                </a:solidFill>
                <a:latin typeface="Tahoma"/>
                <a:ea typeface="Tahoma"/>
                <a:cs typeface="Tahoma"/>
                <a:sym typeface="Tahoma"/>
              </a:rPr>
              <a:t>terrestrial </a:t>
            </a:r>
            <a:r>
              <a:rPr lang="en-GB" sz="3200" dirty="0">
                <a:solidFill>
                  <a:srgbClr val="000000"/>
                </a:solidFill>
                <a:latin typeface="Tahoma"/>
                <a:ea typeface="Tahoma"/>
                <a:cs typeface="Tahoma"/>
                <a:sym typeface="Tahoma"/>
              </a:rPr>
              <a:t>gambling</a:t>
            </a:r>
            <a:r>
              <a:rPr lang="en-GB" sz="3200" b="1" dirty="0">
                <a:solidFill>
                  <a:srgbClr val="000000"/>
                </a:solidFill>
                <a:latin typeface="Tahoma"/>
                <a:ea typeface="Tahoma"/>
                <a:cs typeface="Tahoma"/>
                <a:sym typeface="Tahoma"/>
              </a:rPr>
              <a:t> </a:t>
            </a:r>
            <a:r>
              <a:rPr lang="en-GB" sz="3200" dirty="0">
                <a:solidFill>
                  <a:srgbClr val="000000"/>
                </a:solidFill>
                <a:latin typeface="Tahoma"/>
                <a:ea typeface="Tahoma"/>
                <a:cs typeface="Tahoma"/>
                <a:sym typeface="Tahoma"/>
              </a:rPr>
              <a:t>has a </a:t>
            </a:r>
            <a:r>
              <a:rPr lang="en-GB" sz="3200" b="1" dirty="0">
                <a:solidFill>
                  <a:srgbClr val="FFC000"/>
                </a:solidFill>
                <a:latin typeface="Tahoma"/>
                <a:ea typeface="Tahoma"/>
                <a:cs typeface="Tahoma"/>
                <a:sym typeface="Tahoma"/>
              </a:rPr>
              <a:t>medium-low risk</a:t>
            </a:r>
            <a:r>
              <a:rPr lang="en-GB" sz="3200" dirty="0">
                <a:solidFill>
                  <a:srgbClr val="000000"/>
                </a:solidFill>
                <a:latin typeface="Tahoma"/>
                <a:ea typeface="Tahoma"/>
                <a:cs typeface="Tahoma"/>
                <a:sym typeface="Tahoma"/>
              </a:rPr>
              <a:t>, reflecting its smaller size, domestic profile and lower transaction volumes.</a:t>
            </a:r>
          </a:p>
          <a:p>
            <a:pPr marL="388620" lvl="1" algn="l">
              <a:lnSpc>
                <a:spcPts val="4500"/>
              </a:lnSpc>
            </a:pPr>
            <a:endParaRPr lang="en-GB" sz="3200" dirty="0">
              <a:solidFill>
                <a:srgbClr val="000000"/>
              </a:solidFill>
              <a:latin typeface="Tahoma"/>
              <a:ea typeface="Tahoma"/>
              <a:cs typeface="Tahoma"/>
              <a:sym typeface="Tahoma"/>
            </a:endParaRPr>
          </a:p>
          <a:p>
            <a:pPr marL="388620" lvl="1" algn="l">
              <a:lnSpc>
                <a:spcPts val="4500"/>
              </a:lnSpc>
            </a:pPr>
            <a:endParaRPr lang="en-GB" sz="3200" dirty="0">
              <a:solidFill>
                <a:srgbClr val="000000"/>
              </a:solidFill>
              <a:latin typeface="Tahoma"/>
              <a:ea typeface="Tahoma"/>
              <a:cs typeface="Tahoma"/>
              <a:sym typeface="Tahoma"/>
            </a:endParaRPr>
          </a:p>
        </p:txBody>
      </p:sp>
      <p:sp>
        <p:nvSpPr>
          <p:cNvPr id="4" name="TextBox 4"/>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Risk Ratings</a:t>
            </a:r>
          </a:p>
        </p:txBody>
      </p:sp>
      <p:sp>
        <p:nvSpPr>
          <p:cNvPr id="7" name="TextBox 6">
            <a:extLst>
              <a:ext uri="{FF2B5EF4-FFF2-40B4-BE49-F238E27FC236}">
                <a16:creationId xmlns:a16="http://schemas.microsoft.com/office/drawing/2014/main" id="{23E6C150-8C44-2430-C7F5-D9C41FF29488}"/>
              </a:ext>
            </a:extLst>
          </p:cNvPr>
          <p:cNvSpPr txBox="1"/>
          <p:nvPr/>
        </p:nvSpPr>
        <p:spPr>
          <a:xfrm>
            <a:off x="1143000" y="2158182"/>
            <a:ext cx="16611600" cy="689622"/>
          </a:xfrm>
          <a:custGeom>
            <a:avLst/>
            <a:gdLst>
              <a:gd name="csX0" fmla="*/ 0 w 16611600"/>
              <a:gd name="csY0" fmla="*/ 114939 h 689622"/>
              <a:gd name="csX1" fmla="*/ 114939 w 16611600"/>
              <a:gd name="csY1" fmla="*/ 0 h 689622"/>
              <a:gd name="csX2" fmla="*/ 16496661 w 16611600"/>
              <a:gd name="csY2" fmla="*/ 0 h 689622"/>
              <a:gd name="csX3" fmla="*/ 16611600 w 16611600"/>
              <a:gd name="csY3" fmla="*/ 114939 h 689622"/>
              <a:gd name="csX4" fmla="*/ 16611600 w 16611600"/>
              <a:gd name="csY4" fmla="*/ 574683 h 689622"/>
              <a:gd name="csX5" fmla="*/ 16496661 w 16611600"/>
              <a:gd name="csY5" fmla="*/ 689622 h 689622"/>
              <a:gd name="csX6" fmla="*/ 114939 w 16611600"/>
              <a:gd name="csY6" fmla="*/ 689622 h 689622"/>
              <a:gd name="csX7" fmla="*/ 0 w 16611600"/>
              <a:gd name="csY7" fmla="*/ 574683 h 689622"/>
              <a:gd name="csX8" fmla="*/ 0 w 16611600"/>
              <a:gd name="csY8" fmla="*/ 114939 h 6896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6611600" h="689622" extrusionOk="0">
                <a:moveTo>
                  <a:pt x="0" y="114939"/>
                </a:moveTo>
                <a:cubicBezTo>
                  <a:pt x="1639" y="46977"/>
                  <a:pt x="40664" y="1516"/>
                  <a:pt x="114939" y="0"/>
                </a:cubicBezTo>
                <a:cubicBezTo>
                  <a:pt x="1981590" y="-31157"/>
                  <a:pt x="12003433" y="155105"/>
                  <a:pt x="16496661" y="0"/>
                </a:cubicBezTo>
                <a:cubicBezTo>
                  <a:pt x="16556761" y="9979"/>
                  <a:pt x="16610532" y="57130"/>
                  <a:pt x="16611600" y="114939"/>
                </a:cubicBezTo>
                <a:cubicBezTo>
                  <a:pt x="16592388" y="245554"/>
                  <a:pt x="16623726" y="448847"/>
                  <a:pt x="16611600" y="574683"/>
                </a:cubicBezTo>
                <a:cubicBezTo>
                  <a:pt x="16600933" y="640755"/>
                  <a:pt x="16560142" y="691002"/>
                  <a:pt x="16496661" y="689622"/>
                </a:cubicBezTo>
                <a:cubicBezTo>
                  <a:pt x="11512069" y="811239"/>
                  <a:pt x="2993777" y="795007"/>
                  <a:pt x="114939" y="689622"/>
                </a:cubicBezTo>
                <a:cubicBezTo>
                  <a:pt x="49882" y="695553"/>
                  <a:pt x="463" y="632696"/>
                  <a:pt x="0" y="574683"/>
                </a:cubicBezTo>
                <a:cubicBezTo>
                  <a:pt x="770" y="458163"/>
                  <a:pt x="16622" y="180643"/>
                  <a:pt x="0" y="114939"/>
                </a:cubicBezTo>
                <a:close/>
              </a:path>
            </a:pathLst>
          </a:custGeom>
          <a:noFill/>
          <a:ln w="28575">
            <a:solidFill>
              <a:srgbClr val="886579"/>
            </a:solidFill>
            <a:prstDash val="dash"/>
            <a:extLst>
              <a:ext uri="{C807C97D-BFC1-408E-A445-0C87EB9F89A2}">
                <ask:lineSketchStyleProps xmlns:ask="http://schemas.microsoft.com/office/drawing/2018/sketchyshapes" sd="1853369752">
                  <a:prstGeom prst="roundRect">
                    <a:avLst/>
                  </a:prstGeom>
                  <ask:type>
                    <ask:lineSketchCurved/>
                  </ask:type>
                </ask:lineSketchStyleProps>
              </a:ext>
            </a:extLst>
          </a:ln>
        </p:spPr>
        <p:txBody>
          <a:bodyPr wrap="square">
            <a:spAutoFit/>
          </a:bodyPr>
          <a:lstStyle/>
          <a:p>
            <a:pPr marL="388620" lvl="1" algn="ctr">
              <a:lnSpc>
                <a:spcPts val="4500"/>
              </a:lnSpc>
            </a:pPr>
            <a:r>
              <a:rPr lang="en-GB" sz="3200" dirty="0">
                <a:solidFill>
                  <a:srgbClr val="886579"/>
                </a:solidFill>
                <a:latin typeface="Raleway" pitchFamily="2" charset="0"/>
                <a:ea typeface="Tahoma"/>
                <a:cs typeface="Tahoma"/>
                <a:sym typeface="Tahoma"/>
              </a:rPr>
              <a:t>The Gambling sector </a:t>
            </a:r>
            <a:r>
              <a:rPr lang="en-GB" sz="3200" b="1" dirty="0">
                <a:solidFill>
                  <a:srgbClr val="886579"/>
                </a:solidFill>
                <a:latin typeface="Raleway" pitchFamily="2" charset="0"/>
                <a:ea typeface="Tahoma"/>
                <a:cs typeface="Tahoma"/>
                <a:sym typeface="Tahoma"/>
              </a:rPr>
              <a:t>overall</a:t>
            </a:r>
            <a:r>
              <a:rPr lang="en-GB" sz="3200" dirty="0">
                <a:solidFill>
                  <a:srgbClr val="886579"/>
                </a:solidFill>
                <a:latin typeface="Raleway" pitchFamily="2" charset="0"/>
                <a:ea typeface="Tahoma"/>
                <a:cs typeface="Tahoma"/>
                <a:sym typeface="Tahoma"/>
              </a:rPr>
              <a:t> is assessed as </a:t>
            </a:r>
            <a:r>
              <a:rPr lang="en-GB" sz="3200" b="1" dirty="0">
                <a:solidFill>
                  <a:srgbClr val="886579"/>
                </a:solidFill>
                <a:latin typeface="Raleway" pitchFamily="2" charset="0"/>
                <a:ea typeface="Tahoma"/>
                <a:cs typeface="Tahoma"/>
                <a:sym typeface="Tahoma"/>
              </a:rPr>
              <a:t>medium-high risk </a:t>
            </a:r>
            <a:r>
              <a:rPr lang="en-GB" sz="3200" dirty="0">
                <a:solidFill>
                  <a:srgbClr val="886579"/>
                </a:solidFill>
                <a:latin typeface="Raleway" pitchFamily="2" charset="0"/>
                <a:ea typeface="Tahoma"/>
                <a:cs typeface="Tahoma"/>
                <a:sym typeface="Tahoma"/>
              </a:rPr>
              <a:t>for money laundering. </a:t>
            </a:r>
          </a:p>
        </p:txBody>
      </p:sp>
      <p:pic>
        <p:nvPicPr>
          <p:cNvPr id="9" name="Picture 8" descr="A card with a map and a card in the middle&#10;&#10;AI-generated content may be incorrect.">
            <a:extLst>
              <a:ext uri="{FF2B5EF4-FFF2-40B4-BE49-F238E27FC236}">
                <a16:creationId xmlns:a16="http://schemas.microsoft.com/office/drawing/2014/main" id="{3A48771B-FA3A-96BF-63D8-432C5717AC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997" y="5556762"/>
            <a:ext cx="1779742" cy="1779742"/>
          </a:xfrm>
          <a:prstGeom prst="rect">
            <a:avLst/>
          </a:prstGeom>
        </p:spPr>
      </p:pic>
      <p:pic>
        <p:nvPicPr>
          <p:cNvPr id="11" name="Picture 10" descr="A computer with a screen on it&#10;&#10;AI-generated content may be incorrect.">
            <a:extLst>
              <a:ext uri="{FF2B5EF4-FFF2-40B4-BE49-F238E27FC236}">
                <a16:creationId xmlns:a16="http://schemas.microsoft.com/office/drawing/2014/main" id="{543D2753-7AFD-E043-3621-D9B27E650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6997" y="3314700"/>
            <a:ext cx="1779741" cy="177974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6DD0E-EC42-A335-F446-43DBDCA3749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6453913-1449-230D-4527-A7618154F61A}"/>
              </a:ext>
            </a:extLst>
          </p:cNvPr>
          <p:cNvSpPr txBox="1"/>
          <p:nvPr/>
        </p:nvSpPr>
        <p:spPr>
          <a:xfrm>
            <a:off x="762000" y="2857500"/>
            <a:ext cx="14390204" cy="6864956"/>
          </a:xfrm>
          <a:prstGeom prst="rect">
            <a:avLst/>
          </a:prstGeom>
        </p:spPr>
        <p:txBody>
          <a:bodyPr wrap="square" lIns="0" tIns="0" rIns="0" bIns="0" rtlCol="0" anchor="t">
            <a:spAutoFit/>
          </a:bodyPr>
          <a:lstStyle/>
          <a:p>
            <a:pPr marL="388620" lvl="1" algn="l">
              <a:lnSpc>
                <a:spcPts val="4500"/>
              </a:lnSpc>
            </a:pPr>
            <a:r>
              <a:rPr lang="en-GB" sz="3200" b="1" dirty="0">
                <a:solidFill>
                  <a:srgbClr val="000000"/>
                </a:solidFill>
                <a:latin typeface="Tahoma"/>
                <a:ea typeface="Tahoma"/>
                <a:cs typeface="Tahoma"/>
                <a:sym typeface="Tahoma"/>
              </a:rPr>
              <a:t>Core threats include:</a:t>
            </a:r>
          </a:p>
          <a:p>
            <a:pPr marL="845820" lvl="1" indent="-4572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Criminal ownership and control of gambling businesses or software suppliers, via front companies and complex corporate structures.</a:t>
            </a:r>
          </a:p>
          <a:p>
            <a:pPr marL="845820" lvl="1" indent="-4572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Exploitation by organised crime groups, including those from East and Southeast Asia, for money laundering, cyber-enabled crime, and other illicit activities globally.</a:t>
            </a:r>
          </a:p>
          <a:p>
            <a:pPr marL="845820" lvl="1" indent="-4572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Criminals using false or stolen IDs, synthetic identities, and mule identities to access gambling services and obscure their true identity to bypass due diligence controls.</a:t>
            </a:r>
          </a:p>
          <a:p>
            <a:pPr marL="845820" lvl="1" indent="-4572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For terrestrial gambling, cash-intensive operations and casino-specific instruments remain primary channels for laundering domestic predicate offences.</a:t>
            </a:r>
          </a:p>
        </p:txBody>
      </p:sp>
      <p:sp>
        <p:nvSpPr>
          <p:cNvPr id="4" name="TextBox 4">
            <a:extLst>
              <a:ext uri="{FF2B5EF4-FFF2-40B4-BE49-F238E27FC236}">
                <a16:creationId xmlns:a16="http://schemas.microsoft.com/office/drawing/2014/main" id="{07BD1DA2-91D2-F3ED-047B-E25D084B34DB}"/>
              </a:ext>
            </a:extLst>
          </p:cNvPr>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Threats</a:t>
            </a:r>
          </a:p>
        </p:txBody>
      </p:sp>
      <p:sp>
        <p:nvSpPr>
          <p:cNvPr id="5" name="TextBox 5">
            <a:extLst>
              <a:ext uri="{FF2B5EF4-FFF2-40B4-BE49-F238E27FC236}">
                <a16:creationId xmlns:a16="http://schemas.microsoft.com/office/drawing/2014/main" id="{A4E76A07-6AD0-E19E-0C76-AFBA1A2E7BA1}"/>
              </a:ext>
            </a:extLst>
          </p:cNvPr>
          <p:cNvSpPr txBox="1"/>
          <p:nvPr/>
        </p:nvSpPr>
        <p:spPr>
          <a:xfrm>
            <a:off x="1143000" y="2077173"/>
            <a:ext cx="8423179" cy="647700"/>
          </a:xfrm>
          <a:prstGeom prst="rect">
            <a:avLst/>
          </a:prstGeom>
        </p:spPr>
        <p:txBody>
          <a:bodyPr lIns="0" tIns="0" rIns="0" bIns="0" rtlCol="0" anchor="t">
            <a:spAutoFit/>
          </a:bodyPr>
          <a:lstStyle/>
          <a:p>
            <a:pPr algn="l">
              <a:lnSpc>
                <a:spcPts val="5040"/>
              </a:lnSpc>
            </a:pPr>
            <a:r>
              <a:rPr lang="en-US" sz="4200" dirty="0">
                <a:solidFill>
                  <a:srgbClr val="886579"/>
                </a:solidFill>
                <a:latin typeface="Raleway"/>
                <a:ea typeface="Raleway"/>
                <a:cs typeface="Raleway"/>
                <a:sym typeface="Raleway"/>
              </a:rPr>
              <a:t>Core Threats Include</a:t>
            </a:r>
          </a:p>
        </p:txBody>
      </p:sp>
      <p:sp>
        <p:nvSpPr>
          <p:cNvPr id="6" name="Freeform 6">
            <a:extLst>
              <a:ext uri="{FF2B5EF4-FFF2-40B4-BE49-F238E27FC236}">
                <a16:creationId xmlns:a16="http://schemas.microsoft.com/office/drawing/2014/main" id="{ABE92F9D-F8F6-4CE0-BC4D-B07D48EA903A}"/>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Tree>
    <p:extLst>
      <p:ext uri="{BB962C8B-B14F-4D97-AF65-F5344CB8AC3E}">
        <p14:creationId xmlns:p14="http://schemas.microsoft.com/office/powerpoint/2010/main" val="166016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183019"/>
            <a:ext cx="7467917" cy="7075281"/>
            <a:chOff x="0" y="0"/>
            <a:chExt cx="1966859" cy="1863449"/>
          </a:xfrm>
        </p:grpSpPr>
        <p:sp>
          <p:nvSpPr>
            <p:cNvPr id="3" name="Freeform 3"/>
            <p:cNvSpPr/>
            <p:nvPr/>
          </p:nvSpPr>
          <p:spPr>
            <a:xfrm>
              <a:off x="0" y="0"/>
              <a:ext cx="1966859" cy="1863448"/>
            </a:xfrm>
            <a:custGeom>
              <a:avLst/>
              <a:gdLst/>
              <a:ahLst/>
              <a:cxnLst/>
              <a:rect l="l" t="t" r="r" b="b"/>
              <a:pathLst>
                <a:path w="1966859" h="1863448">
                  <a:moveTo>
                    <a:pt x="103669" y="0"/>
                  </a:moveTo>
                  <a:lnTo>
                    <a:pt x="1863190" y="0"/>
                  </a:lnTo>
                  <a:cubicBezTo>
                    <a:pt x="1890685" y="0"/>
                    <a:pt x="1917053" y="10922"/>
                    <a:pt x="1936495" y="30364"/>
                  </a:cubicBezTo>
                  <a:cubicBezTo>
                    <a:pt x="1955937" y="49806"/>
                    <a:pt x="1966859" y="76174"/>
                    <a:pt x="1966859" y="103669"/>
                  </a:cubicBezTo>
                  <a:lnTo>
                    <a:pt x="1966859" y="1759779"/>
                  </a:lnTo>
                  <a:cubicBezTo>
                    <a:pt x="1966859" y="1787274"/>
                    <a:pt x="1955937" y="1813643"/>
                    <a:pt x="1936495" y="1833084"/>
                  </a:cubicBezTo>
                  <a:cubicBezTo>
                    <a:pt x="1917053" y="1852526"/>
                    <a:pt x="1890685" y="1863448"/>
                    <a:pt x="1863190" y="1863448"/>
                  </a:cubicBezTo>
                  <a:lnTo>
                    <a:pt x="103669" y="1863448"/>
                  </a:lnTo>
                  <a:cubicBezTo>
                    <a:pt x="46414" y="1863448"/>
                    <a:pt x="0" y="1817034"/>
                    <a:pt x="0" y="1759779"/>
                  </a:cubicBezTo>
                  <a:lnTo>
                    <a:pt x="0" y="103669"/>
                  </a:lnTo>
                  <a:cubicBezTo>
                    <a:pt x="0" y="76174"/>
                    <a:pt x="10922" y="49806"/>
                    <a:pt x="30364" y="30364"/>
                  </a:cubicBezTo>
                  <a:cubicBezTo>
                    <a:pt x="49806" y="10922"/>
                    <a:pt x="76174" y="0"/>
                    <a:pt x="103669" y="0"/>
                  </a:cubicBezTo>
                  <a:close/>
                </a:path>
              </a:pathLst>
            </a:custGeom>
            <a:solidFill>
              <a:srgbClr val="000000">
                <a:alpha val="0"/>
              </a:srgbClr>
            </a:solidFill>
            <a:ln w="38100" cap="rnd">
              <a:solidFill>
                <a:srgbClr val="DDC4D1"/>
              </a:solidFill>
              <a:prstDash val="dash"/>
              <a:round/>
            </a:ln>
          </p:spPr>
          <p:txBody>
            <a:bodyPr/>
            <a:lstStyle/>
            <a:p>
              <a:endParaRPr lang="en-GB"/>
            </a:p>
          </p:txBody>
        </p:sp>
        <p:sp>
          <p:nvSpPr>
            <p:cNvPr id="4" name="TextBox 4"/>
            <p:cNvSpPr txBox="1"/>
            <p:nvPr/>
          </p:nvSpPr>
          <p:spPr>
            <a:xfrm>
              <a:off x="0" y="-47625"/>
              <a:ext cx="1966859" cy="1911074"/>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382548" y="6198190"/>
            <a:ext cx="6760221" cy="2835905"/>
          </a:xfrm>
          <a:prstGeom prst="rect">
            <a:avLst/>
          </a:prstGeom>
        </p:spPr>
        <p:txBody>
          <a:bodyPr lIns="0" tIns="0" rIns="0" bIns="0" rtlCol="0" anchor="t">
            <a:spAutoFit/>
          </a:bodyPr>
          <a:lstStyle/>
          <a:p>
            <a:pPr marL="388620" lvl="1" algn="ctr">
              <a:lnSpc>
                <a:spcPts val="4500"/>
              </a:lnSpc>
            </a:pPr>
            <a:r>
              <a:rPr lang="en-GB" sz="3200" dirty="0">
                <a:solidFill>
                  <a:srgbClr val="000000"/>
                </a:solidFill>
                <a:latin typeface="Tahoma"/>
                <a:ea typeface="Tahoma"/>
                <a:cs typeface="Tahoma"/>
                <a:sym typeface="Tahoma"/>
              </a:rPr>
              <a:t>Use of advanced technologies (AI, deepfakes, virtual assets) to obscure identities, automate fraud, and facilitate cross-border transfers.</a:t>
            </a:r>
          </a:p>
        </p:txBody>
      </p:sp>
      <p:sp>
        <p:nvSpPr>
          <p:cNvPr id="7" name="TextBox 7"/>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Emerging Risks Globally</a:t>
            </a:r>
          </a:p>
        </p:txBody>
      </p:sp>
      <p:sp>
        <p:nvSpPr>
          <p:cNvPr id="8" name="TextBox 8"/>
          <p:cNvSpPr txBox="1"/>
          <p:nvPr/>
        </p:nvSpPr>
        <p:spPr>
          <a:xfrm>
            <a:off x="1382548" y="2569802"/>
            <a:ext cx="6760221" cy="647700"/>
          </a:xfrm>
          <a:prstGeom prst="rect">
            <a:avLst/>
          </a:prstGeom>
        </p:spPr>
        <p:txBody>
          <a:bodyPr lIns="0" tIns="0" rIns="0" bIns="0" rtlCol="0" anchor="t">
            <a:spAutoFit/>
          </a:bodyPr>
          <a:lstStyle/>
          <a:p>
            <a:pPr algn="ctr">
              <a:lnSpc>
                <a:spcPts val="5040"/>
              </a:lnSpc>
            </a:pPr>
            <a:r>
              <a:rPr lang="en-US" sz="4200" dirty="0">
                <a:solidFill>
                  <a:srgbClr val="886579"/>
                </a:solidFill>
                <a:latin typeface="Raleway"/>
                <a:ea typeface="Raleway"/>
                <a:cs typeface="Raleway"/>
                <a:sym typeface="Raleway"/>
              </a:rPr>
              <a:t>Emerging Technologies</a:t>
            </a:r>
          </a:p>
        </p:txBody>
      </p:sp>
      <p:grpSp>
        <p:nvGrpSpPr>
          <p:cNvPr id="9" name="Group 9"/>
          <p:cNvGrpSpPr/>
          <p:nvPr/>
        </p:nvGrpSpPr>
        <p:grpSpPr>
          <a:xfrm>
            <a:off x="9791383" y="2183019"/>
            <a:ext cx="7467917" cy="7075281"/>
            <a:chOff x="0" y="0"/>
            <a:chExt cx="1966859" cy="1863449"/>
          </a:xfrm>
        </p:grpSpPr>
        <p:sp>
          <p:nvSpPr>
            <p:cNvPr id="10" name="Freeform 10"/>
            <p:cNvSpPr/>
            <p:nvPr/>
          </p:nvSpPr>
          <p:spPr>
            <a:xfrm>
              <a:off x="0" y="0"/>
              <a:ext cx="1966859" cy="1863448"/>
            </a:xfrm>
            <a:custGeom>
              <a:avLst/>
              <a:gdLst/>
              <a:ahLst/>
              <a:cxnLst/>
              <a:rect l="l" t="t" r="r" b="b"/>
              <a:pathLst>
                <a:path w="1966859" h="1863448">
                  <a:moveTo>
                    <a:pt x="103669" y="0"/>
                  </a:moveTo>
                  <a:lnTo>
                    <a:pt x="1863190" y="0"/>
                  </a:lnTo>
                  <a:cubicBezTo>
                    <a:pt x="1890685" y="0"/>
                    <a:pt x="1917053" y="10922"/>
                    <a:pt x="1936495" y="30364"/>
                  </a:cubicBezTo>
                  <a:cubicBezTo>
                    <a:pt x="1955937" y="49806"/>
                    <a:pt x="1966859" y="76174"/>
                    <a:pt x="1966859" y="103669"/>
                  </a:cubicBezTo>
                  <a:lnTo>
                    <a:pt x="1966859" y="1759779"/>
                  </a:lnTo>
                  <a:cubicBezTo>
                    <a:pt x="1966859" y="1787274"/>
                    <a:pt x="1955937" y="1813643"/>
                    <a:pt x="1936495" y="1833084"/>
                  </a:cubicBezTo>
                  <a:cubicBezTo>
                    <a:pt x="1917053" y="1852526"/>
                    <a:pt x="1890685" y="1863448"/>
                    <a:pt x="1863190" y="1863448"/>
                  </a:cubicBezTo>
                  <a:lnTo>
                    <a:pt x="103669" y="1863448"/>
                  </a:lnTo>
                  <a:cubicBezTo>
                    <a:pt x="46414" y="1863448"/>
                    <a:pt x="0" y="1817034"/>
                    <a:pt x="0" y="1759779"/>
                  </a:cubicBezTo>
                  <a:lnTo>
                    <a:pt x="0" y="103669"/>
                  </a:lnTo>
                  <a:cubicBezTo>
                    <a:pt x="0" y="76174"/>
                    <a:pt x="10922" y="49806"/>
                    <a:pt x="30364" y="30364"/>
                  </a:cubicBezTo>
                  <a:cubicBezTo>
                    <a:pt x="49806" y="10922"/>
                    <a:pt x="76174" y="0"/>
                    <a:pt x="103669" y="0"/>
                  </a:cubicBezTo>
                  <a:close/>
                </a:path>
              </a:pathLst>
            </a:custGeom>
            <a:solidFill>
              <a:srgbClr val="000000">
                <a:alpha val="0"/>
              </a:srgbClr>
            </a:solidFill>
            <a:ln w="38100" cap="rnd">
              <a:solidFill>
                <a:srgbClr val="DDC4D1"/>
              </a:solidFill>
              <a:prstDash val="dash"/>
              <a:round/>
            </a:ln>
          </p:spPr>
          <p:txBody>
            <a:bodyPr/>
            <a:lstStyle/>
            <a:p>
              <a:endParaRPr lang="en-GB" dirty="0"/>
            </a:p>
          </p:txBody>
        </p:sp>
        <p:sp>
          <p:nvSpPr>
            <p:cNvPr id="11" name="TextBox 11"/>
            <p:cNvSpPr txBox="1"/>
            <p:nvPr/>
          </p:nvSpPr>
          <p:spPr>
            <a:xfrm>
              <a:off x="0" y="-47625"/>
              <a:ext cx="1966859" cy="1911074"/>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2216939" y="3217502"/>
            <a:ext cx="3048943" cy="2836497"/>
          </a:xfrm>
          <a:custGeom>
            <a:avLst/>
            <a:gdLst/>
            <a:ahLst/>
            <a:cxnLst/>
            <a:rect l="l" t="t" r="r" b="b"/>
            <a:pathLst>
              <a:path w="3048943" h="2836497">
                <a:moveTo>
                  <a:pt x="0" y="0"/>
                </a:moveTo>
                <a:lnTo>
                  <a:pt x="3048943" y="0"/>
                </a:lnTo>
                <a:lnTo>
                  <a:pt x="3048943" y="2836497"/>
                </a:lnTo>
                <a:lnTo>
                  <a:pt x="0" y="2836497"/>
                </a:lnTo>
                <a:lnTo>
                  <a:pt x="0" y="0"/>
                </a:lnTo>
                <a:close/>
              </a:path>
            </a:pathLst>
          </a:custGeom>
          <a:blipFill>
            <a:blip r:embed="rId3"/>
            <a:stretch>
              <a:fillRect t="-7489"/>
            </a:stretch>
          </a:blipFill>
        </p:spPr>
        <p:txBody>
          <a:bodyPr/>
          <a:lstStyle/>
          <a:p>
            <a:endParaRPr lang="en-GB"/>
          </a:p>
        </p:txBody>
      </p:sp>
      <p:sp>
        <p:nvSpPr>
          <p:cNvPr id="13" name="TextBox 13"/>
          <p:cNvSpPr txBox="1"/>
          <p:nvPr/>
        </p:nvSpPr>
        <p:spPr>
          <a:xfrm>
            <a:off x="9982201" y="6198190"/>
            <a:ext cx="6923252" cy="2825389"/>
          </a:xfrm>
          <a:prstGeom prst="rect">
            <a:avLst/>
          </a:prstGeom>
        </p:spPr>
        <p:txBody>
          <a:bodyPr wrap="square" lIns="0" tIns="0" rIns="0" bIns="0" rtlCol="0" anchor="t">
            <a:spAutoFit/>
          </a:bodyPr>
          <a:lstStyle/>
          <a:p>
            <a:pPr marL="388620" lvl="1" algn="ctr">
              <a:lnSpc>
                <a:spcPts val="4500"/>
              </a:lnSpc>
            </a:pPr>
            <a:r>
              <a:rPr lang="en-GB" sz="3200" dirty="0">
                <a:solidFill>
                  <a:srgbClr val="000000"/>
                </a:solidFill>
                <a:latin typeface="Tahoma"/>
                <a:ea typeface="Tahoma"/>
                <a:cs typeface="Tahoma"/>
                <a:sym typeface="Tahoma"/>
              </a:rPr>
              <a:t>Use of “turnkey solutions” (pre-packaged business setups) allowing rapid establishment of operations and access to banking services with minimal scrutiny.</a:t>
            </a:r>
            <a:endParaRPr lang="en-US" sz="3200" dirty="0">
              <a:solidFill>
                <a:srgbClr val="000000"/>
              </a:solidFill>
              <a:latin typeface="Tahoma"/>
              <a:ea typeface="Tahoma"/>
              <a:cs typeface="Tahoma"/>
              <a:sym typeface="Tahoma"/>
            </a:endParaRPr>
          </a:p>
        </p:txBody>
      </p:sp>
      <p:sp>
        <p:nvSpPr>
          <p:cNvPr id="14" name="TextBox 14"/>
          <p:cNvSpPr txBox="1"/>
          <p:nvPr/>
        </p:nvSpPr>
        <p:spPr>
          <a:xfrm>
            <a:off x="10145231" y="2569802"/>
            <a:ext cx="6760221" cy="647700"/>
          </a:xfrm>
          <a:prstGeom prst="rect">
            <a:avLst/>
          </a:prstGeom>
        </p:spPr>
        <p:txBody>
          <a:bodyPr lIns="0" tIns="0" rIns="0" bIns="0" rtlCol="0" anchor="t">
            <a:spAutoFit/>
          </a:bodyPr>
          <a:lstStyle/>
          <a:p>
            <a:pPr algn="ctr">
              <a:lnSpc>
                <a:spcPts val="5040"/>
              </a:lnSpc>
            </a:pPr>
            <a:r>
              <a:rPr lang="en-US" sz="4200" dirty="0">
                <a:solidFill>
                  <a:srgbClr val="886579"/>
                </a:solidFill>
                <a:latin typeface="Raleway"/>
                <a:ea typeface="Raleway"/>
                <a:cs typeface="Raleway"/>
                <a:sym typeface="Raleway"/>
              </a:rPr>
              <a:t>Turnkey Solutions</a:t>
            </a:r>
          </a:p>
        </p:txBody>
      </p:sp>
      <p:pic>
        <p:nvPicPr>
          <p:cNvPr id="20" name="Picture 19" descr="A shield with a check mark on it&#10;&#10;AI-generated content may be incorrect.">
            <a:extLst>
              <a:ext uri="{FF2B5EF4-FFF2-40B4-BE49-F238E27FC236}">
                <a16:creationId xmlns:a16="http://schemas.microsoft.com/office/drawing/2014/main" id="{EEE89735-0DF3-CDCF-558A-ED07D22B3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7617" y="3157653"/>
            <a:ext cx="3150082" cy="315008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1753F-925E-9907-7867-DDD00FA921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649239-2DB4-754D-0009-55E574FBD406}"/>
              </a:ext>
            </a:extLst>
          </p:cNvPr>
          <p:cNvSpPr/>
          <p:nvPr/>
        </p:nvSpPr>
        <p:spPr>
          <a:xfrm>
            <a:off x="-1743001" y="-3482065"/>
            <a:ext cx="5543402" cy="6257325"/>
          </a:xfrm>
          <a:custGeom>
            <a:avLst/>
            <a:gdLst/>
            <a:ahLst/>
            <a:cxnLst/>
            <a:rect l="l" t="t" r="r" b="b"/>
            <a:pathLst>
              <a:path w="5543402" h="6257325">
                <a:moveTo>
                  <a:pt x="0" y="0"/>
                </a:moveTo>
                <a:lnTo>
                  <a:pt x="5543402" y="0"/>
                </a:lnTo>
                <a:lnTo>
                  <a:pt x="5543402" y="6257324"/>
                </a:lnTo>
                <a:lnTo>
                  <a:pt x="0" y="6257324"/>
                </a:lnTo>
                <a:lnTo>
                  <a:pt x="0" y="0"/>
                </a:lnTo>
                <a:close/>
              </a:path>
            </a:pathLst>
          </a:custGeom>
          <a:blipFill>
            <a:blip r:embed="rId3"/>
            <a:stretch>
              <a:fillRect/>
            </a:stretch>
          </a:blipFill>
        </p:spPr>
        <p:txBody>
          <a:bodyPr/>
          <a:lstStyle/>
          <a:p>
            <a:endParaRPr lang="en-GB"/>
          </a:p>
        </p:txBody>
      </p:sp>
      <p:sp>
        <p:nvSpPr>
          <p:cNvPr id="3" name="TextBox 3">
            <a:extLst>
              <a:ext uri="{FF2B5EF4-FFF2-40B4-BE49-F238E27FC236}">
                <a16:creationId xmlns:a16="http://schemas.microsoft.com/office/drawing/2014/main" id="{BFCD1145-78CF-3838-2921-B9141AD9E16C}"/>
              </a:ext>
            </a:extLst>
          </p:cNvPr>
          <p:cNvSpPr txBox="1"/>
          <p:nvPr/>
        </p:nvSpPr>
        <p:spPr>
          <a:xfrm>
            <a:off x="1028700" y="3548467"/>
            <a:ext cx="16649700" cy="6287875"/>
          </a:xfrm>
          <a:prstGeom prst="rect">
            <a:avLst/>
          </a:prstGeom>
        </p:spPr>
        <p:txBody>
          <a:bodyPr wrap="square" lIns="0" tIns="0" rIns="0" bIns="0" rtlCol="0" anchor="t">
            <a:spAutoFit/>
          </a:bodyPr>
          <a:lstStyle/>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Cross-border nature increases exposure to foreign proceeds of crime and international ML schemes.</a:t>
            </a:r>
          </a:p>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Typologies include chip‑dumping, collusion, cash‑in/cash‑out abuse and criminal ownership/control of gambling operators.</a:t>
            </a:r>
          </a:p>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Diverse payment methods, including virtual assets may facilitate the movement and concealment of illicit funds.</a:t>
            </a:r>
          </a:p>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Gambling products are highest‑risk where they allow rapid deposit and withdrawal with minimal play, facilitate collusion or value transfers between accounts, or support high‑value VIP/professional play that enables large, fast‑moving transactional flows.</a:t>
            </a:r>
          </a:p>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Large volume of transactions enables rapid movement and disguising of large sums.</a:t>
            </a:r>
          </a:p>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TCSP‑related risks should be considered given the sector’s close links to gambling.</a:t>
            </a:r>
          </a:p>
        </p:txBody>
      </p:sp>
      <p:sp>
        <p:nvSpPr>
          <p:cNvPr id="4" name="TextBox 4">
            <a:extLst>
              <a:ext uri="{FF2B5EF4-FFF2-40B4-BE49-F238E27FC236}">
                <a16:creationId xmlns:a16="http://schemas.microsoft.com/office/drawing/2014/main" id="{05A5C32C-41E6-D58B-5618-FACD02EC1BEE}"/>
              </a:ext>
            </a:extLst>
          </p:cNvPr>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Vulnerabilities</a:t>
            </a:r>
          </a:p>
        </p:txBody>
      </p:sp>
      <p:sp>
        <p:nvSpPr>
          <p:cNvPr id="5" name="TextBox 5">
            <a:extLst>
              <a:ext uri="{FF2B5EF4-FFF2-40B4-BE49-F238E27FC236}">
                <a16:creationId xmlns:a16="http://schemas.microsoft.com/office/drawing/2014/main" id="{804B0099-D1B4-5CB5-CCE8-95A8707C20D7}"/>
              </a:ext>
            </a:extLst>
          </p:cNvPr>
          <p:cNvSpPr txBox="1"/>
          <p:nvPr/>
        </p:nvSpPr>
        <p:spPr>
          <a:xfrm>
            <a:off x="1028700" y="2765734"/>
            <a:ext cx="8423179" cy="647700"/>
          </a:xfrm>
          <a:prstGeom prst="rect">
            <a:avLst/>
          </a:prstGeom>
        </p:spPr>
        <p:txBody>
          <a:bodyPr lIns="0" tIns="0" rIns="0" bIns="0" rtlCol="0" anchor="t">
            <a:spAutoFit/>
          </a:bodyPr>
          <a:lstStyle/>
          <a:p>
            <a:pPr algn="l">
              <a:lnSpc>
                <a:spcPts val="5040"/>
              </a:lnSpc>
            </a:pPr>
            <a:r>
              <a:rPr lang="en-US" sz="4200" dirty="0">
                <a:solidFill>
                  <a:srgbClr val="886579"/>
                </a:solidFill>
                <a:latin typeface="Raleway"/>
                <a:ea typeface="Raleway"/>
                <a:cs typeface="Raleway"/>
                <a:sym typeface="Raleway"/>
              </a:rPr>
              <a:t>Online Gambling</a:t>
            </a:r>
          </a:p>
        </p:txBody>
      </p:sp>
    </p:spTree>
    <p:extLst>
      <p:ext uri="{BB962C8B-B14F-4D97-AF65-F5344CB8AC3E}">
        <p14:creationId xmlns:p14="http://schemas.microsoft.com/office/powerpoint/2010/main" val="431349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4FE79-B039-33B3-190F-DE0BFE0274B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B8074A3-1FBA-42AC-E90F-62E921570636}"/>
              </a:ext>
            </a:extLst>
          </p:cNvPr>
          <p:cNvSpPr/>
          <p:nvPr/>
        </p:nvSpPr>
        <p:spPr>
          <a:xfrm>
            <a:off x="-1743001" y="-3482065"/>
            <a:ext cx="5543402" cy="6257325"/>
          </a:xfrm>
          <a:custGeom>
            <a:avLst/>
            <a:gdLst/>
            <a:ahLst/>
            <a:cxnLst/>
            <a:rect l="l" t="t" r="r" b="b"/>
            <a:pathLst>
              <a:path w="5543402" h="6257325">
                <a:moveTo>
                  <a:pt x="0" y="0"/>
                </a:moveTo>
                <a:lnTo>
                  <a:pt x="5543402" y="0"/>
                </a:lnTo>
                <a:lnTo>
                  <a:pt x="5543402" y="6257324"/>
                </a:lnTo>
                <a:lnTo>
                  <a:pt x="0" y="6257324"/>
                </a:lnTo>
                <a:lnTo>
                  <a:pt x="0" y="0"/>
                </a:lnTo>
                <a:close/>
              </a:path>
            </a:pathLst>
          </a:custGeom>
          <a:blipFill>
            <a:blip r:embed="rId3"/>
            <a:stretch>
              <a:fillRect/>
            </a:stretch>
          </a:blipFill>
        </p:spPr>
        <p:txBody>
          <a:bodyPr/>
          <a:lstStyle/>
          <a:p>
            <a:endParaRPr lang="en-GB"/>
          </a:p>
        </p:txBody>
      </p:sp>
      <p:sp>
        <p:nvSpPr>
          <p:cNvPr id="3" name="TextBox 3">
            <a:extLst>
              <a:ext uri="{FF2B5EF4-FFF2-40B4-BE49-F238E27FC236}">
                <a16:creationId xmlns:a16="http://schemas.microsoft.com/office/drawing/2014/main" id="{C7CA7569-39D5-5DAB-7A8F-FE520E37C035}"/>
              </a:ext>
            </a:extLst>
          </p:cNvPr>
          <p:cNvSpPr txBox="1"/>
          <p:nvPr/>
        </p:nvSpPr>
        <p:spPr>
          <a:xfrm>
            <a:off x="1028700" y="3548467"/>
            <a:ext cx="16649700" cy="3402470"/>
          </a:xfrm>
          <a:prstGeom prst="rect">
            <a:avLst/>
          </a:prstGeom>
        </p:spPr>
        <p:txBody>
          <a:bodyPr wrap="square" lIns="0" tIns="0" rIns="0" bIns="0" rtlCol="0" anchor="t">
            <a:spAutoFit/>
          </a:bodyPr>
          <a:lstStyle/>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The cash intensive nature of operations, anonymous or low traceability transactions below thresholds, and the ability to convert cash into chips with minimal play before cashing out as “winnings.” </a:t>
            </a:r>
          </a:p>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Physical collusion and use of third parties or proxies enable value transfer and obscure source of funds.</a:t>
            </a:r>
          </a:p>
          <a:p>
            <a:pPr marL="960120" lvl="1" indent="-571500" algn="l">
              <a:lnSpc>
                <a:spcPts val="4500"/>
              </a:lnSpc>
              <a:buFont typeface="Arial" panose="020B0604020202020204" pitchFamily="34" charset="0"/>
              <a:buChar char="•"/>
            </a:pPr>
            <a:endParaRPr lang="en-GB" sz="3200" dirty="0">
              <a:solidFill>
                <a:srgbClr val="000000"/>
              </a:solidFill>
              <a:latin typeface="Tahoma"/>
              <a:ea typeface="Tahoma"/>
              <a:cs typeface="Tahoma"/>
              <a:sym typeface="Tahoma"/>
            </a:endParaRPr>
          </a:p>
        </p:txBody>
      </p:sp>
      <p:sp>
        <p:nvSpPr>
          <p:cNvPr id="4" name="TextBox 4">
            <a:extLst>
              <a:ext uri="{FF2B5EF4-FFF2-40B4-BE49-F238E27FC236}">
                <a16:creationId xmlns:a16="http://schemas.microsoft.com/office/drawing/2014/main" id="{F16B42DC-EB49-F63B-AE21-B6D21295A618}"/>
              </a:ext>
            </a:extLst>
          </p:cNvPr>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Vulnerabilities</a:t>
            </a:r>
          </a:p>
        </p:txBody>
      </p:sp>
      <p:sp>
        <p:nvSpPr>
          <p:cNvPr id="5" name="TextBox 5">
            <a:extLst>
              <a:ext uri="{FF2B5EF4-FFF2-40B4-BE49-F238E27FC236}">
                <a16:creationId xmlns:a16="http://schemas.microsoft.com/office/drawing/2014/main" id="{E54693D0-C25B-7EAB-F8E2-4532AE5F99E1}"/>
              </a:ext>
            </a:extLst>
          </p:cNvPr>
          <p:cNvSpPr txBox="1"/>
          <p:nvPr/>
        </p:nvSpPr>
        <p:spPr>
          <a:xfrm>
            <a:off x="1028700" y="2765734"/>
            <a:ext cx="8423179" cy="647700"/>
          </a:xfrm>
          <a:prstGeom prst="rect">
            <a:avLst/>
          </a:prstGeom>
        </p:spPr>
        <p:txBody>
          <a:bodyPr lIns="0" tIns="0" rIns="0" bIns="0" rtlCol="0" anchor="t">
            <a:spAutoFit/>
          </a:bodyPr>
          <a:lstStyle/>
          <a:p>
            <a:pPr algn="l">
              <a:lnSpc>
                <a:spcPts val="5040"/>
              </a:lnSpc>
            </a:pPr>
            <a:r>
              <a:rPr lang="en-US" sz="4200" dirty="0">
                <a:solidFill>
                  <a:srgbClr val="886579"/>
                </a:solidFill>
                <a:latin typeface="Raleway"/>
                <a:ea typeface="Raleway"/>
                <a:cs typeface="Raleway"/>
                <a:sym typeface="Raleway"/>
              </a:rPr>
              <a:t>Terrestrial Gambling</a:t>
            </a:r>
          </a:p>
        </p:txBody>
      </p:sp>
    </p:spTree>
    <p:extLst>
      <p:ext uri="{BB962C8B-B14F-4D97-AF65-F5344CB8AC3E}">
        <p14:creationId xmlns:p14="http://schemas.microsoft.com/office/powerpoint/2010/main" val="1424702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F9DE2-E0A0-5123-F894-702AA44382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3D3220-DE5A-0731-6D63-B3981D43542E}"/>
              </a:ext>
            </a:extLst>
          </p:cNvPr>
          <p:cNvSpPr/>
          <p:nvPr/>
        </p:nvSpPr>
        <p:spPr>
          <a:xfrm>
            <a:off x="-1743001" y="-3482065"/>
            <a:ext cx="5543402" cy="6257325"/>
          </a:xfrm>
          <a:custGeom>
            <a:avLst/>
            <a:gdLst/>
            <a:ahLst/>
            <a:cxnLst/>
            <a:rect l="l" t="t" r="r" b="b"/>
            <a:pathLst>
              <a:path w="5543402" h="6257325">
                <a:moveTo>
                  <a:pt x="0" y="0"/>
                </a:moveTo>
                <a:lnTo>
                  <a:pt x="5543402" y="0"/>
                </a:lnTo>
                <a:lnTo>
                  <a:pt x="5543402" y="6257324"/>
                </a:lnTo>
                <a:lnTo>
                  <a:pt x="0" y="6257324"/>
                </a:lnTo>
                <a:lnTo>
                  <a:pt x="0" y="0"/>
                </a:lnTo>
                <a:close/>
              </a:path>
            </a:pathLst>
          </a:custGeom>
          <a:blipFill>
            <a:blip r:embed="rId3"/>
            <a:stretch>
              <a:fillRect/>
            </a:stretch>
          </a:blipFill>
        </p:spPr>
        <p:txBody>
          <a:bodyPr/>
          <a:lstStyle/>
          <a:p>
            <a:endParaRPr lang="en-GB"/>
          </a:p>
        </p:txBody>
      </p:sp>
      <p:sp>
        <p:nvSpPr>
          <p:cNvPr id="3" name="TextBox 3">
            <a:extLst>
              <a:ext uri="{FF2B5EF4-FFF2-40B4-BE49-F238E27FC236}">
                <a16:creationId xmlns:a16="http://schemas.microsoft.com/office/drawing/2014/main" id="{34BB2C80-762C-D2D0-FFA1-05F16E684E1C}"/>
              </a:ext>
            </a:extLst>
          </p:cNvPr>
          <p:cNvSpPr txBox="1"/>
          <p:nvPr/>
        </p:nvSpPr>
        <p:spPr>
          <a:xfrm>
            <a:off x="1028700" y="3548467"/>
            <a:ext cx="16649700" cy="3979551"/>
          </a:xfrm>
          <a:prstGeom prst="rect">
            <a:avLst/>
          </a:prstGeom>
        </p:spPr>
        <p:txBody>
          <a:bodyPr wrap="square" lIns="0" tIns="0" rIns="0" bIns="0" rtlCol="0" anchor="t">
            <a:spAutoFit/>
          </a:bodyPr>
          <a:lstStyle/>
          <a:p>
            <a:pPr marL="960120" lvl="1" indent="-571500" algn="l">
              <a:lnSpc>
                <a:spcPts val="4500"/>
              </a:lnSpc>
              <a:buFont typeface="Arial" panose="020B0604020202020204" pitchFamily="34" charset="0"/>
              <a:buChar char="•"/>
            </a:pPr>
            <a:r>
              <a:rPr lang="en-GB" sz="3200" dirty="0">
                <a:solidFill>
                  <a:srgbClr val="000000"/>
                </a:solidFill>
                <a:latin typeface="Tahoma"/>
                <a:ea typeface="Tahoma"/>
                <a:cs typeface="Tahoma"/>
                <a:sym typeface="Tahoma"/>
              </a:rPr>
              <a:t>Network services and software supply often involve complex cross-border arrangements involving multiple parties that can be exploited for money laundering. Operators using network-hosting facilities and downstream resellers of software may not be directly subject to AML/CFT regulation, or subject to less robust AML/CFT regulation in their respective jurisdictions if not based in the Isle of Man, which has the potential for creating exploitable gaps.</a:t>
            </a:r>
          </a:p>
          <a:p>
            <a:pPr marL="960120" lvl="1" indent="-571500" algn="l">
              <a:lnSpc>
                <a:spcPts val="4500"/>
              </a:lnSpc>
              <a:buFont typeface="Arial" panose="020B0604020202020204" pitchFamily="34" charset="0"/>
              <a:buChar char="•"/>
            </a:pPr>
            <a:endParaRPr lang="en-GB" sz="3200" dirty="0">
              <a:solidFill>
                <a:srgbClr val="000000"/>
              </a:solidFill>
              <a:latin typeface="Tahoma"/>
              <a:ea typeface="Tahoma"/>
              <a:cs typeface="Tahoma"/>
              <a:sym typeface="Tahoma"/>
            </a:endParaRPr>
          </a:p>
        </p:txBody>
      </p:sp>
      <p:sp>
        <p:nvSpPr>
          <p:cNvPr id="4" name="TextBox 4">
            <a:extLst>
              <a:ext uri="{FF2B5EF4-FFF2-40B4-BE49-F238E27FC236}">
                <a16:creationId xmlns:a16="http://schemas.microsoft.com/office/drawing/2014/main" id="{6CDA6041-A996-D719-5255-A6CE85A1C6BB}"/>
              </a:ext>
            </a:extLst>
          </p:cNvPr>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Vulnerabilities</a:t>
            </a:r>
          </a:p>
        </p:txBody>
      </p:sp>
      <p:sp>
        <p:nvSpPr>
          <p:cNvPr id="5" name="TextBox 5">
            <a:extLst>
              <a:ext uri="{FF2B5EF4-FFF2-40B4-BE49-F238E27FC236}">
                <a16:creationId xmlns:a16="http://schemas.microsoft.com/office/drawing/2014/main" id="{6C207761-9BA0-A513-2848-CCEE12381D7E}"/>
              </a:ext>
            </a:extLst>
          </p:cNvPr>
          <p:cNvSpPr txBox="1"/>
          <p:nvPr/>
        </p:nvSpPr>
        <p:spPr>
          <a:xfrm>
            <a:off x="1028700" y="2765734"/>
            <a:ext cx="8423179" cy="647700"/>
          </a:xfrm>
          <a:prstGeom prst="rect">
            <a:avLst/>
          </a:prstGeom>
        </p:spPr>
        <p:txBody>
          <a:bodyPr lIns="0" tIns="0" rIns="0" bIns="0" rtlCol="0" anchor="t">
            <a:spAutoFit/>
          </a:bodyPr>
          <a:lstStyle/>
          <a:p>
            <a:pPr algn="l">
              <a:lnSpc>
                <a:spcPts val="5040"/>
              </a:lnSpc>
            </a:pPr>
            <a:r>
              <a:rPr lang="en-US" sz="4200" dirty="0">
                <a:solidFill>
                  <a:srgbClr val="886579"/>
                </a:solidFill>
                <a:latin typeface="Raleway"/>
                <a:ea typeface="Raleway"/>
                <a:cs typeface="Raleway"/>
                <a:sym typeface="Raleway"/>
              </a:rPr>
              <a:t>Software Supply Services</a:t>
            </a:r>
          </a:p>
        </p:txBody>
      </p:sp>
    </p:spTree>
    <p:extLst>
      <p:ext uri="{BB962C8B-B14F-4D97-AF65-F5344CB8AC3E}">
        <p14:creationId xmlns:p14="http://schemas.microsoft.com/office/powerpoint/2010/main" val="3561195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D1206-6F79-C480-244F-DA58A4E299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9A05F02-0150-2A73-5B3D-AC77806A031F}"/>
              </a:ext>
            </a:extLst>
          </p:cNvPr>
          <p:cNvSpPr/>
          <p:nvPr/>
        </p:nvSpPr>
        <p:spPr>
          <a:xfrm>
            <a:off x="-1743001" y="-3482065"/>
            <a:ext cx="5543402" cy="6257325"/>
          </a:xfrm>
          <a:custGeom>
            <a:avLst/>
            <a:gdLst/>
            <a:ahLst/>
            <a:cxnLst/>
            <a:rect l="l" t="t" r="r" b="b"/>
            <a:pathLst>
              <a:path w="5543402" h="6257325">
                <a:moveTo>
                  <a:pt x="0" y="0"/>
                </a:moveTo>
                <a:lnTo>
                  <a:pt x="5543402" y="0"/>
                </a:lnTo>
                <a:lnTo>
                  <a:pt x="5543402" y="6257324"/>
                </a:lnTo>
                <a:lnTo>
                  <a:pt x="0" y="6257324"/>
                </a:lnTo>
                <a:lnTo>
                  <a:pt x="0" y="0"/>
                </a:lnTo>
                <a:close/>
              </a:path>
            </a:pathLst>
          </a:custGeom>
          <a:blipFill>
            <a:blip r:embed="rId3"/>
            <a:stretch>
              <a:fillRect/>
            </a:stretch>
          </a:blipFill>
        </p:spPr>
        <p:txBody>
          <a:bodyPr/>
          <a:lstStyle/>
          <a:p>
            <a:endParaRPr lang="en-GB"/>
          </a:p>
        </p:txBody>
      </p:sp>
      <p:sp>
        <p:nvSpPr>
          <p:cNvPr id="3" name="TextBox 3">
            <a:extLst>
              <a:ext uri="{FF2B5EF4-FFF2-40B4-BE49-F238E27FC236}">
                <a16:creationId xmlns:a16="http://schemas.microsoft.com/office/drawing/2014/main" id="{FE60C05A-2433-5832-7F3D-6E4601D8FE5A}"/>
              </a:ext>
            </a:extLst>
          </p:cNvPr>
          <p:cNvSpPr txBox="1"/>
          <p:nvPr/>
        </p:nvSpPr>
        <p:spPr>
          <a:xfrm>
            <a:off x="838200" y="2078830"/>
            <a:ext cx="15055746" cy="7452553"/>
          </a:xfrm>
          <a:prstGeom prst="rect">
            <a:avLst/>
          </a:prstGeom>
        </p:spPr>
        <p:txBody>
          <a:bodyPr wrap="square" lIns="0" tIns="0" rIns="0" bIns="0" rtlCol="0" anchor="t">
            <a:spAutoFit/>
          </a:bodyPr>
          <a:lstStyle/>
          <a:p>
            <a:pPr marL="777240" lvl="1" indent="-388620" algn="l">
              <a:lnSpc>
                <a:spcPts val="4500"/>
              </a:lnSpc>
              <a:buFont typeface="Arial"/>
              <a:buChar char="•"/>
            </a:pPr>
            <a:r>
              <a:rPr lang="en-GB" sz="3600" dirty="0">
                <a:solidFill>
                  <a:srgbClr val="000000"/>
                </a:solidFill>
                <a:latin typeface="Tahoma"/>
                <a:ea typeface="Tahoma"/>
                <a:cs typeface="Tahoma"/>
                <a:sym typeface="Tahoma"/>
              </a:rPr>
              <a:t>The GSC has strengthened its controls since the last NRA. Legislative amendments and new guidance are proposed to harmonise regulatory powers, improve entry controls, and better align the framework with international standards.</a:t>
            </a:r>
          </a:p>
          <a:p>
            <a:pPr marL="777240" lvl="1" indent="-388620" algn="l">
              <a:lnSpc>
                <a:spcPts val="4500"/>
              </a:lnSpc>
              <a:buFont typeface="Arial"/>
              <a:buChar char="•"/>
            </a:pPr>
            <a:r>
              <a:rPr lang="en-GB" sz="3600" dirty="0">
                <a:solidFill>
                  <a:srgbClr val="000000"/>
                </a:solidFill>
                <a:latin typeface="Tahoma"/>
                <a:ea typeface="Tahoma"/>
                <a:cs typeface="Tahoma"/>
                <a:sym typeface="Tahoma"/>
              </a:rPr>
              <a:t>Further strengthening of supervision for licenced B2B operators has been identified and is underway. Any new measures identified will be proportionate and subject to consultation with the sector.</a:t>
            </a:r>
          </a:p>
          <a:p>
            <a:pPr marL="777240" lvl="1" indent="-388620" algn="l">
              <a:lnSpc>
                <a:spcPts val="4500"/>
              </a:lnSpc>
              <a:buFont typeface="Arial"/>
              <a:buChar char="•"/>
            </a:pPr>
            <a:r>
              <a:rPr lang="en-GB" sz="3600" dirty="0">
                <a:solidFill>
                  <a:srgbClr val="000000"/>
                </a:solidFill>
                <a:latin typeface="Tahoma"/>
                <a:ea typeface="Tahoma"/>
                <a:cs typeface="Tahoma"/>
                <a:sym typeface="Tahoma"/>
              </a:rPr>
              <a:t>Industry is working with government agencies to identify and manage risk.</a:t>
            </a:r>
          </a:p>
          <a:p>
            <a:pPr marL="777240" lvl="1" indent="-388620" algn="l">
              <a:lnSpc>
                <a:spcPts val="4500"/>
              </a:lnSpc>
              <a:buFont typeface="Arial"/>
              <a:buChar char="•"/>
            </a:pPr>
            <a:r>
              <a:rPr lang="en-GB" sz="3600" dirty="0">
                <a:solidFill>
                  <a:srgbClr val="000000"/>
                </a:solidFill>
                <a:latin typeface="Tahoma"/>
                <a:ea typeface="Tahoma"/>
                <a:cs typeface="Tahoma"/>
                <a:sym typeface="Tahoma"/>
              </a:rPr>
              <a:t>This includes the establishment of an online gambling strategic working group under the Isle of Man’s </a:t>
            </a:r>
          </a:p>
          <a:p>
            <a:pPr marL="777240" lvl="1" indent="-388620" algn="l">
              <a:lnSpc>
                <a:spcPts val="4500"/>
              </a:lnSpc>
              <a:buFont typeface="Arial"/>
              <a:buChar char="•"/>
            </a:pPr>
            <a:r>
              <a:rPr lang="en-GB" sz="3600" dirty="0">
                <a:solidFill>
                  <a:srgbClr val="000000"/>
                </a:solidFill>
                <a:latin typeface="Tahoma"/>
                <a:ea typeface="Tahoma"/>
                <a:cs typeface="Tahoma"/>
                <a:sym typeface="Tahoma"/>
              </a:rPr>
              <a:t>Financial Crime Partnership, to provide strategic outputs to enhance the AML/CFT risk framework. </a:t>
            </a:r>
          </a:p>
        </p:txBody>
      </p:sp>
      <p:sp>
        <p:nvSpPr>
          <p:cNvPr id="4" name="TextBox 4">
            <a:extLst>
              <a:ext uri="{FF2B5EF4-FFF2-40B4-BE49-F238E27FC236}">
                <a16:creationId xmlns:a16="http://schemas.microsoft.com/office/drawing/2014/main" id="{5BDC77DF-F061-D9EE-CB50-5FDFBD3567C1}"/>
              </a:ext>
            </a:extLst>
          </p:cNvPr>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AML control framework</a:t>
            </a:r>
          </a:p>
        </p:txBody>
      </p:sp>
      <p:sp>
        <p:nvSpPr>
          <p:cNvPr id="6" name="Freeform 6">
            <a:extLst>
              <a:ext uri="{FF2B5EF4-FFF2-40B4-BE49-F238E27FC236}">
                <a16:creationId xmlns:a16="http://schemas.microsoft.com/office/drawing/2014/main" id="{647E299C-BB1C-6AE6-6894-AB06E4CABB99}"/>
              </a:ext>
            </a:extLst>
          </p:cNvPr>
          <p:cNvSpPr/>
          <p:nvPr/>
        </p:nvSpPr>
        <p:spPr>
          <a:xfrm>
            <a:off x="15757918" y="-1270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4"/>
            <a:stretch>
              <a:fillRect l="-182660" r="-21350"/>
            </a:stretch>
          </a:blipFill>
        </p:spPr>
        <p:txBody>
          <a:bodyPr/>
          <a:lstStyle/>
          <a:p>
            <a:endParaRPr lang="en-GB"/>
          </a:p>
        </p:txBody>
      </p:sp>
    </p:spTree>
    <p:extLst>
      <p:ext uri="{BB962C8B-B14F-4D97-AF65-F5344CB8AC3E}">
        <p14:creationId xmlns:p14="http://schemas.microsoft.com/office/powerpoint/2010/main" val="375315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0BA13-E74F-68ED-7D74-E3EDDEACA80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3A346E0D-DB2B-F6DE-B3A4-97DC1AD8C04F}"/>
              </a:ext>
            </a:extLst>
          </p:cNvPr>
          <p:cNvSpPr txBox="1"/>
          <p:nvPr/>
        </p:nvSpPr>
        <p:spPr>
          <a:xfrm>
            <a:off x="983464" y="4000500"/>
            <a:ext cx="13875536" cy="5721310"/>
          </a:xfrm>
          <a:prstGeom prst="rect">
            <a:avLst/>
          </a:prstGeom>
        </p:spPr>
        <p:txBody>
          <a:bodyPr lIns="0" tIns="0" rIns="0" bIns="0" rtlCol="0" anchor="t">
            <a:spAutoFit/>
          </a:bodyPr>
          <a:lstStyle/>
          <a:p>
            <a:pPr marL="777240" lvl="1" indent="-388620" algn="l">
              <a:lnSpc>
                <a:spcPts val="4500"/>
              </a:lnSpc>
              <a:buFont typeface="Arial"/>
              <a:buChar char="•"/>
            </a:pPr>
            <a:r>
              <a:rPr lang="en-GB" sz="3600" dirty="0">
                <a:solidFill>
                  <a:srgbClr val="000000"/>
                </a:solidFill>
                <a:latin typeface="Tahoma"/>
                <a:ea typeface="Tahoma"/>
                <a:cs typeface="Tahoma"/>
                <a:sym typeface="Tahoma"/>
              </a:rPr>
              <a:t>Continue to enhance controls, especially for online gambling, network services and software supply.</a:t>
            </a:r>
          </a:p>
          <a:p>
            <a:pPr marL="777240" lvl="1" indent="-388620" algn="l">
              <a:lnSpc>
                <a:spcPts val="4500"/>
              </a:lnSpc>
              <a:buFont typeface="Arial"/>
              <a:buChar char="•"/>
            </a:pPr>
            <a:r>
              <a:rPr lang="en-GB" sz="3600" dirty="0">
                <a:solidFill>
                  <a:srgbClr val="000000"/>
                </a:solidFill>
                <a:latin typeface="Tahoma"/>
                <a:ea typeface="Tahoma"/>
                <a:cs typeface="Tahoma"/>
                <a:sym typeface="Tahoma"/>
              </a:rPr>
              <a:t>Continued work to develop supply chain risk understanding and enhanced supervision of B2B arrangements.</a:t>
            </a:r>
          </a:p>
          <a:p>
            <a:pPr marL="777240" lvl="1" indent="-388620" algn="l">
              <a:lnSpc>
                <a:spcPts val="4500"/>
              </a:lnSpc>
              <a:buFont typeface="Arial"/>
              <a:buChar char="•"/>
            </a:pPr>
            <a:r>
              <a:rPr lang="en-GB" sz="3600" dirty="0">
                <a:solidFill>
                  <a:srgbClr val="000000"/>
                </a:solidFill>
                <a:latin typeface="Tahoma"/>
                <a:ea typeface="Tahoma"/>
                <a:cs typeface="Tahoma"/>
                <a:sym typeface="Tahoma"/>
              </a:rPr>
              <a:t>Improve data analytics and intelligence sharing across the sector and associated industries.</a:t>
            </a:r>
          </a:p>
          <a:p>
            <a:pPr marL="777240" lvl="1" indent="-388620" algn="l">
              <a:lnSpc>
                <a:spcPts val="4500"/>
              </a:lnSpc>
              <a:buFont typeface="Arial"/>
              <a:buChar char="•"/>
            </a:pPr>
            <a:r>
              <a:rPr lang="en-GB" sz="3600" dirty="0">
                <a:solidFill>
                  <a:srgbClr val="000000"/>
                </a:solidFill>
                <a:latin typeface="Tahoma"/>
                <a:ea typeface="Tahoma"/>
                <a:cs typeface="Tahoma"/>
                <a:sym typeface="Tahoma"/>
              </a:rPr>
              <a:t>Provide targeted outreach and guidance and enhance suspicious activity reporting.</a:t>
            </a:r>
          </a:p>
          <a:p>
            <a:pPr marL="777240" lvl="1" indent="-388620" algn="l">
              <a:lnSpc>
                <a:spcPts val="4500"/>
              </a:lnSpc>
              <a:buFont typeface="Arial"/>
              <a:buChar char="•"/>
            </a:pPr>
            <a:r>
              <a:rPr lang="en-GB" sz="3600" dirty="0">
                <a:solidFill>
                  <a:srgbClr val="000000"/>
                </a:solidFill>
                <a:latin typeface="Tahoma"/>
                <a:ea typeface="Tahoma"/>
                <a:cs typeface="Tahoma"/>
                <a:sym typeface="Tahoma"/>
              </a:rPr>
              <a:t>Enhanced jurisdictional understanding of extent and risk of structures involved in non-regulated gambling-related business.</a:t>
            </a:r>
          </a:p>
        </p:txBody>
      </p:sp>
      <p:sp>
        <p:nvSpPr>
          <p:cNvPr id="4" name="TextBox 4">
            <a:extLst>
              <a:ext uri="{FF2B5EF4-FFF2-40B4-BE49-F238E27FC236}">
                <a16:creationId xmlns:a16="http://schemas.microsoft.com/office/drawing/2014/main" id="{66E810A4-C5C7-2505-AB0D-C1D086EE6FC1}"/>
              </a:ext>
            </a:extLst>
          </p:cNvPr>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Proposed Actions</a:t>
            </a:r>
          </a:p>
        </p:txBody>
      </p:sp>
      <p:sp>
        <p:nvSpPr>
          <p:cNvPr id="5" name="TextBox 5">
            <a:extLst>
              <a:ext uri="{FF2B5EF4-FFF2-40B4-BE49-F238E27FC236}">
                <a16:creationId xmlns:a16="http://schemas.microsoft.com/office/drawing/2014/main" id="{EE79263C-DC43-DFC7-B51B-013134442A7D}"/>
              </a:ext>
            </a:extLst>
          </p:cNvPr>
          <p:cNvSpPr txBox="1"/>
          <p:nvPr/>
        </p:nvSpPr>
        <p:spPr>
          <a:xfrm>
            <a:off x="1295400" y="2268308"/>
            <a:ext cx="13875536" cy="1282402"/>
          </a:xfrm>
          <a:prstGeom prst="rect">
            <a:avLst/>
          </a:prstGeom>
        </p:spPr>
        <p:txBody>
          <a:bodyPr wrap="square" lIns="0" tIns="0" rIns="0" bIns="0" rtlCol="0" anchor="t">
            <a:spAutoFit/>
          </a:bodyPr>
          <a:lstStyle/>
          <a:p>
            <a:pPr algn="l">
              <a:lnSpc>
                <a:spcPts val="5040"/>
              </a:lnSpc>
            </a:pPr>
            <a:r>
              <a:rPr lang="en-GB" sz="4200" dirty="0">
                <a:solidFill>
                  <a:srgbClr val="886579"/>
                </a:solidFill>
                <a:latin typeface="Raleway"/>
                <a:ea typeface="Raleway"/>
                <a:cs typeface="Raleway"/>
                <a:sym typeface="Raleway"/>
              </a:rPr>
              <a:t>Aligned with the National Financial Crime Strategy (2024-2026) </a:t>
            </a:r>
            <a:endParaRPr lang="en-US" sz="4200" dirty="0">
              <a:solidFill>
                <a:srgbClr val="886579"/>
              </a:solidFill>
              <a:latin typeface="Raleway"/>
              <a:ea typeface="Raleway"/>
              <a:cs typeface="Raleway"/>
              <a:sym typeface="Raleway"/>
            </a:endParaRPr>
          </a:p>
        </p:txBody>
      </p:sp>
      <p:sp>
        <p:nvSpPr>
          <p:cNvPr id="6" name="Freeform 6">
            <a:extLst>
              <a:ext uri="{FF2B5EF4-FFF2-40B4-BE49-F238E27FC236}">
                <a16:creationId xmlns:a16="http://schemas.microsoft.com/office/drawing/2014/main" id="{D9A8578F-7E53-BCB6-1119-CD0DFFC33719}"/>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Tree>
    <p:extLst>
      <p:ext uri="{BB962C8B-B14F-4D97-AF65-F5344CB8AC3E}">
        <p14:creationId xmlns:p14="http://schemas.microsoft.com/office/powerpoint/2010/main" val="3124738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37B17-4D94-603C-B29D-530D5303F84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E3204A9-71E9-878A-C1AF-0CE3C55CC85A}"/>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3" name="TextBox 3">
            <a:extLst>
              <a:ext uri="{FF2B5EF4-FFF2-40B4-BE49-F238E27FC236}">
                <a16:creationId xmlns:a16="http://schemas.microsoft.com/office/drawing/2014/main" id="{D2D481BD-59EB-B087-1B35-3058C2659FCE}"/>
              </a:ext>
            </a:extLst>
          </p:cNvPr>
          <p:cNvSpPr txBox="1"/>
          <p:nvPr/>
        </p:nvSpPr>
        <p:spPr>
          <a:xfrm>
            <a:off x="1028700" y="533801"/>
            <a:ext cx="14823119" cy="1231106"/>
          </a:xfrm>
          <a:prstGeom prst="rect">
            <a:avLst/>
          </a:prstGeom>
        </p:spPr>
        <p:txBody>
          <a:bodyPr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Agenda</a:t>
            </a:r>
          </a:p>
        </p:txBody>
      </p:sp>
      <p:graphicFrame>
        <p:nvGraphicFramePr>
          <p:cNvPr id="6" name="Table 5">
            <a:extLst>
              <a:ext uri="{FF2B5EF4-FFF2-40B4-BE49-F238E27FC236}">
                <a16:creationId xmlns:a16="http://schemas.microsoft.com/office/drawing/2014/main" id="{2F8F5F8A-A899-4E24-A6F2-D4081EF35D21}"/>
              </a:ext>
            </a:extLst>
          </p:cNvPr>
          <p:cNvGraphicFramePr>
            <a:graphicFrameLocks noGrp="1"/>
          </p:cNvGraphicFramePr>
          <p:nvPr>
            <p:extLst>
              <p:ext uri="{D42A27DB-BD31-4B8C-83A1-F6EECF244321}">
                <p14:modId xmlns:p14="http://schemas.microsoft.com/office/powerpoint/2010/main" val="2426574690"/>
              </p:ext>
            </p:extLst>
          </p:nvPr>
        </p:nvGraphicFramePr>
        <p:xfrm>
          <a:off x="1028700" y="2440956"/>
          <a:ext cx="13364990" cy="5446126"/>
        </p:xfrm>
        <a:graphic>
          <a:graphicData uri="http://schemas.openxmlformats.org/drawingml/2006/table">
            <a:tbl>
              <a:tblPr/>
              <a:tblGrid>
                <a:gridCol w="4946332">
                  <a:extLst>
                    <a:ext uri="{9D8B030D-6E8A-4147-A177-3AD203B41FA5}">
                      <a16:colId xmlns:a16="http://schemas.microsoft.com/office/drawing/2014/main" val="3252272414"/>
                    </a:ext>
                  </a:extLst>
                </a:gridCol>
                <a:gridCol w="8418658">
                  <a:extLst>
                    <a:ext uri="{9D8B030D-6E8A-4147-A177-3AD203B41FA5}">
                      <a16:colId xmlns:a16="http://schemas.microsoft.com/office/drawing/2014/main" val="233128091"/>
                    </a:ext>
                  </a:extLst>
                </a:gridCol>
              </a:tblGrid>
              <a:tr h="939792">
                <a:tc gridSpan="2">
                  <a:txBody>
                    <a:bodyPr/>
                    <a:lstStyle/>
                    <a:p>
                      <a:pPr algn="ctr"/>
                      <a:r>
                        <a:rPr lang="en-GB" sz="5400" b="1" dirty="0">
                          <a:solidFill>
                            <a:schemeClr val="bg1"/>
                          </a:solidFill>
                          <a:latin typeface="Tahoma" panose="020B0604030504040204" pitchFamily="34" charset="0"/>
                          <a:ea typeface="Tahoma" panose="020B0604030504040204" pitchFamily="34" charset="0"/>
                          <a:cs typeface="Tahoma" panose="020B0604030504040204" pitchFamily="34" charset="0"/>
                        </a:rPr>
                        <a:t>24</a:t>
                      </a:r>
                      <a:r>
                        <a:rPr lang="en-GB" sz="5400" b="1" baseline="30000" dirty="0">
                          <a:solidFill>
                            <a:schemeClr val="bg1"/>
                          </a:solidFill>
                          <a:latin typeface="Tahoma" panose="020B0604030504040204" pitchFamily="34" charset="0"/>
                          <a:ea typeface="Tahoma" panose="020B0604030504040204" pitchFamily="34" charset="0"/>
                          <a:cs typeface="Tahoma" panose="020B0604030504040204" pitchFamily="34" charset="0"/>
                        </a:rPr>
                        <a:t>th</a:t>
                      </a:r>
                      <a:r>
                        <a:rPr lang="en-GB" sz="5400" b="1" dirty="0">
                          <a:solidFill>
                            <a:schemeClr val="bg1"/>
                          </a:solidFill>
                          <a:latin typeface="Tahoma" panose="020B0604030504040204" pitchFamily="34" charset="0"/>
                          <a:ea typeface="Tahoma" panose="020B0604030504040204" pitchFamily="34" charset="0"/>
                          <a:cs typeface="Tahoma" panose="020B0604030504040204" pitchFamily="34" charset="0"/>
                        </a:rPr>
                        <a:t> AML Forum</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1E5052"/>
                    </a:solidFill>
                  </a:tcPr>
                </a:tc>
                <a:tc hMerge="1">
                  <a:txBody>
                    <a:bodyPr/>
                    <a:lstStyle/>
                    <a:p>
                      <a:endParaRPr dirty="0"/>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3D2332"/>
                    </a:solidFill>
                  </a:tcPr>
                </a:tc>
                <a:extLst>
                  <a:ext uri="{0D108BD9-81ED-4DB2-BD59-A6C34878D82A}">
                    <a16:rowId xmlns:a16="http://schemas.microsoft.com/office/drawing/2014/main" val="4170805537"/>
                  </a:ext>
                </a:extLst>
              </a:tr>
              <a:tr h="904224">
                <a:tc>
                  <a:txBody>
                    <a:bodyPr/>
                    <a:lstStyle/>
                    <a:p>
                      <a:pPr algn="ctr"/>
                      <a:r>
                        <a:rPr lang="en-GB" sz="2700" b="1" dirty="0">
                          <a:solidFill>
                            <a:srgbClr val="1E5052"/>
                          </a:solidFill>
                          <a:latin typeface="Tahoma" panose="020B0604030504040204" pitchFamily="34" charset="0"/>
                          <a:ea typeface="Tahoma" panose="020B0604030504040204" pitchFamily="34" charset="0"/>
                          <a:cs typeface="Tahoma" panose="020B0604030504040204" pitchFamily="34" charset="0"/>
                        </a:rPr>
                        <a:t>GSC Update</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1D1D2"/>
                    </a:solidFill>
                  </a:tcPr>
                </a:tc>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An introduction and update on the GSC</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93996141"/>
                  </a:ext>
                </a:extLst>
              </a:tr>
              <a:tr h="7390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700" b="1" dirty="0">
                          <a:solidFill>
                            <a:srgbClr val="1E5052"/>
                          </a:solidFill>
                          <a:latin typeface="Tahoma" panose="020B0604030504040204" pitchFamily="34" charset="0"/>
                          <a:ea typeface="Tahoma" panose="020B0604030504040204" pitchFamily="34" charset="0"/>
                          <a:cs typeface="Tahoma" panose="020B0604030504040204" pitchFamily="34" charset="0"/>
                        </a:rPr>
                        <a:t>NRA Update</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1D1D2"/>
                    </a:solidFill>
                  </a:tcPr>
                </a:tc>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Update on the Gambling - Money </a:t>
                      </a:r>
                      <a:r>
                        <a:rPr lang="en-GB" sz="2400">
                          <a:latin typeface="Tahoma" panose="020B0604030504040204" pitchFamily="34" charset="0"/>
                          <a:ea typeface="Tahoma" panose="020B0604030504040204" pitchFamily="34" charset="0"/>
                          <a:cs typeface="Tahoma" panose="020B0604030504040204" pitchFamily="34" charset="0"/>
                        </a:rPr>
                        <a:t>Laundering Assessment</a:t>
                      </a:r>
                      <a:endParaRPr lang="en-GB" sz="2400" dirty="0">
                        <a:latin typeface="Tahoma" panose="020B0604030504040204" pitchFamily="34" charset="0"/>
                        <a:ea typeface="Tahoma" panose="020B0604030504040204" pitchFamily="34" charset="0"/>
                        <a:cs typeface="Tahoma" panose="020B0604030504040204" pitchFamily="34" charset="0"/>
                      </a:endParaRP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8977259"/>
                  </a:ext>
                </a:extLst>
              </a:tr>
              <a:tr h="710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700" b="1" dirty="0">
                          <a:solidFill>
                            <a:srgbClr val="1E5052"/>
                          </a:solidFill>
                          <a:latin typeface="Tahoma" panose="020B0604030504040204" pitchFamily="34" charset="0"/>
                          <a:ea typeface="Tahoma" panose="020B0604030504040204" pitchFamily="34" charset="0"/>
                          <a:cs typeface="Tahoma" panose="020B0604030504040204" pitchFamily="34" charset="0"/>
                        </a:rPr>
                        <a:t>Break</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1D1D2"/>
                    </a:solidFill>
                  </a:tcPr>
                </a:tc>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15-minute comfort break</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4676242"/>
                  </a:ext>
                </a:extLst>
              </a:tr>
              <a:tr h="7106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700" b="1" dirty="0">
                          <a:solidFill>
                            <a:srgbClr val="1E5052"/>
                          </a:solidFill>
                          <a:latin typeface="Tahoma" panose="020B0604030504040204" pitchFamily="34" charset="0"/>
                          <a:ea typeface="Tahoma" panose="020B0604030504040204" pitchFamily="34" charset="0"/>
                          <a:cs typeface="Tahoma" panose="020B0604030504040204" pitchFamily="34" charset="0"/>
                        </a:rPr>
                        <a:t>Outreach Update &amp; Survey</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1D1D2"/>
                    </a:solidFill>
                  </a:tcPr>
                </a:tc>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Feedback Survey and Update on GSC Outreach</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21457371"/>
                  </a:ext>
                </a:extLst>
              </a:tr>
              <a:tr h="710688">
                <a:tc>
                  <a:txBody>
                    <a:bodyPr/>
                    <a:lstStyle/>
                    <a:p>
                      <a:pPr algn="ctr"/>
                      <a:r>
                        <a:rPr lang="en-GB" sz="2700" b="1" dirty="0">
                          <a:solidFill>
                            <a:srgbClr val="1E5052"/>
                          </a:solidFill>
                          <a:latin typeface="Tahoma" panose="020B0604030504040204" pitchFamily="34" charset="0"/>
                          <a:ea typeface="Tahoma" panose="020B0604030504040204" pitchFamily="34" charset="0"/>
                          <a:cs typeface="Tahoma" panose="020B0604030504040204" pitchFamily="34" charset="0"/>
                        </a:rPr>
                        <a:t>TF NRA Key Takeaways</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1D1D2"/>
                    </a:solidFill>
                  </a:tcPr>
                </a:tc>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Terrorist Financing NRA – Summary and Key Takeaways</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88769474"/>
                  </a:ext>
                </a:extLst>
              </a:tr>
              <a:tr h="710688">
                <a:tc>
                  <a:txBody>
                    <a:bodyPr/>
                    <a:lstStyle/>
                    <a:p>
                      <a:pPr algn="ctr"/>
                      <a:r>
                        <a:rPr lang="en-GB" sz="2700" b="1" dirty="0">
                          <a:solidFill>
                            <a:srgbClr val="1E5052"/>
                          </a:solidFill>
                          <a:latin typeface="Tahoma" panose="020B0604030504040204" pitchFamily="34" charset="0"/>
                          <a:ea typeface="Tahoma" panose="020B0604030504040204" pitchFamily="34" charset="0"/>
                          <a:cs typeface="Tahoma" panose="020B0604030504040204" pitchFamily="34" charset="0"/>
                        </a:rPr>
                        <a:t>Q&amp;A</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1D1D2"/>
                    </a:solidFill>
                  </a:tcPr>
                </a:tc>
                <a:tc>
                  <a:txBody>
                    <a:bodyPr/>
                    <a:lstStyle/>
                    <a:p>
                      <a:r>
                        <a:rPr lang="en-GB" sz="2400" dirty="0">
                          <a:latin typeface="Tahoma" panose="020B0604030504040204" pitchFamily="34" charset="0"/>
                          <a:ea typeface="Tahoma" panose="020B0604030504040204" pitchFamily="34" charset="0"/>
                          <a:cs typeface="Tahoma" panose="020B0604030504040204" pitchFamily="34" charset="0"/>
                        </a:rPr>
                        <a:t>Q&amp;A Session</a:t>
                      </a:r>
                    </a:p>
                  </a:txBody>
                  <a:tcPr marL="137160" marR="137160" marT="68580" marB="6858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24789393"/>
                  </a:ext>
                </a:extLst>
              </a:tr>
            </a:tbl>
          </a:graphicData>
        </a:graphic>
      </p:graphicFrame>
    </p:spTree>
    <p:extLst>
      <p:ext uri="{BB962C8B-B14F-4D97-AF65-F5344CB8AC3E}">
        <p14:creationId xmlns:p14="http://schemas.microsoft.com/office/powerpoint/2010/main" val="3383030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8761" y="2247900"/>
            <a:ext cx="4609527" cy="5843450"/>
            <a:chOff x="0" y="0"/>
            <a:chExt cx="1214032" cy="1863449"/>
          </a:xfrm>
        </p:grpSpPr>
        <p:sp>
          <p:nvSpPr>
            <p:cNvPr id="3" name="Freeform 3"/>
            <p:cNvSpPr/>
            <p:nvPr/>
          </p:nvSpPr>
          <p:spPr>
            <a:xfrm>
              <a:off x="0" y="0"/>
              <a:ext cx="1214032" cy="1863448"/>
            </a:xfrm>
            <a:custGeom>
              <a:avLst/>
              <a:gdLst/>
              <a:ahLst/>
              <a:cxnLst/>
              <a:rect l="l" t="t" r="r" b="b"/>
              <a:pathLst>
                <a:path w="1214032" h="1863448">
                  <a:moveTo>
                    <a:pt x="167955" y="0"/>
                  </a:moveTo>
                  <a:lnTo>
                    <a:pt x="1046077" y="0"/>
                  </a:lnTo>
                  <a:cubicBezTo>
                    <a:pt x="1138836" y="0"/>
                    <a:pt x="1214032" y="75196"/>
                    <a:pt x="1214032" y="167955"/>
                  </a:cubicBezTo>
                  <a:lnTo>
                    <a:pt x="1214032" y="1695494"/>
                  </a:lnTo>
                  <a:cubicBezTo>
                    <a:pt x="1214032" y="1740038"/>
                    <a:pt x="1196337" y="1782758"/>
                    <a:pt x="1164839" y="1814256"/>
                  </a:cubicBezTo>
                  <a:cubicBezTo>
                    <a:pt x="1133341" y="1845753"/>
                    <a:pt x="1090622" y="1863448"/>
                    <a:pt x="1046077" y="1863448"/>
                  </a:cubicBezTo>
                  <a:lnTo>
                    <a:pt x="167955" y="1863448"/>
                  </a:lnTo>
                  <a:cubicBezTo>
                    <a:pt x="75196" y="1863448"/>
                    <a:pt x="0" y="1788252"/>
                    <a:pt x="0" y="1695494"/>
                  </a:cubicBezTo>
                  <a:lnTo>
                    <a:pt x="0" y="167955"/>
                  </a:lnTo>
                  <a:cubicBezTo>
                    <a:pt x="0" y="123410"/>
                    <a:pt x="17695" y="80690"/>
                    <a:pt x="49193" y="49193"/>
                  </a:cubicBezTo>
                  <a:cubicBezTo>
                    <a:pt x="80690" y="17695"/>
                    <a:pt x="123410" y="0"/>
                    <a:pt x="167955" y="0"/>
                  </a:cubicBezTo>
                  <a:close/>
                </a:path>
              </a:pathLst>
            </a:custGeom>
            <a:solidFill>
              <a:srgbClr val="000000">
                <a:alpha val="0"/>
              </a:srgbClr>
            </a:solidFill>
            <a:ln w="38100" cap="rnd">
              <a:solidFill>
                <a:srgbClr val="DDC4D1"/>
              </a:solidFill>
              <a:prstDash val="dash"/>
              <a:round/>
            </a:ln>
          </p:spPr>
          <p:txBody>
            <a:bodyPr/>
            <a:lstStyle/>
            <a:p>
              <a:endParaRPr lang="en-GB" dirty="0"/>
            </a:p>
          </p:txBody>
        </p:sp>
        <p:sp>
          <p:nvSpPr>
            <p:cNvPr id="4" name="TextBox 4"/>
            <p:cNvSpPr txBox="1"/>
            <p:nvPr/>
          </p:nvSpPr>
          <p:spPr>
            <a:xfrm>
              <a:off x="0" y="-47625"/>
              <a:ext cx="1214032" cy="1911074"/>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1274805" y="5805498"/>
            <a:ext cx="3956986" cy="1297471"/>
          </a:xfrm>
          <a:prstGeom prst="rect">
            <a:avLst/>
          </a:prstGeom>
        </p:spPr>
        <p:txBody>
          <a:bodyPr lIns="0" tIns="0" rIns="0" bIns="0" rtlCol="0" anchor="t">
            <a:spAutoFit/>
          </a:bodyPr>
          <a:lstStyle/>
          <a:p>
            <a:pPr algn="ctr">
              <a:lnSpc>
                <a:spcPts val="3500"/>
              </a:lnSpc>
            </a:pPr>
            <a:r>
              <a:rPr lang="en-GB" sz="2400" dirty="0">
                <a:solidFill>
                  <a:srgbClr val="000000"/>
                </a:solidFill>
                <a:latin typeface="Tahoma"/>
                <a:ea typeface="Tahoma"/>
                <a:cs typeface="Tahoma"/>
                <a:sym typeface="Tahoma"/>
              </a:rPr>
              <a:t>Review the NRA and integrate findings into BRA, CRA and TRA as appropriate.</a:t>
            </a:r>
          </a:p>
        </p:txBody>
      </p:sp>
      <p:sp>
        <p:nvSpPr>
          <p:cNvPr id="7" name="TextBox 7"/>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Industry Expectations</a:t>
            </a:r>
          </a:p>
        </p:txBody>
      </p:sp>
      <p:sp>
        <p:nvSpPr>
          <p:cNvPr id="8" name="TextBox 8"/>
          <p:cNvSpPr txBox="1"/>
          <p:nvPr/>
        </p:nvSpPr>
        <p:spPr>
          <a:xfrm>
            <a:off x="1351658" y="2449836"/>
            <a:ext cx="3956986" cy="647700"/>
          </a:xfrm>
          <a:prstGeom prst="rect">
            <a:avLst/>
          </a:prstGeom>
        </p:spPr>
        <p:txBody>
          <a:bodyPr lIns="0" tIns="0" rIns="0" bIns="0" rtlCol="0" anchor="t">
            <a:spAutoFit/>
          </a:bodyPr>
          <a:lstStyle/>
          <a:p>
            <a:pPr algn="ctr">
              <a:lnSpc>
                <a:spcPts val="5040"/>
              </a:lnSpc>
            </a:pPr>
            <a:r>
              <a:rPr lang="en-US" sz="4200" dirty="0">
                <a:solidFill>
                  <a:srgbClr val="886579"/>
                </a:solidFill>
                <a:latin typeface="Raleway"/>
                <a:ea typeface="Raleway"/>
                <a:cs typeface="Raleway"/>
                <a:sym typeface="Raleway"/>
              </a:rPr>
              <a:t>Awareness</a:t>
            </a:r>
          </a:p>
        </p:txBody>
      </p:sp>
      <p:sp>
        <p:nvSpPr>
          <p:cNvPr id="9" name="Freeform 9"/>
          <p:cNvSpPr/>
          <p:nvPr/>
        </p:nvSpPr>
        <p:spPr>
          <a:xfrm>
            <a:off x="-1828800" y="-4164719"/>
            <a:ext cx="5543402" cy="6257325"/>
          </a:xfrm>
          <a:custGeom>
            <a:avLst/>
            <a:gdLst/>
            <a:ahLst/>
            <a:cxnLst/>
            <a:rect l="l" t="t" r="r" b="b"/>
            <a:pathLst>
              <a:path w="5543402" h="6257325">
                <a:moveTo>
                  <a:pt x="0" y="0"/>
                </a:moveTo>
                <a:lnTo>
                  <a:pt x="5543402" y="0"/>
                </a:lnTo>
                <a:lnTo>
                  <a:pt x="5543402" y="6257324"/>
                </a:lnTo>
                <a:lnTo>
                  <a:pt x="0" y="6257324"/>
                </a:lnTo>
                <a:lnTo>
                  <a:pt x="0" y="0"/>
                </a:lnTo>
                <a:close/>
              </a:path>
            </a:pathLst>
          </a:custGeom>
          <a:blipFill>
            <a:blip r:embed="rId3"/>
            <a:stretch>
              <a:fillRect/>
            </a:stretch>
          </a:blipFill>
        </p:spPr>
        <p:txBody>
          <a:bodyPr/>
          <a:lstStyle/>
          <a:p>
            <a:endParaRPr lang="en-GB"/>
          </a:p>
        </p:txBody>
      </p:sp>
      <p:grpSp>
        <p:nvGrpSpPr>
          <p:cNvPr id="10" name="Group 10"/>
          <p:cNvGrpSpPr/>
          <p:nvPr/>
        </p:nvGrpSpPr>
        <p:grpSpPr>
          <a:xfrm>
            <a:off x="6839236" y="2247900"/>
            <a:ext cx="4609527" cy="5858061"/>
            <a:chOff x="0" y="0"/>
            <a:chExt cx="1214032" cy="1863449"/>
          </a:xfrm>
        </p:grpSpPr>
        <p:sp>
          <p:nvSpPr>
            <p:cNvPr id="11" name="Freeform 11"/>
            <p:cNvSpPr/>
            <p:nvPr/>
          </p:nvSpPr>
          <p:spPr>
            <a:xfrm>
              <a:off x="0" y="0"/>
              <a:ext cx="1214032" cy="1863448"/>
            </a:xfrm>
            <a:custGeom>
              <a:avLst/>
              <a:gdLst/>
              <a:ahLst/>
              <a:cxnLst/>
              <a:rect l="l" t="t" r="r" b="b"/>
              <a:pathLst>
                <a:path w="1214032" h="1863448">
                  <a:moveTo>
                    <a:pt x="167955" y="0"/>
                  </a:moveTo>
                  <a:lnTo>
                    <a:pt x="1046077" y="0"/>
                  </a:lnTo>
                  <a:cubicBezTo>
                    <a:pt x="1138836" y="0"/>
                    <a:pt x="1214032" y="75196"/>
                    <a:pt x="1214032" y="167955"/>
                  </a:cubicBezTo>
                  <a:lnTo>
                    <a:pt x="1214032" y="1695494"/>
                  </a:lnTo>
                  <a:cubicBezTo>
                    <a:pt x="1214032" y="1740038"/>
                    <a:pt x="1196337" y="1782758"/>
                    <a:pt x="1164839" y="1814256"/>
                  </a:cubicBezTo>
                  <a:cubicBezTo>
                    <a:pt x="1133341" y="1845753"/>
                    <a:pt x="1090622" y="1863448"/>
                    <a:pt x="1046077" y="1863448"/>
                  </a:cubicBezTo>
                  <a:lnTo>
                    <a:pt x="167955" y="1863448"/>
                  </a:lnTo>
                  <a:cubicBezTo>
                    <a:pt x="75196" y="1863448"/>
                    <a:pt x="0" y="1788252"/>
                    <a:pt x="0" y="1695494"/>
                  </a:cubicBezTo>
                  <a:lnTo>
                    <a:pt x="0" y="167955"/>
                  </a:lnTo>
                  <a:cubicBezTo>
                    <a:pt x="0" y="123410"/>
                    <a:pt x="17695" y="80690"/>
                    <a:pt x="49193" y="49193"/>
                  </a:cubicBezTo>
                  <a:cubicBezTo>
                    <a:pt x="80690" y="17695"/>
                    <a:pt x="123410" y="0"/>
                    <a:pt x="167955" y="0"/>
                  </a:cubicBezTo>
                  <a:close/>
                </a:path>
              </a:pathLst>
            </a:custGeom>
            <a:solidFill>
              <a:srgbClr val="000000">
                <a:alpha val="0"/>
              </a:srgbClr>
            </a:solidFill>
            <a:ln w="38100" cap="rnd">
              <a:solidFill>
                <a:srgbClr val="DDC4D1"/>
              </a:solidFill>
              <a:prstDash val="dash"/>
              <a:round/>
            </a:ln>
          </p:spPr>
          <p:txBody>
            <a:bodyPr/>
            <a:lstStyle/>
            <a:p>
              <a:endParaRPr lang="en-GB"/>
            </a:p>
          </p:txBody>
        </p:sp>
        <p:sp>
          <p:nvSpPr>
            <p:cNvPr id="12" name="TextBox 12"/>
            <p:cNvSpPr txBox="1"/>
            <p:nvPr/>
          </p:nvSpPr>
          <p:spPr>
            <a:xfrm>
              <a:off x="0" y="-47625"/>
              <a:ext cx="1214032" cy="1911074"/>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7001941" y="5624849"/>
            <a:ext cx="4284115" cy="2205732"/>
          </a:xfrm>
          <a:prstGeom prst="rect">
            <a:avLst/>
          </a:prstGeom>
        </p:spPr>
        <p:txBody>
          <a:bodyPr wrap="square" lIns="0" tIns="0" rIns="0" bIns="0" rtlCol="0" anchor="t">
            <a:spAutoFit/>
          </a:bodyPr>
          <a:lstStyle/>
          <a:p>
            <a:pPr algn="ctr">
              <a:lnSpc>
                <a:spcPts val="3500"/>
              </a:lnSpc>
            </a:pPr>
            <a:r>
              <a:rPr lang="en-GB" sz="2400" dirty="0">
                <a:solidFill>
                  <a:srgbClr val="000000"/>
                </a:solidFill>
                <a:latin typeface="Tahoma"/>
                <a:ea typeface="Tahoma"/>
                <a:cs typeface="Tahoma"/>
                <a:sym typeface="Tahoma"/>
              </a:rPr>
              <a:t>Maintain vigilance against known and emerging threats, including the use of advanced technologies and criminal infiltration.</a:t>
            </a:r>
          </a:p>
        </p:txBody>
      </p:sp>
      <p:sp>
        <p:nvSpPr>
          <p:cNvPr id="15" name="TextBox 15"/>
          <p:cNvSpPr txBox="1"/>
          <p:nvPr/>
        </p:nvSpPr>
        <p:spPr>
          <a:xfrm>
            <a:off x="7129064" y="2418092"/>
            <a:ext cx="3956986" cy="647700"/>
          </a:xfrm>
          <a:prstGeom prst="rect">
            <a:avLst/>
          </a:prstGeom>
        </p:spPr>
        <p:txBody>
          <a:bodyPr lIns="0" tIns="0" rIns="0" bIns="0" rtlCol="0" anchor="t">
            <a:spAutoFit/>
          </a:bodyPr>
          <a:lstStyle/>
          <a:p>
            <a:pPr algn="ctr">
              <a:lnSpc>
                <a:spcPts val="5040"/>
              </a:lnSpc>
            </a:pPr>
            <a:r>
              <a:rPr lang="en-US" sz="4200" dirty="0">
                <a:solidFill>
                  <a:srgbClr val="886579"/>
                </a:solidFill>
                <a:latin typeface="Raleway"/>
                <a:ea typeface="Raleway"/>
                <a:cs typeface="Raleway"/>
                <a:sym typeface="Raleway"/>
              </a:rPr>
              <a:t>Monitoring</a:t>
            </a:r>
          </a:p>
        </p:txBody>
      </p:sp>
      <p:grpSp>
        <p:nvGrpSpPr>
          <p:cNvPr id="16" name="Group 16"/>
          <p:cNvGrpSpPr/>
          <p:nvPr/>
        </p:nvGrpSpPr>
        <p:grpSpPr>
          <a:xfrm>
            <a:off x="12659712" y="2247900"/>
            <a:ext cx="4609527" cy="5858058"/>
            <a:chOff x="0" y="0"/>
            <a:chExt cx="1214032" cy="1863449"/>
          </a:xfrm>
        </p:grpSpPr>
        <p:sp>
          <p:nvSpPr>
            <p:cNvPr id="17" name="Freeform 17"/>
            <p:cNvSpPr/>
            <p:nvPr/>
          </p:nvSpPr>
          <p:spPr>
            <a:xfrm>
              <a:off x="0" y="0"/>
              <a:ext cx="1214032" cy="1863448"/>
            </a:xfrm>
            <a:custGeom>
              <a:avLst/>
              <a:gdLst/>
              <a:ahLst/>
              <a:cxnLst/>
              <a:rect l="l" t="t" r="r" b="b"/>
              <a:pathLst>
                <a:path w="1214032" h="1863448">
                  <a:moveTo>
                    <a:pt x="167955" y="0"/>
                  </a:moveTo>
                  <a:lnTo>
                    <a:pt x="1046077" y="0"/>
                  </a:lnTo>
                  <a:cubicBezTo>
                    <a:pt x="1138836" y="0"/>
                    <a:pt x="1214032" y="75196"/>
                    <a:pt x="1214032" y="167955"/>
                  </a:cubicBezTo>
                  <a:lnTo>
                    <a:pt x="1214032" y="1695494"/>
                  </a:lnTo>
                  <a:cubicBezTo>
                    <a:pt x="1214032" y="1740038"/>
                    <a:pt x="1196337" y="1782758"/>
                    <a:pt x="1164839" y="1814256"/>
                  </a:cubicBezTo>
                  <a:cubicBezTo>
                    <a:pt x="1133341" y="1845753"/>
                    <a:pt x="1090622" y="1863448"/>
                    <a:pt x="1046077" y="1863448"/>
                  </a:cubicBezTo>
                  <a:lnTo>
                    <a:pt x="167955" y="1863448"/>
                  </a:lnTo>
                  <a:cubicBezTo>
                    <a:pt x="75196" y="1863448"/>
                    <a:pt x="0" y="1788252"/>
                    <a:pt x="0" y="1695494"/>
                  </a:cubicBezTo>
                  <a:lnTo>
                    <a:pt x="0" y="167955"/>
                  </a:lnTo>
                  <a:cubicBezTo>
                    <a:pt x="0" y="123410"/>
                    <a:pt x="17695" y="80690"/>
                    <a:pt x="49193" y="49193"/>
                  </a:cubicBezTo>
                  <a:cubicBezTo>
                    <a:pt x="80690" y="17695"/>
                    <a:pt x="123410" y="0"/>
                    <a:pt x="167955" y="0"/>
                  </a:cubicBezTo>
                  <a:close/>
                </a:path>
              </a:pathLst>
            </a:custGeom>
            <a:solidFill>
              <a:srgbClr val="000000">
                <a:alpha val="0"/>
              </a:srgbClr>
            </a:solidFill>
            <a:ln w="38100" cap="rnd">
              <a:solidFill>
                <a:srgbClr val="DDC4D1"/>
              </a:solidFill>
              <a:prstDash val="dash"/>
              <a:round/>
            </a:ln>
          </p:spPr>
          <p:txBody>
            <a:bodyPr/>
            <a:lstStyle/>
            <a:p>
              <a:endParaRPr lang="en-GB"/>
            </a:p>
          </p:txBody>
        </p:sp>
        <p:sp>
          <p:nvSpPr>
            <p:cNvPr id="18" name="TextBox 18"/>
            <p:cNvSpPr txBox="1"/>
            <p:nvPr/>
          </p:nvSpPr>
          <p:spPr>
            <a:xfrm>
              <a:off x="0" y="-47625"/>
              <a:ext cx="1214032" cy="1911074"/>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3550709" y="3177765"/>
            <a:ext cx="3004850" cy="2439918"/>
          </a:xfrm>
          <a:custGeom>
            <a:avLst/>
            <a:gdLst/>
            <a:ahLst/>
            <a:cxnLst/>
            <a:rect l="l" t="t" r="r" b="b"/>
            <a:pathLst>
              <a:path w="3493252" h="2836497">
                <a:moveTo>
                  <a:pt x="0" y="0"/>
                </a:moveTo>
                <a:lnTo>
                  <a:pt x="3493251" y="0"/>
                </a:lnTo>
                <a:lnTo>
                  <a:pt x="3493251" y="2836497"/>
                </a:lnTo>
                <a:lnTo>
                  <a:pt x="0" y="2836497"/>
                </a:lnTo>
                <a:lnTo>
                  <a:pt x="0" y="0"/>
                </a:lnTo>
                <a:close/>
              </a:path>
            </a:pathLst>
          </a:custGeom>
          <a:blipFill>
            <a:blip r:embed="rId4"/>
            <a:stretch>
              <a:fillRect t="-11576" b="-11576"/>
            </a:stretch>
          </a:blipFill>
        </p:spPr>
        <p:txBody>
          <a:bodyPr/>
          <a:lstStyle/>
          <a:p>
            <a:endParaRPr lang="en-GB"/>
          </a:p>
        </p:txBody>
      </p:sp>
      <p:sp>
        <p:nvSpPr>
          <p:cNvPr id="20" name="TextBox 20"/>
          <p:cNvSpPr txBox="1"/>
          <p:nvPr/>
        </p:nvSpPr>
        <p:spPr>
          <a:xfrm>
            <a:off x="12899190" y="5604454"/>
            <a:ext cx="4130570" cy="2205732"/>
          </a:xfrm>
          <a:prstGeom prst="rect">
            <a:avLst/>
          </a:prstGeom>
        </p:spPr>
        <p:txBody>
          <a:bodyPr wrap="square" lIns="0" tIns="0" rIns="0" bIns="0" rtlCol="0" anchor="t">
            <a:spAutoFit/>
          </a:bodyPr>
          <a:lstStyle/>
          <a:p>
            <a:pPr algn="ctr">
              <a:lnSpc>
                <a:spcPts val="3500"/>
              </a:lnSpc>
            </a:pPr>
            <a:r>
              <a:rPr lang="en-GB" sz="2400" dirty="0">
                <a:solidFill>
                  <a:srgbClr val="000000"/>
                </a:solidFill>
                <a:latin typeface="Tahoma"/>
                <a:ea typeface="Tahoma"/>
                <a:cs typeface="Tahoma"/>
                <a:sym typeface="Tahoma"/>
              </a:rPr>
              <a:t>Engage collaboratively with regulators and other financial sectors to ensure ongoing compliance and sector stability. </a:t>
            </a:r>
          </a:p>
        </p:txBody>
      </p:sp>
      <p:sp>
        <p:nvSpPr>
          <p:cNvPr id="21" name="TextBox 21"/>
          <p:cNvSpPr txBox="1"/>
          <p:nvPr/>
        </p:nvSpPr>
        <p:spPr>
          <a:xfrm>
            <a:off x="12985982" y="2440470"/>
            <a:ext cx="3956986" cy="647700"/>
          </a:xfrm>
          <a:prstGeom prst="rect">
            <a:avLst/>
          </a:prstGeom>
        </p:spPr>
        <p:txBody>
          <a:bodyPr lIns="0" tIns="0" rIns="0" bIns="0" rtlCol="0" anchor="t">
            <a:spAutoFit/>
          </a:bodyPr>
          <a:lstStyle/>
          <a:p>
            <a:pPr algn="ctr">
              <a:lnSpc>
                <a:spcPts val="5040"/>
              </a:lnSpc>
            </a:pPr>
            <a:r>
              <a:rPr lang="en-US" sz="4200" dirty="0">
                <a:solidFill>
                  <a:srgbClr val="886579"/>
                </a:solidFill>
                <a:latin typeface="Raleway"/>
                <a:ea typeface="Raleway"/>
                <a:cs typeface="Raleway"/>
                <a:sym typeface="Raleway"/>
              </a:rPr>
              <a:t>Collaboration</a:t>
            </a:r>
          </a:p>
        </p:txBody>
      </p:sp>
      <p:sp>
        <p:nvSpPr>
          <p:cNvPr id="23" name="TextBox 22">
            <a:extLst>
              <a:ext uri="{FF2B5EF4-FFF2-40B4-BE49-F238E27FC236}">
                <a16:creationId xmlns:a16="http://schemas.microsoft.com/office/drawing/2014/main" id="{DD7BD10D-8BFD-3BF2-474A-E515923A70DD}"/>
              </a:ext>
            </a:extLst>
          </p:cNvPr>
          <p:cNvSpPr txBox="1"/>
          <p:nvPr/>
        </p:nvSpPr>
        <p:spPr>
          <a:xfrm>
            <a:off x="616297" y="8860632"/>
            <a:ext cx="17029760" cy="689622"/>
          </a:xfrm>
          <a:custGeom>
            <a:avLst/>
            <a:gdLst>
              <a:gd name="csX0" fmla="*/ 0 w 17029760"/>
              <a:gd name="csY0" fmla="*/ 114939 h 689622"/>
              <a:gd name="csX1" fmla="*/ 114939 w 17029760"/>
              <a:gd name="csY1" fmla="*/ 0 h 689622"/>
              <a:gd name="csX2" fmla="*/ 16914821 w 17029760"/>
              <a:gd name="csY2" fmla="*/ 0 h 689622"/>
              <a:gd name="csX3" fmla="*/ 17029760 w 17029760"/>
              <a:gd name="csY3" fmla="*/ 114939 h 689622"/>
              <a:gd name="csX4" fmla="*/ 17029760 w 17029760"/>
              <a:gd name="csY4" fmla="*/ 574683 h 689622"/>
              <a:gd name="csX5" fmla="*/ 16914821 w 17029760"/>
              <a:gd name="csY5" fmla="*/ 689622 h 689622"/>
              <a:gd name="csX6" fmla="*/ 114939 w 17029760"/>
              <a:gd name="csY6" fmla="*/ 689622 h 689622"/>
              <a:gd name="csX7" fmla="*/ 0 w 17029760"/>
              <a:gd name="csY7" fmla="*/ 574683 h 689622"/>
              <a:gd name="csX8" fmla="*/ 0 w 17029760"/>
              <a:gd name="csY8" fmla="*/ 114939 h 6896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029760" h="689622" extrusionOk="0">
                <a:moveTo>
                  <a:pt x="0" y="114939"/>
                </a:moveTo>
                <a:cubicBezTo>
                  <a:pt x="1639" y="46977"/>
                  <a:pt x="40664" y="1516"/>
                  <a:pt x="114939" y="0"/>
                </a:cubicBezTo>
                <a:cubicBezTo>
                  <a:pt x="2730954" y="-31157"/>
                  <a:pt x="9231154" y="155105"/>
                  <a:pt x="16914821" y="0"/>
                </a:cubicBezTo>
                <a:cubicBezTo>
                  <a:pt x="16974921" y="9979"/>
                  <a:pt x="17028692" y="57130"/>
                  <a:pt x="17029760" y="114939"/>
                </a:cubicBezTo>
                <a:cubicBezTo>
                  <a:pt x="17010548" y="245554"/>
                  <a:pt x="17041886" y="448847"/>
                  <a:pt x="17029760" y="574683"/>
                </a:cubicBezTo>
                <a:cubicBezTo>
                  <a:pt x="17019093" y="640755"/>
                  <a:pt x="16978302" y="691002"/>
                  <a:pt x="16914821" y="689622"/>
                </a:cubicBezTo>
                <a:cubicBezTo>
                  <a:pt x="9085515" y="811239"/>
                  <a:pt x="7947134" y="795007"/>
                  <a:pt x="114939" y="689622"/>
                </a:cubicBezTo>
                <a:cubicBezTo>
                  <a:pt x="49882" y="695553"/>
                  <a:pt x="463" y="632696"/>
                  <a:pt x="0" y="574683"/>
                </a:cubicBezTo>
                <a:cubicBezTo>
                  <a:pt x="770" y="458163"/>
                  <a:pt x="16622" y="180643"/>
                  <a:pt x="0" y="114939"/>
                </a:cubicBezTo>
                <a:close/>
              </a:path>
            </a:pathLst>
          </a:custGeom>
          <a:noFill/>
          <a:ln w="28575">
            <a:solidFill>
              <a:srgbClr val="A0A538"/>
            </a:solidFill>
            <a:prstDash val="dash"/>
            <a:extLst>
              <a:ext uri="{C807C97D-BFC1-408E-A445-0C87EB9F89A2}">
                <ask:lineSketchStyleProps xmlns:ask="http://schemas.microsoft.com/office/drawing/2018/sketchyshapes" sd="1853369752">
                  <a:prstGeom prst="roundRect">
                    <a:avLst/>
                  </a:prstGeom>
                  <ask:type>
                    <ask:lineSketchCurved/>
                  </ask:type>
                </ask:lineSketchStyleProps>
              </a:ext>
            </a:extLst>
          </a:ln>
        </p:spPr>
        <p:txBody>
          <a:bodyPr wrap="square">
            <a:spAutoFit/>
          </a:bodyPr>
          <a:lstStyle/>
          <a:p>
            <a:pPr marL="388620" lvl="1" algn="r">
              <a:lnSpc>
                <a:spcPts val="4500"/>
              </a:lnSpc>
            </a:pPr>
            <a:r>
              <a:rPr lang="en-GB" sz="3200" dirty="0">
                <a:solidFill>
                  <a:srgbClr val="A0A538"/>
                </a:solidFill>
                <a:latin typeface="Raleway" pitchFamily="2" charset="0"/>
                <a:ea typeface="Tahoma"/>
                <a:cs typeface="Tahoma"/>
                <a:sym typeface="Tahoma"/>
              </a:rPr>
              <a:t>Assess other risks in own firms, being cognisant of the national picture outlined. </a:t>
            </a:r>
            <a:endParaRPr lang="en-US" sz="3200" dirty="0">
              <a:solidFill>
                <a:srgbClr val="A0A538"/>
              </a:solidFill>
              <a:latin typeface="Raleway" pitchFamily="2" charset="0"/>
              <a:ea typeface="Tahoma"/>
              <a:cs typeface="Tahoma"/>
              <a:sym typeface="Tahoma"/>
            </a:endParaRPr>
          </a:p>
        </p:txBody>
      </p:sp>
      <p:sp>
        <p:nvSpPr>
          <p:cNvPr id="25" name="Freeform 13">
            <a:extLst>
              <a:ext uri="{FF2B5EF4-FFF2-40B4-BE49-F238E27FC236}">
                <a16:creationId xmlns:a16="http://schemas.microsoft.com/office/drawing/2014/main" id="{01717C73-E0D8-BA5B-A6D7-A36C49DB69AE}"/>
              </a:ext>
            </a:extLst>
          </p:cNvPr>
          <p:cNvSpPr/>
          <p:nvPr/>
        </p:nvSpPr>
        <p:spPr>
          <a:xfrm>
            <a:off x="145362" y="8572500"/>
            <a:ext cx="1587078" cy="1288697"/>
          </a:xfrm>
          <a:custGeom>
            <a:avLst/>
            <a:gdLst/>
            <a:ahLst/>
            <a:cxnLst/>
            <a:rect l="l" t="t" r="r" b="b"/>
            <a:pathLst>
              <a:path w="3493252" h="2836497">
                <a:moveTo>
                  <a:pt x="0" y="0"/>
                </a:moveTo>
                <a:lnTo>
                  <a:pt x="3493252" y="0"/>
                </a:lnTo>
                <a:lnTo>
                  <a:pt x="3493252" y="2836497"/>
                </a:lnTo>
                <a:lnTo>
                  <a:pt x="0" y="2836497"/>
                </a:lnTo>
                <a:lnTo>
                  <a:pt x="0" y="0"/>
                </a:lnTo>
                <a:close/>
              </a:path>
            </a:pathLst>
          </a:custGeom>
          <a:blipFill>
            <a:blip r:embed="rId5"/>
            <a:stretch>
              <a:fillRect t="-11576" b="-11576"/>
            </a:stretch>
          </a:blipFill>
        </p:spPr>
        <p:txBody>
          <a:bodyPr/>
          <a:lstStyle/>
          <a:p>
            <a:endParaRPr lang="en-GB"/>
          </a:p>
        </p:txBody>
      </p:sp>
      <p:pic>
        <p:nvPicPr>
          <p:cNvPr id="26" name="Picture 25" descr="A cartoon of a person pointing at a light bulb&#10;&#10;AI-generated content may be incorrect.">
            <a:extLst>
              <a:ext uri="{FF2B5EF4-FFF2-40B4-BE49-F238E27FC236}">
                <a16:creationId xmlns:a16="http://schemas.microsoft.com/office/drawing/2014/main" id="{43231829-3092-02E2-8121-A4B836653F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2294" y="2805425"/>
            <a:ext cx="2995286" cy="2995286"/>
          </a:xfrm>
          <a:prstGeom prst="rect">
            <a:avLst/>
          </a:prstGeom>
        </p:spPr>
      </p:pic>
      <p:pic>
        <p:nvPicPr>
          <p:cNvPr id="27" name="Picture 26" descr="A circular object with a graph on it&#10;&#10;AI-generated content may be incorrect.">
            <a:extLst>
              <a:ext uri="{FF2B5EF4-FFF2-40B4-BE49-F238E27FC236}">
                <a16:creationId xmlns:a16="http://schemas.microsoft.com/office/drawing/2014/main" id="{0AEBA108-40EA-9C92-1300-C9552FC216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7263" y="2773686"/>
            <a:ext cx="3120588" cy="312058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3C4EE-0202-B61A-3714-15564067667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FBADDA4-07C4-ADA7-1599-0576DE0CC02D}"/>
              </a:ext>
            </a:extLst>
          </p:cNvPr>
          <p:cNvSpPr txBox="1"/>
          <p:nvPr/>
        </p:nvSpPr>
        <p:spPr>
          <a:xfrm>
            <a:off x="533400" y="1943100"/>
            <a:ext cx="15773400" cy="6287875"/>
          </a:xfrm>
          <a:prstGeom prst="rect">
            <a:avLst/>
          </a:prstGeom>
        </p:spPr>
        <p:txBody>
          <a:bodyPr wrap="square" lIns="0" tIns="0" rIns="0" bIns="0" rtlCol="0" anchor="t">
            <a:spAutoFit/>
          </a:bodyPr>
          <a:lstStyle/>
          <a:p>
            <a:pPr marL="777240" lvl="1" indent="-388620" algn="l">
              <a:lnSpc>
                <a:spcPts val="4500"/>
              </a:lnSpc>
              <a:buFont typeface="Arial"/>
              <a:buChar char="•"/>
            </a:pPr>
            <a:r>
              <a:rPr lang="en-GB" sz="3200" dirty="0">
                <a:solidFill>
                  <a:srgbClr val="000000"/>
                </a:solidFill>
                <a:latin typeface="Tahoma"/>
                <a:ea typeface="Tahoma"/>
                <a:cs typeface="Tahoma"/>
                <a:sym typeface="Tahoma"/>
              </a:rPr>
              <a:t>The global landscape for gambling has evolved rapidly, shaped by technological innovation, changing market dynamics and the emergence of new and complex financial crime threats. </a:t>
            </a:r>
          </a:p>
          <a:p>
            <a:pPr marL="777240" lvl="1" indent="-388620" algn="l">
              <a:lnSpc>
                <a:spcPts val="4500"/>
              </a:lnSpc>
              <a:buFont typeface="Arial"/>
              <a:buChar char="•"/>
            </a:pPr>
            <a:r>
              <a:rPr lang="en-GB" sz="3200" dirty="0">
                <a:solidFill>
                  <a:srgbClr val="000000"/>
                </a:solidFill>
                <a:latin typeface="Tahoma"/>
                <a:ea typeface="Tahoma"/>
                <a:cs typeface="Tahoma"/>
                <a:sym typeface="Tahoma"/>
              </a:rPr>
              <a:t>These risks stem mainly from high transaction volumes, complex payment chains involving virtual assets.</a:t>
            </a:r>
          </a:p>
          <a:p>
            <a:pPr marL="777240" lvl="1" indent="-388620" algn="l">
              <a:lnSpc>
                <a:spcPts val="4500"/>
              </a:lnSpc>
              <a:buFont typeface="Arial"/>
              <a:buChar char="•"/>
            </a:pPr>
            <a:r>
              <a:rPr lang="en-GB" sz="3200" dirty="0">
                <a:solidFill>
                  <a:srgbClr val="000000"/>
                </a:solidFill>
                <a:latin typeface="Tahoma"/>
                <a:ea typeface="Tahoma"/>
                <a:cs typeface="Tahoma"/>
                <a:sym typeface="Tahoma"/>
              </a:rPr>
              <a:t>The gambling sector continues to play an important role in the national economy, generating significant revenue and employment and acting as a key innovator. </a:t>
            </a:r>
          </a:p>
          <a:p>
            <a:pPr marL="777240" lvl="1" indent="-388620" algn="l">
              <a:lnSpc>
                <a:spcPts val="4500"/>
              </a:lnSpc>
              <a:buFont typeface="Arial"/>
              <a:buChar char="•"/>
            </a:pPr>
            <a:r>
              <a:rPr lang="en-GB" sz="3200" dirty="0">
                <a:solidFill>
                  <a:srgbClr val="000000"/>
                </a:solidFill>
                <a:latin typeface="Tahoma"/>
                <a:ea typeface="Tahoma"/>
                <a:cs typeface="Tahoma"/>
                <a:sym typeface="Tahoma"/>
              </a:rPr>
              <a:t>It is essential that controls for online gambling, network services and software supply continue to be enhanced and for vigilance against both known and emerging threats, including those posed by advanced technologies and criminal ownership and control, continues. </a:t>
            </a:r>
            <a:endParaRPr lang="en-US" sz="3200" dirty="0">
              <a:solidFill>
                <a:srgbClr val="000000"/>
              </a:solidFill>
              <a:latin typeface="Tahoma"/>
              <a:ea typeface="Tahoma"/>
              <a:cs typeface="Tahoma"/>
              <a:sym typeface="Tahoma"/>
            </a:endParaRPr>
          </a:p>
        </p:txBody>
      </p:sp>
      <p:sp>
        <p:nvSpPr>
          <p:cNvPr id="4" name="TextBox 4">
            <a:extLst>
              <a:ext uri="{FF2B5EF4-FFF2-40B4-BE49-F238E27FC236}">
                <a16:creationId xmlns:a16="http://schemas.microsoft.com/office/drawing/2014/main" id="{DD560274-883F-EC6E-6259-56614643745A}"/>
              </a:ext>
            </a:extLst>
          </p:cNvPr>
          <p:cNvSpPr txBox="1"/>
          <p:nvPr/>
        </p:nvSpPr>
        <p:spPr>
          <a:xfrm>
            <a:off x="1732440" y="423862"/>
            <a:ext cx="14823119" cy="1231106"/>
          </a:xfrm>
          <a:prstGeom prst="rect">
            <a:avLst/>
          </a:prstGeom>
        </p:spPr>
        <p:txBody>
          <a:bodyPr lIns="0" tIns="0" rIns="0" bIns="0" rtlCol="0" anchor="t">
            <a:spAutoFit/>
          </a:bodyPr>
          <a:lstStyle/>
          <a:p>
            <a:pPr algn="ctr">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Conclusion</a:t>
            </a:r>
          </a:p>
        </p:txBody>
      </p:sp>
      <p:sp>
        <p:nvSpPr>
          <p:cNvPr id="6" name="Freeform 6">
            <a:extLst>
              <a:ext uri="{FF2B5EF4-FFF2-40B4-BE49-F238E27FC236}">
                <a16:creationId xmlns:a16="http://schemas.microsoft.com/office/drawing/2014/main" id="{49195688-2F81-CCCF-C8A3-E8DAC2B54E9B}"/>
              </a:ext>
            </a:extLst>
          </p:cNvPr>
          <p:cNvSpPr/>
          <p:nvPr/>
        </p:nvSpPr>
        <p:spPr>
          <a:xfrm>
            <a:off x="15849600"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Tree>
    <p:extLst>
      <p:ext uri="{BB962C8B-B14F-4D97-AF65-F5344CB8AC3E}">
        <p14:creationId xmlns:p14="http://schemas.microsoft.com/office/powerpoint/2010/main" val="3511178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51829-913C-A030-2194-1CF5BC07844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1662FE0-8109-8B26-A24E-38061973599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grpSp>
        <p:nvGrpSpPr>
          <p:cNvPr id="3" name="Group 3">
            <a:extLst>
              <a:ext uri="{FF2B5EF4-FFF2-40B4-BE49-F238E27FC236}">
                <a16:creationId xmlns:a16="http://schemas.microsoft.com/office/drawing/2014/main" id="{B04786DE-A6E5-7BBC-4DB4-AC51FE7F80B8}"/>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915CFCC3-445B-69ED-C8EC-8D00C02E5A3D}"/>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04AD2AD1-272D-A850-AFF1-4C0DAE4DE4F9}"/>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2A2EE9CE-71E8-62E3-803B-5639D0F710DD}"/>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A9BA6066-D122-E82C-366E-A417C930102C}"/>
              </a:ext>
            </a:extLst>
          </p:cNvPr>
          <p:cNvSpPr txBox="1"/>
          <p:nvPr/>
        </p:nvSpPr>
        <p:spPr>
          <a:xfrm>
            <a:off x="304800" y="8162925"/>
            <a:ext cx="17373600" cy="1102866"/>
          </a:xfrm>
          <a:prstGeom prst="rect">
            <a:avLst/>
          </a:prstGeom>
        </p:spPr>
        <p:txBody>
          <a:bodyPr wrap="square"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p>
        </p:txBody>
      </p:sp>
    </p:spTree>
    <p:extLst>
      <p:ext uri="{BB962C8B-B14F-4D97-AF65-F5344CB8AC3E}">
        <p14:creationId xmlns:p14="http://schemas.microsoft.com/office/powerpoint/2010/main" val="7406644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5F94E-564B-CBE1-ADAF-026CBA65091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2E4525F-D3A9-CF1F-2472-26DBFFEDAC6A}"/>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84910709-9CED-9DD8-EE00-1BE90231BEBD}"/>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ABC239EA-3741-0C5C-3FB1-EABB57B5E233}"/>
              </a:ext>
            </a:extLst>
          </p:cNvPr>
          <p:cNvSpPr txBox="1"/>
          <p:nvPr/>
        </p:nvSpPr>
        <p:spPr>
          <a:xfrm>
            <a:off x="762000" y="2095500"/>
            <a:ext cx="13944600" cy="5717912"/>
          </a:xfrm>
          <a:prstGeom prst="rect">
            <a:avLst/>
          </a:prstGeom>
        </p:spPr>
        <p:txBody>
          <a:bodyPr wrap="square" lIns="0" tIns="0" rIns="0" bIns="0" rtlCol="0" anchor="t">
            <a:spAutoFit/>
          </a:bodyPr>
          <a:lstStyle/>
          <a:p>
            <a:pPr algn="l">
              <a:lnSpc>
                <a:spcPts val="5040"/>
              </a:lnSpc>
            </a:pPr>
            <a:r>
              <a:rPr lang="en-GB" sz="3600" dirty="0">
                <a:solidFill>
                  <a:srgbClr val="886579"/>
                </a:solidFill>
                <a:latin typeface="Raleway"/>
                <a:ea typeface="Raleway"/>
                <a:cs typeface="Raleway"/>
                <a:sym typeface="Raleway"/>
              </a:rPr>
              <a:t>The Sector:</a:t>
            </a:r>
          </a:p>
          <a:p>
            <a:pPr marL="571500" indent="-571500" algn="l">
              <a:lnSpc>
                <a:spcPts val="5040"/>
              </a:lnSpc>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sym typeface="Raleway"/>
              </a:rPr>
              <a:t>Banking is central to the Island’s economy, representing 7.6% of national income, employing ~2,000 staff, holding £40bn+ deposits, and processing £80bn annual payments.</a:t>
            </a:r>
          </a:p>
          <a:p>
            <a:pPr marL="571500" indent="-571500" algn="l">
              <a:lnSpc>
                <a:spcPts val="5040"/>
              </a:lnSpc>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sym typeface="Raleway"/>
              </a:rPr>
              <a:t>The sector is largely comprised of branches/subsidiaries of major UK and international banks, fully regulated by the FSA.</a:t>
            </a:r>
          </a:p>
          <a:p>
            <a:pPr marL="571500" indent="-571500" algn="l">
              <a:lnSpc>
                <a:spcPts val="5040"/>
              </a:lnSpc>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sym typeface="Raleway"/>
              </a:rPr>
              <a:t>Business is predominantly international, with strong links to the UK and South Africa, increasing exposure to cross-border ML threats</a:t>
            </a:r>
            <a:endParaRPr lang="en-GB" sz="4000" dirty="0">
              <a:solidFill>
                <a:srgbClr val="886579"/>
              </a:solidFill>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1A8C20AE-5A61-9C97-C215-0515B1C1573D}"/>
              </a:ext>
            </a:extLst>
          </p:cNvPr>
          <p:cNvPicPr>
            <a:picLocks noChangeAspect="1"/>
          </p:cNvPicPr>
          <p:nvPr/>
        </p:nvPicPr>
        <p:blipFill>
          <a:blip r:embed="rId4"/>
          <a:stretch>
            <a:fillRect/>
          </a:stretch>
        </p:blipFill>
        <p:spPr>
          <a:xfrm>
            <a:off x="13920375" y="8573837"/>
            <a:ext cx="4367625" cy="1713163"/>
          </a:xfrm>
          <a:prstGeom prst="rect">
            <a:avLst/>
          </a:prstGeom>
        </p:spPr>
      </p:pic>
    </p:spTree>
    <p:extLst>
      <p:ext uri="{BB962C8B-B14F-4D97-AF65-F5344CB8AC3E}">
        <p14:creationId xmlns:p14="http://schemas.microsoft.com/office/powerpoint/2010/main" val="3667547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EEDCF-AC6C-7688-46DB-468C328679B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8849781-1649-76C6-87CB-A303B6976D4C}"/>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69038D21-FBD8-36A3-F610-B8A3F718721A}"/>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D8C90FBD-3F7D-27FC-C84C-BD325815B182}"/>
              </a:ext>
            </a:extLst>
          </p:cNvPr>
          <p:cNvSpPr txBox="1"/>
          <p:nvPr/>
        </p:nvSpPr>
        <p:spPr>
          <a:xfrm>
            <a:off x="762000" y="2095500"/>
            <a:ext cx="17221200" cy="4438523"/>
          </a:xfrm>
          <a:prstGeom prst="rect">
            <a:avLst/>
          </a:prstGeom>
        </p:spPr>
        <p:txBody>
          <a:bodyPr wrap="square" lIns="0" tIns="0" rIns="0" bIns="0" rtlCol="0" anchor="t">
            <a:spAutoFit/>
          </a:bodyPr>
          <a:lstStyle/>
          <a:p>
            <a:pPr>
              <a:lnSpc>
                <a:spcPts val="5040"/>
              </a:lnSpc>
            </a:pPr>
            <a:r>
              <a:rPr lang="en-GB" sz="3600" dirty="0">
                <a:solidFill>
                  <a:srgbClr val="886579"/>
                </a:solidFill>
                <a:latin typeface="Raleway"/>
                <a:ea typeface="Raleway"/>
                <a:cs typeface="Raleway"/>
                <a:sym typeface="Raleway"/>
              </a:rPr>
              <a:t>OVERALL RISK RATING</a:t>
            </a:r>
          </a:p>
          <a:p>
            <a:pPr marL="571500" indent="-571500">
              <a:lnSpc>
                <a:spcPts val="5040"/>
              </a:lnSpc>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sym typeface="Raleway"/>
              </a:rPr>
              <a:t>Medium-High ML Risk (up from Medium in 2020).</a:t>
            </a:r>
          </a:p>
          <a:p>
            <a:pPr marL="571500" indent="-571500">
              <a:lnSpc>
                <a:spcPts val="5040"/>
              </a:lnSpc>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sym typeface="Raleway"/>
              </a:rPr>
              <a:t>Based on Medium-High Threat and Medium Residual Vulnerability after controls.</a:t>
            </a:r>
          </a:p>
          <a:p>
            <a:pPr marL="571500" indent="-571500">
              <a:lnSpc>
                <a:spcPts val="5040"/>
              </a:lnSpc>
              <a:buFont typeface="Arial" panose="020B0604020202020204" pitchFamily="34" charset="0"/>
              <a:buChar char="•"/>
            </a:pPr>
            <a:r>
              <a:rPr lang="en-GB" sz="3600" dirty="0">
                <a:latin typeface="Tahoma" panose="020B0604030504040204" pitchFamily="34" charset="0"/>
                <a:ea typeface="Tahoma" panose="020B0604030504040204" pitchFamily="34" charset="0"/>
                <a:cs typeface="Tahoma" panose="020B0604030504040204" pitchFamily="34" charset="0"/>
                <a:sym typeface="Raleway"/>
              </a:rPr>
              <a:t>Increase driven by threat landscape, not deterioration in controls. </a:t>
            </a:r>
          </a:p>
          <a:p>
            <a:pPr>
              <a:lnSpc>
                <a:spcPts val="5040"/>
              </a:lnSpc>
            </a:pPr>
            <a:endParaRPr lang="en-GB" sz="2800" dirty="0">
              <a:solidFill>
                <a:srgbClr val="886579"/>
              </a:solidFill>
              <a:latin typeface="Raleway"/>
              <a:ea typeface="Raleway"/>
              <a:cs typeface="Raleway"/>
              <a:sym typeface="Raleway"/>
            </a:endParaRPr>
          </a:p>
          <a:p>
            <a:pPr>
              <a:lnSpc>
                <a:spcPts val="5040"/>
              </a:lnSpc>
            </a:pPr>
            <a:r>
              <a:rPr lang="en-GB" sz="2800" dirty="0">
                <a:solidFill>
                  <a:srgbClr val="886579"/>
                </a:solidFill>
                <a:latin typeface="Raleway"/>
                <a:ea typeface="Raleway"/>
                <a:cs typeface="Raleway"/>
                <a:sym typeface="Raleway"/>
              </a:rPr>
              <a:t> </a:t>
            </a:r>
          </a:p>
          <a:p>
            <a:pPr algn="l">
              <a:lnSpc>
                <a:spcPts val="5040"/>
              </a:lnSpc>
            </a:pPr>
            <a:endParaRPr lang="en-GB" sz="3600" dirty="0">
              <a:solidFill>
                <a:srgbClr val="886579"/>
              </a:solidFill>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A5B6EBEA-9A70-B674-4B19-2B7E099DAC67}"/>
              </a:ext>
            </a:extLst>
          </p:cNvPr>
          <p:cNvPicPr>
            <a:picLocks noChangeAspect="1"/>
          </p:cNvPicPr>
          <p:nvPr/>
        </p:nvPicPr>
        <p:blipFill>
          <a:blip r:embed="rId4"/>
          <a:stretch>
            <a:fillRect/>
          </a:stretch>
        </p:blipFill>
        <p:spPr>
          <a:xfrm>
            <a:off x="13920375" y="8573837"/>
            <a:ext cx="4367625" cy="1713163"/>
          </a:xfrm>
          <a:prstGeom prst="rect">
            <a:avLst/>
          </a:prstGeom>
        </p:spPr>
      </p:pic>
    </p:spTree>
    <p:extLst>
      <p:ext uri="{BB962C8B-B14F-4D97-AF65-F5344CB8AC3E}">
        <p14:creationId xmlns:p14="http://schemas.microsoft.com/office/powerpoint/2010/main" val="4223715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BF781-4F31-72B8-A33E-35B2F84737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BC1E47C-2DAF-50BC-EF90-E883CDB96215}"/>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864C36FC-A830-761D-ADEC-E89D33450EBA}"/>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C1FD4FF9-2B7C-6C0F-6F3B-D003BB939272}"/>
              </a:ext>
            </a:extLst>
          </p:cNvPr>
          <p:cNvSpPr txBox="1"/>
          <p:nvPr/>
        </p:nvSpPr>
        <p:spPr>
          <a:xfrm>
            <a:off x="762000" y="2095500"/>
            <a:ext cx="17221200" cy="7003327"/>
          </a:xfrm>
          <a:prstGeom prst="rect">
            <a:avLst/>
          </a:prstGeom>
        </p:spPr>
        <p:txBody>
          <a:bodyPr wrap="square" lIns="0" tIns="0" rIns="0" bIns="0" rtlCol="0" anchor="t">
            <a:spAutoFit/>
          </a:bodyPr>
          <a:lstStyle/>
          <a:p>
            <a:pPr>
              <a:lnSpc>
                <a:spcPts val="5040"/>
              </a:lnSpc>
            </a:pPr>
            <a:r>
              <a:rPr lang="en-GB" sz="3600" dirty="0">
                <a:solidFill>
                  <a:srgbClr val="886579"/>
                </a:solidFill>
                <a:latin typeface="Raleway"/>
                <a:ea typeface="Raleway"/>
                <a:cs typeface="Raleway"/>
                <a:sym typeface="Raleway"/>
              </a:rPr>
              <a:t>Threats:</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International exposure: foreign proceeds of crime  entering the system.</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Core threats: fraud, tax evasion, drug-related crime, organised crime, bribery/corruption.</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Emerging risks: </a:t>
            </a:r>
          </a:p>
          <a:p>
            <a:pPr marL="914400" lvl="1"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Growth in virtual assets (e.g., USDT).</a:t>
            </a:r>
          </a:p>
          <a:p>
            <a:pPr marL="914400" lvl="1"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Asian and UK-based OCGs, cyber-enabled fraud, links to online gambling.</a:t>
            </a:r>
          </a:p>
          <a:p>
            <a:pPr marL="914400" lvl="1"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Increased complexity and speed of financial flows.</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SARs from banks have risen steadily, with fraud-related SARs almost tripling since 2020.</a:t>
            </a:r>
          </a:p>
          <a:p>
            <a:pPr>
              <a:lnSpc>
                <a:spcPts val="5040"/>
              </a:lnSpc>
            </a:pPr>
            <a:endParaRPr lang="en-GB" sz="2800" dirty="0">
              <a:solidFill>
                <a:srgbClr val="886579"/>
              </a:solidFill>
              <a:latin typeface="Raleway"/>
              <a:ea typeface="Raleway"/>
              <a:cs typeface="Raleway"/>
              <a:sym typeface="Raleway"/>
            </a:endParaRPr>
          </a:p>
          <a:p>
            <a:pPr>
              <a:lnSpc>
                <a:spcPts val="5040"/>
              </a:lnSpc>
            </a:pPr>
            <a:r>
              <a:rPr lang="en-GB" sz="2800" dirty="0">
                <a:solidFill>
                  <a:srgbClr val="886579"/>
                </a:solidFill>
                <a:latin typeface="Raleway"/>
                <a:ea typeface="Raleway"/>
                <a:cs typeface="Raleway"/>
                <a:sym typeface="Raleway"/>
              </a:rPr>
              <a:t> </a:t>
            </a:r>
          </a:p>
          <a:p>
            <a:pPr algn="l">
              <a:lnSpc>
                <a:spcPts val="5040"/>
              </a:lnSpc>
            </a:pPr>
            <a:endParaRPr lang="en-GB" sz="3600" dirty="0">
              <a:solidFill>
                <a:srgbClr val="886579"/>
              </a:solidFill>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3C4A3E52-7EBA-4A30-75D3-6728A62752C5}"/>
              </a:ext>
            </a:extLst>
          </p:cNvPr>
          <p:cNvPicPr>
            <a:picLocks noChangeAspect="1"/>
          </p:cNvPicPr>
          <p:nvPr/>
        </p:nvPicPr>
        <p:blipFill>
          <a:blip r:embed="rId4"/>
          <a:stretch>
            <a:fillRect/>
          </a:stretch>
        </p:blipFill>
        <p:spPr>
          <a:xfrm>
            <a:off x="13920375" y="8573837"/>
            <a:ext cx="4367625" cy="1713163"/>
          </a:xfrm>
          <a:prstGeom prst="rect">
            <a:avLst/>
          </a:prstGeom>
        </p:spPr>
      </p:pic>
    </p:spTree>
    <p:extLst>
      <p:ext uri="{BB962C8B-B14F-4D97-AF65-F5344CB8AC3E}">
        <p14:creationId xmlns:p14="http://schemas.microsoft.com/office/powerpoint/2010/main" val="653436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253B7-001D-0A98-8D53-A16B02B887E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3B514CB-F9CA-549B-BA2A-EF328C1FE43F}"/>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9F459E43-652B-8B7A-1020-BC8314151D6C}"/>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0EE18E58-0909-7E05-C775-9794F038A7E0}"/>
              </a:ext>
            </a:extLst>
          </p:cNvPr>
          <p:cNvSpPr txBox="1"/>
          <p:nvPr/>
        </p:nvSpPr>
        <p:spPr>
          <a:xfrm>
            <a:off x="762000" y="2095500"/>
            <a:ext cx="17221200" cy="7003327"/>
          </a:xfrm>
          <a:prstGeom prst="rect">
            <a:avLst/>
          </a:prstGeom>
        </p:spPr>
        <p:txBody>
          <a:bodyPr wrap="square" lIns="0" tIns="0" rIns="0" bIns="0" rtlCol="0" anchor="t">
            <a:spAutoFit/>
          </a:bodyPr>
          <a:lstStyle/>
          <a:p>
            <a:pPr>
              <a:lnSpc>
                <a:spcPts val="5040"/>
              </a:lnSpc>
            </a:pPr>
            <a:r>
              <a:rPr lang="en-GB" sz="3600" dirty="0">
                <a:solidFill>
                  <a:srgbClr val="886579"/>
                </a:solidFill>
                <a:latin typeface="Raleway"/>
                <a:ea typeface="Raleway"/>
                <a:cs typeface="Raleway"/>
                <a:sym typeface="Raleway"/>
              </a:rPr>
              <a:t>Vulnerabilities:</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International deposit services – highest inherent vulnerability.</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Corporate/trust services (TCSP-managed and other) – medium-high inherent vulnerability.</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Institutional banking – medium-high inherent vulnerability.</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Other factors:</a:t>
            </a:r>
          </a:p>
          <a:p>
            <a:pPr marL="914400" lvl="1"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Exposure to foreign PEPs (89% of PEPs are foreign; ~40% from higher-risk jurisdictions).</a:t>
            </a:r>
          </a:p>
          <a:p>
            <a:pPr marL="914400" lvl="1"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Use of non-face-to-face channels, complex structures, and introducers.</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Technology risk and gaps in monitoring systems.</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Continued cash acceptance, though declining.</a:t>
            </a:r>
            <a:endParaRPr lang="en-GB" sz="2800" dirty="0">
              <a:solidFill>
                <a:srgbClr val="886579"/>
              </a:solidFill>
              <a:latin typeface="Raleway"/>
              <a:ea typeface="Raleway"/>
              <a:cs typeface="Raleway"/>
              <a:sym typeface="Raleway"/>
            </a:endParaRPr>
          </a:p>
          <a:p>
            <a:pPr>
              <a:lnSpc>
                <a:spcPts val="5040"/>
              </a:lnSpc>
            </a:pPr>
            <a:r>
              <a:rPr lang="en-GB" sz="2800" dirty="0">
                <a:solidFill>
                  <a:srgbClr val="886579"/>
                </a:solidFill>
                <a:latin typeface="Raleway"/>
                <a:ea typeface="Raleway"/>
                <a:cs typeface="Raleway"/>
                <a:sym typeface="Raleway"/>
              </a:rPr>
              <a:t> </a:t>
            </a:r>
          </a:p>
          <a:p>
            <a:pPr algn="l">
              <a:lnSpc>
                <a:spcPts val="5040"/>
              </a:lnSpc>
            </a:pPr>
            <a:endParaRPr lang="en-GB" sz="3600" dirty="0">
              <a:solidFill>
                <a:srgbClr val="886579"/>
              </a:solidFill>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B5A5BF83-3F9F-9B8E-0590-DCE9F9A8EC3A}"/>
              </a:ext>
            </a:extLst>
          </p:cNvPr>
          <p:cNvPicPr>
            <a:picLocks noChangeAspect="1"/>
          </p:cNvPicPr>
          <p:nvPr/>
        </p:nvPicPr>
        <p:blipFill>
          <a:blip r:embed="rId4"/>
          <a:stretch>
            <a:fillRect/>
          </a:stretch>
        </p:blipFill>
        <p:spPr>
          <a:xfrm>
            <a:off x="13920375" y="8573837"/>
            <a:ext cx="4367625" cy="1713163"/>
          </a:xfrm>
          <a:prstGeom prst="rect">
            <a:avLst/>
          </a:prstGeom>
        </p:spPr>
      </p:pic>
    </p:spTree>
    <p:extLst>
      <p:ext uri="{BB962C8B-B14F-4D97-AF65-F5344CB8AC3E}">
        <p14:creationId xmlns:p14="http://schemas.microsoft.com/office/powerpoint/2010/main" val="3989905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3C0F4-5367-477B-BAFC-A45DB109EBC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4DCA257-5A8B-E8A2-4DFF-4C05DAE887BA}"/>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43AE1A33-1A91-D6C6-50DB-1613A6F9A66A}"/>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6510785A-1DD4-1BBD-343B-230A223CE762}"/>
              </a:ext>
            </a:extLst>
          </p:cNvPr>
          <p:cNvSpPr txBox="1"/>
          <p:nvPr/>
        </p:nvSpPr>
        <p:spPr>
          <a:xfrm>
            <a:off x="762000" y="2095500"/>
            <a:ext cx="17221200" cy="3797322"/>
          </a:xfrm>
          <a:prstGeom prst="rect">
            <a:avLst/>
          </a:prstGeom>
        </p:spPr>
        <p:txBody>
          <a:bodyPr wrap="square" lIns="0" tIns="0" rIns="0" bIns="0" rtlCol="0" anchor="t">
            <a:spAutoFit/>
          </a:bodyPr>
          <a:lstStyle/>
          <a:p>
            <a:pPr>
              <a:lnSpc>
                <a:spcPts val="5040"/>
              </a:lnSpc>
            </a:pPr>
            <a:r>
              <a:rPr lang="en-GB" sz="3600" dirty="0">
                <a:solidFill>
                  <a:srgbClr val="886579"/>
                </a:solidFill>
                <a:latin typeface="Raleway"/>
                <a:ea typeface="Raleway"/>
                <a:cs typeface="Raleway"/>
                <a:sym typeface="Raleway"/>
              </a:rPr>
              <a:t>Controls:</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Very High ratings for legal framework, supervision, sanctions, compliance function, suspicious activity monitoring, and staff integrity.</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No critical weaknesses identified; ongoing improvements in data quality and monitoring recommended</a:t>
            </a:r>
            <a:r>
              <a:rPr lang="en-GB" sz="2800" dirty="0">
                <a:solidFill>
                  <a:srgbClr val="886579"/>
                </a:solidFill>
                <a:latin typeface="Raleway"/>
                <a:ea typeface="Tahoma" panose="020B0604030504040204" pitchFamily="34" charset="0"/>
                <a:cs typeface="Tahoma" panose="020B0604030504040204" pitchFamily="34" charset="0"/>
                <a:sym typeface="Raleway"/>
              </a:rPr>
              <a:t>.</a:t>
            </a:r>
            <a:endParaRPr lang="en-GB" sz="2800" dirty="0">
              <a:solidFill>
                <a:srgbClr val="886579"/>
              </a:solidFill>
              <a:latin typeface="Raleway"/>
              <a:ea typeface="Raleway"/>
              <a:cs typeface="Raleway"/>
              <a:sym typeface="Raleway"/>
            </a:endParaRPr>
          </a:p>
          <a:p>
            <a:pPr algn="l">
              <a:lnSpc>
                <a:spcPts val="5040"/>
              </a:lnSpc>
            </a:pPr>
            <a:endParaRPr lang="en-GB" sz="3600" dirty="0">
              <a:solidFill>
                <a:srgbClr val="886579"/>
              </a:solidFill>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70465D93-9012-A468-DF06-92B5C00FC667}"/>
              </a:ext>
            </a:extLst>
          </p:cNvPr>
          <p:cNvPicPr>
            <a:picLocks noChangeAspect="1"/>
          </p:cNvPicPr>
          <p:nvPr/>
        </p:nvPicPr>
        <p:blipFill>
          <a:blip r:embed="rId4"/>
          <a:stretch>
            <a:fillRect/>
          </a:stretch>
        </p:blipFill>
        <p:spPr>
          <a:xfrm>
            <a:off x="13920375" y="8573837"/>
            <a:ext cx="4367625" cy="1713163"/>
          </a:xfrm>
          <a:prstGeom prst="rect">
            <a:avLst/>
          </a:prstGeom>
        </p:spPr>
      </p:pic>
    </p:spTree>
    <p:extLst>
      <p:ext uri="{BB962C8B-B14F-4D97-AF65-F5344CB8AC3E}">
        <p14:creationId xmlns:p14="http://schemas.microsoft.com/office/powerpoint/2010/main" val="1598951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C5A48-7993-B79E-DAD0-99D69940497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8EF5F5-2014-1C0E-C4F3-04E4CD7974D6}"/>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0B62B97C-57C2-3942-98D1-DCC1BCE94CBA}"/>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693DA343-9E1F-26DF-F27F-F4415A006A40}"/>
              </a:ext>
            </a:extLst>
          </p:cNvPr>
          <p:cNvSpPr txBox="1"/>
          <p:nvPr/>
        </p:nvSpPr>
        <p:spPr>
          <a:xfrm>
            <a:off x="762000" y="2095500"/>
            <a:ext cx="17221200" cy="5705986"/>
          </a:xfrm>
          <a:prstGeom prst="rect">
            <a:avLst/>
          </a:prstGeom>
        </p:spPr>
        <p:txBody>
          <a:bodyPr wrap="square" lIns="0" tIns="0" rIns="0" bIns="0" rtlCol="0" anchor="t">
            <a:spAutoFit/>
          </a:bodyPr>
          <a:lstStyle/>
          <a:p>
            <a:pPr>
              <a:lnSpc>
                <a:spcPts val="5040"/>
              </a:lnSpc>
            </a:pPr>
            <a:r>
              <a:rPr lang="en-GB" sz="3600" dirty="0">
                <a:solidFill>
                  <a:srgbClr val="886579"/>
                </a:solidFill>
                <a:latin typeface="Raleway"/>
                <a:ea typeface="Raleway"/>
                <a:cs typeface="Raleway"/>
                <a:sym typeface="Raleway"/>
              </a:rPr>
              <a:t>Recommended Actions:</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Expand typology sharing via IOM Financial Crime Partnership (IOMFCP) to strengthen sector learning and controls.</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Develop fraud reduction workstreams (banks, FSA, FIU, Government) beyond ML perspective.</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Improve data quality and analytics:</a:t>
            </a:r>
          </a:p>
          <a:p>
            <a:pPr marL="914400" lvl="1"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Enhance financial flow reporting and guidance.</a:t>
            </a:r>
          </a:p>
          <a:p>
            <a:pPr marL="914400" lvl="1"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Document data usage, reporting frequency, and dissemination.</a:t>
            </a:r>
          </a:p>
          <a:p>
            <a:pPr marL="457200" indent="-457200">
              <a:lnSpc>
                <a:spcPts val="5040"/>
              </a:lnSpc>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sym typeface="Raleway"/>
              </a:rPr>
              <a:t>Consider expanding data capture by customer/business segment. </a:t>
            </a:r>
            <a:endParaRPr lang="en-GB" sz="3600" dirty="0">
              <a:solidFill>
                <a:srgbClr val="886579"/>
              </a:solidFill>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9AD1E361-1B85-2F18-95E1-33E1A9CA0C21}"/>
              </a:ext>
            </a:extLst>
          </p:cNvPr>
          <p:cNvPicPr>
            <a:picLocks noChangeAspect="1"/>
          </p:cNvPicPr>
          <p:nvPr/>
        </p:nvPicPr>
        <p:blipFill>
          <a:blip r:embed="rId4"/>
          <a:stretch>
            <a:fillRect/>
          </a:stretch>
        </p:blipFill>
        <p:spPr>
          <a:xfrm>
            <a:off x="13920375" y="8573837"/>
            <a:ext cx="4367625" cy="1713163"/>
          </a:xfrm>
          <a:prstGeom prst="rect">
            <a:avLst/>
          </a:prstGeom>
        </p:spPr>
      </p:pic>
    </p:spTree>
    <p:extLst>
      <p:ext uri="{BB962C8B-B14F-4D97-AF65-F5344CB8AC3E}">
        <p14:creationId xmlns:p14="http://schemas.microsoft.com/office/powerpoint/2010/main" val="3344010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1F239-3B56-C858-7855-B21ADED3903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C0CCAA-FD70-B1F1-576F-5F74473ED95F}"/>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9C51254B-53DA-4096-9E28-442DF9E83F6E}"/>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8B005CEF-7CFA-CFA3-4E50-59EC32A3F8C4}"/>
              </a:ext>
            </a:extLst>
          </p:cNvPr>
          <p:cNvSpPr txBox="1"/>
          <p:nvPr/>
        </p:nvSpPr>
        <p:spPr>
          <a:xfrm>
            <a:off x="762000" y="2225471"/>
            <a:ext cx="13944600" cy="5079724"/>
          </a:xfrm>
          <a:prstGeom prst="rect">
            <a:avLst/>
          </a:prstGeom>
        </p:spPr>
        <p:txBody>
          <a:bodyPr wrap="square" lIns="0" tIns="0" rIns="0" bIns="0" rtlCol="0" anchor="t">
            <a:spAutoFit/>
          </a:bodyPr>
          <a:lstStyle/>
          <a:p>
            <a:pPr algn="l">
              <a:lnSpc>
                <a:spcPts val="5040"/>
              </a:lnSpc>
            </a:pPr>
            <a:r>
              <a:rPr lang="en-GB" sz="3600" dirty="0">
                <a:solidFill>
                  <a:srgbClr val="886579"/>
                </a:solidFill>
                <a:latin typeface="Raleway"/>
                <a:ea typeface="Raleway"/>
                <a:cs typeface="Raleway"/>
                <a:sym typeface="Raleway"/>
              </a:rPr>
              <a:t>Typologies:</a:t>
            </a:r>
          </a:p>
          <a:p>
            <a:pPr algn="l">
              <a:lnSpc>
                <a:spcPts val="5040"/>
              </a:lnSpc>
            </a:pPr>
            <a:endParaRPr lang="en-GB" sz="3600" dirty="0">
              <a:solidFill>
                <a:srgbClr val="886579"/>
              </a:solidFill>
              <a:latin typeface="Raleway"/>
              <a:ea typeface="Raleway"/>
              <a:cs typeface="Raleway"/>
              <a:sym typeface="Raleway"/>
            </a:endParaRPr>
          </a:p>
          <a:p>
            <a:pPr algn="l">
              <a:lnSpc>
                <a:spcPts val="5040"/>
              </a:lnSpc>
            </a:pPr>
            <a:r>
              <a:rPr lang="en-GB" sz="3600" dirty="0">
                <a:latin typeface="Raleway"/>
                <a:ea typeface="Raleway"/>
                <a:cs typeface="Raleway"/>
                <a:sym typeface="Raleway"/>
              </a:rPr>
              <a:t>“Disguised proceeds as business revenue”</a:t>
            </a:r>
          </a:p>
          <a:p>
            <a:pPr algn="l">
              <a:lnSpc>
                <a:spcPts val="5040"/>
              </a:lnSpc>
            </a:pPr>
            <a:endParaRPr lang="en-GB" sz="3600" dirty="0">
              <a:latin typeface="Raleway"/>
              <a:ea typeface="Raleway"/>
              <a:cs typeface="Raleway"/>
              <a:sym typeface="Raleway"/>
            </a:endParaRPr>
          </a:p>
          <a:p>
            <a:pPr algn="l">
              <a:lnSpc>
                <a:spcPts val="5040"/>
              </a:lnSpc>
            </a:pPr>
            <a:r>
              <a:rPr lang="en-GB" sz="3600" dirty="0">
                <a:latin typeface="Raleway"/>
                <a:ea typeface="Raleway"/>
                <a:cs typeface="Raleway"/>
                <a:sym typeface="Raleway"/>
              </a:rPr>
              <a:t>“Bribery and corruption”</a:t>
            </a:r>
          </a:p>
          <a:p>
            <a:pPr algn="l">
              <a:lnSpc>
                <a:spcPts val="5040"/>
              </a:lnSpc>
            </a:pPr>
            <a:endParaRPr lang="en-GB" sz="3600" dirty="0">
              <a:latin typeface="Raleway"/>
              <a:ea typeface="Raleway"/>
              <a:cs typeface="Raleway"/>
              <a:sym typeface="Raleway"/>
            </a:endParaRPr>
          </a:p>
          <a:p>
            <a:pPr algn="l">
              <a:lnSpc>
                <a:spcPts val="5040"/>
              </a:lnSpc>
            </a:pPr>
            <a:r>
              <a:rPr lang="en-GB" sz="3600" dirty="0">
                <a:latin typeface="Raleway"/>
                <a:ea typeface="Raleway"/>
                <a:cs typeface="Raleway"/>
                <a:sym typeface="Raleway"/>
              </a:rPr>
              <a:t>“Human Trafficking &amp; Modern Slavery”</a:t>
            </a:r>
          </a:p>
          <a:p>
            <a:pPr algn="l">
              <a:lnSpc>
                <a:spcPts val="5040"/>
              </a:lnSpc>
            </a:pPr>
            <a:endParaRPr lang="en-GB" sz="3600" dirty="0">
              <a:latin typeface="Raleway"/>
              <a:ea typeface="Raleway"/>
              <a:cs typeface="Raleway"/>
              <a:sym typeface="Raleway"/>
            </a:endParaRPr>
          </a:p>
        </p:txBody>
      </p:sp>
      <p:pic>
        <p:nvPicPr>
          <p:cNvPr id="7" name="Picture 6" descr="A logo with triangles and text&#10;&#10;AI-generated content may be incorrect.">
            <a:extLst>
              <a:ext uri="{FF2B5EF4-FFF2-40B4-BE49-F238E27FC236}">
                <a16:creationId xmlns:a16="http://schemas.microsoft.com/office/drawing/2014/main" id="{224BC4B1-3726-D023-163A-89622646D85C}"/>
              </a:ext>
            </a:extLst>
          </p:cNvPr>
          <p:cNvPicPr>
            <a:picLocks noChangeAspect="1"/>
          </p:cNvPicPr>
          <p:nvPr/>
        </p:nvPicPr>
        <p:blipFill>
          <a:blip r:embed="rId4"/>
          <a:stretch>
            <a:fillRect/>
          </a:stretch>
        </p:blipFill>
        <p:spPr>
          <a:xfrm>
            <a:off x="13920375" y="8573837"/>
            <a:ext cx="4367625" cy="1713163"/>
          </a:xfrm>
          <a:prstGeom prst="rect">
            <a:avLst/>
          </a:prstGeom>
        </p:spPr>
      </p:pic>
    </p:spTree>
    <p:extLst>
      <p:ext uri="{BB962C8B-B14F-4D97-AF65-F5344CB8AC3E}">
        <p14:creationId xmlns:p14="http://schemas.microsoft.com/office/powerpoint/2010/main" val="3867393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4F8B9-7E33-CB15-F4F0-54CE604246A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561531-B306-B753-7CEE-6E1E835A704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grpSp>
        <p:nvGrpSpPr>
          <p:cNvPr id="3" name="Group 3">
            <a:extLst>
              <a:ext uri="{FF2B5EF4-FFF2-40B4-BE49-F238E27FC236}">
                <a16:creationId xmlns:a16="http://schemas.microsoft.com/office/drawing/2014/main" id="{C8E2B64A-3DA3-175A-CD3E-4FBA7C28378E}"/>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BDBAA7BD-99EC-964A-FA15-F6E6A8FF3E52}"/>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190ABE6E-65E3-A53F-431F-CE8C9B39BE2D}"/>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DAAC5A9E-ACE3-B122-CD7C-36F48AD4DCFD}"/>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9A178F84-C43F-0B39-FDE6-7851E4095E8C}"/>
              </a:ext>
            </a:extLst>
          </p:cNvPr>
          <p:cNvSpPr txBox="1"/>
          <p:nvPr/>
        </p:nvSpPr>
        <p:spPr>
          <a:xfrm>
            <a:off x="1028700" y="8162925"/>
            <a:ext cx="16230600" cy="1095375"/>
          </a:xfrm>
          <a:prstGeom prst="rect">
            <a:avLst/>
          </a:prstGeom>
        </p:spPr>
        <p:txBody>
          <a:bodyPr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GSC Update &amp; Welcome</a:t>
            </a:r>
          </a:p>
        </p:txBody>
      </p:sp>
    </p:spTree>
    <p:extLst>
      <p:ext uri="{BB962C8B-B14F-4D97-AF65-F5344CB8AC3E}">
        <p14:creationId xmlns:p14="http://schemas.microsoft.com/office/powerpoint/2010/main" val="426414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4CD62-7CF4-2773-1CF9-6DDA5EDDE85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0483B3-58AD-75C0-FA1C-2D4B68FD958A}"/>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r>
              <a:rPr lang="en-GB" dirty="0"/>
              <a:t>Q`</a:t>
            </a:r>
          </a:p>
        </p:txBody>
      </p:sp>
      <p:sp>
        <p:nvSpPr>
          <p:cNvPr id="3" name="TextBox 3">
            <a:extLst>
              <a:ext uri="{FF2B5EF4-FFF2-40B4-BE49-F238E27FC236}">
                <a16:creationId xmlns:a16="http://schemas.microsoft.com/office/drawing/2014/main" id="{4B7EC070-696B-3DCF-9F3E-18C32E1B5D4A}"/>
              </a:ext>
            </a:extLst>
          </p:cNvPr>
          <p:cNvSpPr txBox="1"/>
          <p:nvPr/>
        </p:nvSpPr>
        <p:spPr>
          <a:xfrm>
            <a:off x="762000" y="504569"/>
            <a:ext cx="14823119" cy="1231106"/>
          </a:xfrm>
          <a:prstGeom prst="rect">
            <a:avLst/>
          </a:prstGeom>
        </p:spPr>
        <p:txBody>
          <a:bodyPr lIns="0" tIns="0" rIns="0" bIns="0" rtlCol="0" anchor="t">
            <a:spAutoFit/>
          </a:bodyPr>
          <a:lstStyle/>
          <a:p>
            <a:pPr algn="l">
              <a:lnSpc>
                <a:spcPts val="9600"/>
              </a:lnSpc>
            </a:pPr>
            <a:r>
              <a:rPr lang="en-GB"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Banking Risk Assessment</a:t>
            </a:r>
            <a:endPar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endParaRPr>
          </a:p>
        </p:txBody>
      </p:sp>
      <p:sp>
        <p:nvSpPr>
          <p:cNvPr id="5" name="TextBox 5">
            <a:extLst>
              <a:ext uri="{FF2B5EF4-FFF2-40B4-BE49-F238E27FC236}">
                <a16:creationId xmlns:a16="http://schemas.microsoft.com/office/drawing/2014/main" id="{3A2D9178-D605-9F4F-E0D6-A0CAD396BAF6}"/>
              </a:ext>
            </a:extLst>
          </p:cNvPr>
          <p:cNvSpPr txBox="1"/>
          <p:nvPr/>
        </p:nvSpPr>
        <p:spPr>
          <a:xfrm>
            <a:off x="749559" y="1944586"/>
            <a:ext cx="13944600" cy="8267520"/>
          </a:xfrm>
          <a:prstGeom prst="rect">
            <a:avLst/>
          </a:prstGeom>
        </p:spPr>
        <p:txBody>
          <a:bodyPr wrap="square" lIns="0" tIns="0" rIns="0" bIns="0" rtlCol="0" anchor="t">
            <a:spAutoFit/>
          </a:bodyPr>
          <a:lstStyle/>
          <a:p>
            <a:pPr algn="l">
              <a:lnSpc>
                <a:spcPts val="5040"/>
              </a:lnSpc>
            </a:pPr>
            <a:r>
              <a:rPr lang="en-GB" sz="3600" dirty="0">
                <a:solidFill>
                  <a:srgbClr val="886579"/>
                </a:solidFill>
                <a:latin typeface="Raleway"/>
                <a:ea typeface="Raleway"/>
                <a:cs typeface="Raleway"/>
                <a:sym typeface="Raleway"/>
              </a:rPr>
              <a:t>Key Takeaways:</a:t>
            </a:r>
          </a:p>
          <a:p>
            <a:pPr marL="457200" indent="-457200" algn="l">
              <a:lnSpc>
                <a:spcPts val="5040"/>
              </a:lnSpc>
              <a:buFont typeface="Arial" panose="020B0604020202020204" pitchFamily="34" charset="0"/>
              <a:buChar char="•"/>
            </a:pPr>
            <a:r>
              <a:rPr lang="en-GB" sz="3500" dirty="0">
                <a:latin typeface="Tahoma" panose="020B0604030504040204" pitchFamily="34" charset="0"/>
                <a:ea typeface="Tahoma" panose="020B0604030504040204" pitchFamily="34" charset="0"/>
                <a:cs typeface="Tahoma" panose="020B0604030504040204" pitchFamily="34" charset="0"/>
                <a:sym typeface="Raleway"/>
              </a:rPr>
              <a:t>Banks remain vulnerable to potential weaknesses in their ongoing monitoring systems, including failure to identify changes to client profiles and transaction patterns, and gaps in customer risk assessments. Operators should ensure ongoing monitoring systems are effective and up to date. </a:t>
            </a:r>
          </a:p>
          <a:p>
            <a:pPr marL="457200" indent="-457200" algn="l">
              <a:lnSpc>
                <a:spcPts val="5040"/>
              </a:lnSpc>
              <a:buFont typeface="Arial" panose="020B0604020202020204" pitchFamily="34" charset="0"/>
              <a:buChar char="•"/>
            </a:pPr>
            <a:endParaRPr lang="en-GB" sz="3500" dirty="0">
              <a:latin typeface="Tahoma" panose="020B0604030504040204" pitchFamily="34" charset="0"/>
              <a:ea typeface="Tahoma" panose="020B0604030504040204" pitchFamily="34" charset="0"/>
              <a:cs typeface="Tahoma" panose="020B0604030504040204" pitchFamily="34" charset="0"/>
              <a:sym typeface="Raleway"/>
            </a:endParaRPr>
          </a:p>
          <a:p>
            <a:pPr marL="457200" indent="-457200" algn="l">
              <a:lnSpc>
                <a:spcPts val="5040"/>
              </a:lnSpc>
              <a:buFont typeface="Arial" panose="020B0604020202020204" pitchFamily="34" charset="0"/>
              <a:buChar char="•"/>
            </a:pPr>
            <a:r>
              <a:rPr lang="en-GB" sz="3500" dirty="0">
                <a:latin typeface="Tahoma" panose="020B0604030504040204" pitchFamily="34" charset="0"/>
                <a:ea typeface="Tahoma" panose="020B0604030504040204" pitchFamily="34" charset="0"/>
                <a:cs typeface="Tahoma" panose="020B0604030504040204" pitchFamily="34" charset="0"/>
                <a:sym typeface="Raleway"/>
              </a:rPr>
              <a:t>The domestic typologies highlighted in the NRA underscore the importance of effective enhanced due diligence (EDD) processes, including establishing the source of wealth (SOW) and undertaking further research to understand the customer background. For more information on EDD and SOW, review your relevant guidance documents on the AML/CFT Guidance page. </a:t>
            </a:r>
          </a:p>
        </p:txBody>
      </p:sp>
    </p:spTree>
    <p:extLst>
      <p:ext uri="{BB962C8B-B14F-4D97-AF65-F5344CB8AC3E}">
        <p14:creationId xmlns:p14="http://schemas.microsoft.com/office/powerpoint/2010/main" val="2464019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8F11C-3ADA-EB53-8439-80FF93FC17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D3AE2B-3C09-B1F2-281E-398E2753660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grpSp>
        <p:nvGrpSpPr>
          <p:cNvPr id="3" name="Group 3">
            <a:extLst>
              <a:ext uri="{FF2B5EF4-FFF2-40B4-BE49-F238E27FC236}">
                <a16:creationId xmlns:a16="http://schemas.microsoft.com/office/drawing/2014/main" id="{F8B14987-5D07-37C9-51BB-797DAAD48BF4}"/>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D326BC50-45E1-A856-4C86-1096D1551B89}"/>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A8A13D56-BEB9-BD87-E767-926AF5CED97B}"/>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613FF99D-3219-80C7-E138-FCD2D082D711}"/>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4F537E61-A734-79B5-F1D0-D1D45FA26BAD}"/>
              </a:ext>
            </a:extLst>
          </p:cNvPr>
          <p:cNvSpPr txBox="1"/>
          <p:nvPr/>
        </p:nvSpPr>
        <p:spPr>
          <a:xfrm>
            <a:off x="1028700" y="8162925"/>
            <a:ext cx="16230600" cy="1095375"/>
          </a:xfrm>
          <a:prstGeom prst="rect">
            <a:avLst/>
          </a:prstGeom>
        </p:spPr>
        <p:txBody>
          <a:bodyPr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Outreach</a:t>
            </a:r>
          </a:p>
        </p:txBody>
      </p:sp>
    </p:spTree>
    <p:extLst>
      <p:ext uri="{BB962C8B-B14F-4D97-AF65-F5344CB8AC3E}">
        <p14:creationId xmlns:p14="http://schemas.microsoft.com/office/powerpoint/2010/main" val="2625470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277E2-A84C-0CFE-3939-91C11E6952FA}"/>
            </a:ext>
          </a:extLst>
        </p:cNvPr>
        <p:cNvGrpSpPr/>
        <p:nvPr/>
      </p:nvGrpSpPr>
      <p:grpSpPr>
        <a:xfrm>
          <a:off x="0" y="0"/>
          <a:ext cx="0" cy="0"/>
          <a:chOff x="0" y="0"/>
          <a:chExt cx="0" cy="0"/>
        </a:xfrm>
      </p:grpSpPr>
      <p:sp>
        <p:nvSpPr>
          <p:cNvPr id="6" name="Freeform 2">
            <a:extLst>
              <a:ext uri="{FF2B5EF4-FFF2-40B4-BE49-F238E27FC236}">
                <a16:creationId xmlns:a16="http://schemas.microsoft.com/office/drawing/2014/main" id="{7C2696D8-C6EB-9BB2-F15A-502AF8C58AAE}"/>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12" name="Title 1">
            <a:extLst>
              <a:ext uri="{FF2B5EF4-FFF2-40B4-BE49-F238E27FC236}">
                <a16:creationId xmlns:a16="http://schemas.microsoft.com/office/drawing/2014/main" id="{ED2A0E08-48B2-964B-8E1E-CE99EC78DED1}"/>
              </a:ext>
            </a:extLst>
          </p:cNvPr>
          <p:cNvSpPr>
            <a:spLocks noGrp="1"/>
          </p:cNvSpPr>
          <p:nvPr>
            <p:ph type="title"/>
          </p:nvPr>
        </p:nvSpPr>
        <p:spPr>
          <a:xfrm>
            <a:off x="1028700" y="421949"/>
            <a:ext cx="15773400" cy="1555019"/>
          </a:xfrm>
        </p:spPr>
        <p:txBody>
          <a:bodyPr>
            <a:normAutofit/>
          </a:bodyPr>
          <a:lstStyle/>
          <a:p>
            <a:pPr algn="l"/>
            <a:r>
              <a:rPr lang="en-GB" sz="7200" b="1" dirty="0">
                <a:latin typeface="Tahoma" panose="020B0604030504040204" pitchFamily="34" charset="0"/>
                <a:ea typeface="Tahoma" panose="020B0604030504040204" pitchFamily="34" charset="0"/>
                <a:cs typeface="Tahoma" panose="020B0604030504040204" pitchFamily="34" charset="0"/>
              </a:rPr>
              <a:t>What have we been up to?</a:t>
            </a:r>
          </a:p>
        </p:txBody>
      </p:sp>
      <p:sp>
        <p:nvSpPr>
          <p:cNvPr id="4" name="TextBox 4">
            <a:extLst>
              <a:ext uri="{FF2B5EF4-FFF2-40B4-BE49-F238E27FC236}">
                <a16:creationId xmlns:a16="http://schemas.microsoft.com/office/drawing/2014/main" id="{E2BAFDEE-E48C-37BA-9489-AFABF9F42843}"/>
              </a:ext>
            </a:extLst>
          </p:cNvPr>
          <p:cNvSpPr txBox="1"/>
          <p:nvPr/>
        </p:nvSpPr>
        <p:spPr>
          <a:xfrm>
            <a:off x="1028700" y="3276137"/>
            <a:ext cx="13875536" cy="1654299"/>
          </a:xfrm>
          <a:prstGeom prst="rect">
            <a:avLst/>
          </a:prstGeom>
        </p:spPr>
        <p:txBody>
          <a:bodyPr lIns="0" tIns="0" rIns="0" bIns="0" rtlCol="0" anchor="t">
            <a:spAutoFit/>
          </a:bodyPr>
          <a:lstStyle/>
          <a:p>
            <a:pPr marL="571500" indent="-571500" algn="l">
              <a:lnSpc>
                <a:spcPts val="4320"/>
              </a:lnSpc>
              <a:buFont typeface="Arial" panose="020B0604020202020204" pitchFamily="34" charset="0"/>
              <a:buChar char="•"/>
            </a:pPr>
            <a:r>
              <a:rPr lang="en-US" sz="3600" dirty="0">
                <a:solidFill>
                  <a:srgbClr val="000000"/>
                </a:solidFill>
                <a:latin typeface="Tahoma"/>
                <a:ea typeface="Tahoma"/>
                <a:cs typeface="Tahoma"/>
                <a:sym typeface="Tahoma"/>
              </a:rPr>
              <a:t>Network Guidance</a:t>
            </a:r>
          </a:p>
          <a:p>
            <a:pPr marL="571500" indent="-571500" algn="l">
              <a:lnSpc>
                <a:spcPts val="4320"/>
              </a:lnSpc>
              <a:buFont typeface="Arial" panose="020B0604020202020204" pitchFamily="34" charset="0"/>
              <a:buChar char="•"/>
            </a:pPr>
            <a:r>
              <a:rPr lang="en-US" sz="3600" dirty="0">
                <a:solidFill>
                  <a:srgbClr val="000000"/>
                </a:solidFill>
                <a:latin typeface="Tahoma"/>
                <a:ea typeface="Tahoma"/>
                <a:cs typeface="Tahoma"/>
                <a:sym typeface="Tahoma"/>
              </a:rPr>
              <a:t>SARs workshop</a:t>
            </a:r>
          </a:p>
          <a:p>
            <a:pPr marL="571500" indent="-571500" algn="l">
              <a:lnSpc>
                <a:spcPts val="4320"/>
              </a:lnSpc>
              <a:buFont typeface="Arial" panose="020B0604020202020204" pitchFamily="34" charset="0"/>
              <a:buChar char="•"/>
            </a:pPr>
            <a:r>
              <a:rPr lang="en-US" sz="3600" dirty="0">
                <a:solidFill>
                  <a:srgbClr val="000000"/>
                </a:solidFill>
                <a:latin typeface="Tahoma"/>
                <a:ea typeface="Tahoma"/>
                <a:cs typeface="Tahoma"/>
                <a:sym typeface="Tahoma"/>
              </a:rPr>
              <a:t>NRA Outreach</a:t>
            </a:r>
          </a:p>
        </p:txBody>
      </p:sp>
      <p:sp>
        <p:nvSpPr>
          <p:cNvPr id="5" name="TextBox 5">
            <a:extLst>
              <a:ext uri="{FF2B5EF4-FFF2-40B4-BE49-F238E27FC236}">
                <a16:creationId xmlns:a16="http://schemas.microsoft.com/office/drawing/2014/main" id="{E1EFD662-8614-6586-A78F-48907B7D8277}"/>
              </a:ext>
            </a:extLst>
          </p:cNvPr>
          <p:cNvSpPr txBox="1"/>
          <p:nvPr/>
        </p:nvSpPr>
        <p:spPr>
          <a:xfrm>
            <a:off x="1028700" y="2590337"/>
            <a:ext cx="12687300" cy="641201"/>
          </a:xfrm>
          <a:prstGeom prst="rect">
            <a:avLst/>
          </a:prstGeom>
        </p:spPr>
        <p:txBody>
          <a:bodyPr wrap="square" lIns="0" tIns="0" rIns="0" bIns="0" rtlCol="0" anchor="t">
            <a:spAutoFit/>
          </a:bodyPr>
          <a:lstStyle/>
          <a:p>
            <a:pPr algn="l">
              <a:lnSpc>
                <a:spcPts val="5040"/>
              </a:lnSpc>
            </a:pPr>
            <a:r>
              <a:rPr lang="en-US" sz="4200" dirty="0">
                <a:solidFill>
                  <a:srgbClr val="418689"/>
                </a:solidFill>
                <a:latin typeface="Raleway"/>
                <a:ea typeface="Raleway"/>
                <a:cs typeface="Raleway"/>
                <a:sym typeface="Raleway"/>
              </a:rPr>
              <a:t>Outreach &amp; Guidance following feedback</a:t>
            </a:r>
          </a:p>
        </p:txBody>
      </p:sp>
      <p:sp>
        <p:nvSpPr>
          <p:cNvPr id="2" name="TextBox 5">
            <a:extLst>
              <a:ext uri="{FF2B5EF4-FFF2-40B4-BE49-F238E27FC236}">
                <a16:creationId xmlns:a16="http://schemas.microsoft.com/office/drawing/2014/main" id="{8B70E302-A2EB-F848-08C9-11163A600745}"/>
              </a:ext>
            </a:extLst>
          </p:cNvPr>
          <p:cNvSpPr txBox="1"/>
          <p:nvPr/>
        </p:nvSpPr>
        <p:spPr>
          <a:xfrm>
            <a:off x="1028699" y="5892830"/>
            <a:ext cx="8423179" cy="647700"/>
          </a:xfrm>
          <a:prstGeom prst="rect">
            <a:avLst/>
          </a:prstGeom>
        </p:spPr>
        <p:txBody>
          <a:bodyPr lIns="0" tIns="0" rIns="0" bIns="0" rtlCol="0" anchor="t">
            <a:spAutoFit/>
          </a:bodyPr>
          <a:lstStyle/>
          <a:p>
            <a:pPr algn="l">
              <a:lnSpc>
                <a:spcPts val="5040"/>
              </a:lnSpc>
            </a:pPr>
            <a:r>
              <a:rPr lang="en-US" sz="4200" dirty="0">
                <a:solidFill>
                  <a:srgbClr val="418689"/>
                </a:solidFill>
                <a:latin typeface="Raleway"/>
                <a:ea typeface="Raleway"/>
                <a:cs typeface="Raleway"/>
                <a:sym typeface="Raleway"/>
              </a:rPr>
              <a:t>Collaboration</a:t>
            </a:r>
          </a:p>
        </p:txBody>
      </p:sp>
      <p:sp>
        <p:nvSpPr>
          <p:cNvPr id="7" name="TextBox 4">
            <a:extLst>
              <a:ext uri="{FF2B5EF4-FFF2-40B4-BE49-F238E27FC236}">
                <a16:creationId xmlns:a16="http://schemas.microsoft.com/office/drawing/2014/main" id="{0F609A99-97E4-1DEF-6730-6F5E5434E047}"/>
              </a:ext>
            </a:extLst>
          </p:cNvPr>
          <p:cNvSpPr txBox="1"/>
          <p:nvPr/>
        </p:nvSpPr>
        <p:spPr>
          <a:xfrm>
            <a:off x="838200" y="6578630"/>
            <a:ext cx="14782800" cy="3308598"/>
          </a:xfrm>
          <a:prstGeom prst="rect">
            <a:avLst/>
          </a:prstGeom>
        </p:spPr>
        <p:txBody>
          <a:bodyPr wrap="square" lIns="0" tIns="0" rIns="0" bIns="0" rtlCol="0" anchor="t">
            <a:spAutoFit/>
          </a:bodyPr>
          <a:lstStyle/>
          <a:p>
            <a:pPr marL="571500" indent="-571500" algn="l">
              <a:lnSpc>
                <a:spcPts val="4320"/>
              </a:lnSpc>
              <a:buFont typeface="Arial" panose="020B0604020202020204" pitchFamily="34" charset="0"/>
              <a:buChar char="•"/>
            </a:pPr>
            <a:r>
              <a:rPr lang="en-US" sz="3600" dirty="0">
                <a:solidFill>
                  <a:srgbClr val="000000"/>
                </a:solidFill>
                <a:latin typeface="Tahoma"/>
                <a:ea typeface="Tahoma"/>
                <a:cs typeface="Tahoma"/>
                <a:sym typeface="Tahoma"/>
              </a:rPr>
              <a:t>Improved inter-agency data sharing</a:t>
            </a:r>
          </a:p>
          <a:p>
            <a:pPr marL="571500" indent="-571500">
              <a:lnSpc>
                <a:spcPts val="4320"/>
              </a:lnSpc>
              <a:buFont typeface="Arial" panose="020B0604020202020204" pitchFamily="34" charset="0"/>
              <a:buChar char="•"/>
            </a:pPr>
            <a:r>
              <a:rPr lang="en-US" sz="3600" dirty="0">
                <a:solidFill>
                  <a:srgbClr val="000000"/>
                </a:solidFill>
                <a:latin typeface="Tahoma"/>
                <a:ea typeface="Tahoma"/>
                <a:cs typeface="Tahoma"/>
                <a:sym typeface="Tahoma"/>
              </a:rPr>
              <a:t>Collaborated on Countering Financial Crime Conference</a:t>
            </a:r>
          </a:p>
          <a:p>
            <a:pPr marL="571500" indent="-571500" algn="l">
              <a:lnSpc>
                <a:spcPts val="4320"/>
              </a:lnSpc>
              <a:buFont typeface="Arial" panose="020B0604020202020204" pitchFamily="34" charset="0"/>
              <a:buChar char="•"/>
            </a:pPr>
            <a:r>
              <a:rPr lang="en-US" sz="3600" dirty="0">
                <a:solidFill>
                  <a:srgbClr val="000000"/>
                </a:solidFill>
                <a:latin typeface="Tahoma"/>
                <a:ea typeface="Tahoma"/>
                <a:cs typeface="Tahoma"/>
                <a:sym typeface="Tahoma"/>
              </a:rPr>
              <a:t>Financial Crime partnership established new eGaming group</a:t>
            </a:r>
          </a:p>
          <a:p>
            <a:pPr marL="571500" indent="-571500" algn="l">
              <a:lnSpc>
                <a:spcPts val="4320"/>
              </a:lnSpc>
              <a:buFont typeface="Arial" panose="020B0604020202020204" pitchFamily="34" charset="0"/>
              <a:buChar char="•"/>
            </a:pPr>
            <a:r>
              <a:rPr lang="en-US" sz="3600" dirty="0">
                <a:solidFill>
                  <a:srgbClr val="000000"/>
                </a:solidFill>
                <a:latin typeface="Tahoma"/>
                <a:ea typeface="Tahoma"/>
                <a:cs typeface="Tahoma"/>
                <a:sym typeface="Tahoma"/>
              </a:rPr>
              <a:t>Collaboration across public &amp; private sectors to get NRA documents over the line. </a:t>
            </a:r>
          </a:p>
          <a:p>
            <a:pPr marL="571500" indent="-571500" algn="l">
              <a:lnSpc>
                <a:spcPts val="4320"/>
              </a:lnSpc>
              <a:buFont typeface="Arial" panose="020B0604020202020204" pitchFamily="34" charset="0"/>
              <a:buChar char="•"/>
            </a:pPr>
            <a:endParaRPr lang="en-US" sz="3600" dirty="0">
              <a:solidFill>
                <a:srgbClr val="000000"/>
              </a:solidFill>
              <a:latin typeface="Tahoma"/>
              <a:ea typeface="Tahoma"/>
              <a:cs typeface="Tahoma"/>
              <a:sym typeface="Tahoma"/>
            </a:endParaRPr>
          </a:p>
        </p:txBody>
      </p:sp>
    </p:spTree>
    <p:extLst>
      <p:ext uri="{BB962C8B-B14F-4D97-AF65-F5344CB8AC3E}">
        <p14:creationId xmlns:p14="http://schemas.microsoft.com/office/powerpoint/2010/main" val="33345097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08781-626F-7FA9-D896-072AB83940A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32D4A03B-1E4D-AD44-B4E4-5FD31109AAB3}"/>
              </a:ext>
            </a:extLst>
          </p:cNvPr>
          <p:cNvSpPr>
            <a:spLocks noGrp="1"/>
          </p:cNvSpPr>
          <p:nvPr>
            <p:ph type="title"/>
          </p:nvPr>
        </p:nvSpPr>
        <p:spPr>
          <a:xfrm>
            <a:off x="838200" y="495300"/>
            <a:ext cx="15773400" cy="1555019"/>
          </a:xfrm>
        </p:spPr>
        <p:txBody>
          <a:bodyPr>
            <a:normAutofit/>
          </a:bodyPr>
          <a:lstStyle/>
          <a:p>
            <a:pPr algn="l"/>
            <a:r>
              <a:rPr lang="en-GB" sz="7200" b="1" dirty="0">
                <a:latin typeface="Tahoma" panose="020B0604030504040204" pitchFamily="34" charset="0"/>
                <a:ea typeface="Tahoma" panose="020B0604030504040204" pitchFamily="34" charset="0"/>
                <a:cs typeface="Tahoma" panose="020B0604030504040204" pitchFamily="34" charset="0"/>
              </a:rPr>
              <a:t>What do we plan to do?</a:t>
            </a:r>
          </a:p>
        </p:txBody>
      </p:sp>
      <p:sp>
        <p:nvSpPr>
          <p:cNvPr id="5" name="TextBox 5">
            <a:extLst>
              <a:ext uri="{FF2B5EF4-FFF2-40B4-BE49-F238E27FC236}">
                <a16:creationId xmlns:a16="http://schemas.microsoft.com/office/drawing/2014/main" id="{FE3FF8A0-E825-8896-5A92-F337698D4767}"/>
              </a:ext>
            </a:extLst>
          </p:cNvPr>
          <p:cNvSpPr txBox="1"/>
          <p:nvPr/>
        </p:nvSpPr>
        <p:spPr>
          <a:xfrm>
            <a:off x="1028700" y="2476500"/>
            <a:ext cx="8423179" cy="647700"/>
          </a:xfrm>
          <a:prstGeom prst="rect">
            <a:avLst/>
          </a:prstGeom>
        </p:spPr>
        <p:txBody>
          <a:bodyPr lIns="0" tIns="0" rIns="0" bIns="0" rtlCol="0" anchor="t">
            <a:spAutoFit/>
          </a:bodyPr>
          <a:lstStyle/>
          <a:p>
            <a:pPr algn="l">
              <a:lnSpc>
                <a:spcPts val="5040"/>
              </a:lnSpc>
            </a:pPr>
            <a:r>
              <a:rPr lang="en-US" sz="4200" dirty="0">
                <a:solidFill>
                  <a:srgbClr val="418689"/>
                </a:solidFill>
                <a:latin typeface="Raleway"/>
                <a:ea typeface="Raleway"/>
                <a:cs typeface="Raleway"/>
                <a:sym typeface="Raleway"/>
              </a:rPr>
              <a:t>Collaboration</a:t>
            </a:r>
          </a:p>
        </p:txBody>
      </p:sp>
      <p:sp>
        <p:nvSpPr>
          <p:cNvPr id="3" name="TextBox 5">
            <a:extLst>
              <a:ext uri="{FF2B5EF4-FFF2-40B4-BE49-F238E27FC236}">
                <a16:creationId xmlns:a16="http://schemas.microsoft.com/office/drawing/2014/main" id="{9792BDF3-A75F-29B2-B3C4-E5C772111BF0}"/>
              </a:ext>
            </a:extLst>
          </p:cNvPr>
          <p:cNvSpPr txBox="1"/>
          <p:nvPr/>
        </p:nvSpPr>
        <p:spPr>
          <a:xfrm>
            <a:off x="1009650" y="5780733"/>
            <a:ext cx="11315700" cy="641201"/>
          </a:xfrm>
          <a:prstGeom prst="rect">
            <a:avLst/>
          </a:prstGeom>
        </p:spPr>
        <p:txBody>
          <a:bodyPr wrap="square" lIns="0" tIns="0" rIns="0" bIns="0" rtlCol="0" anchor="t">
            <a:spAutoFit/>
          </a:bodyPr>
          <a:lstStyle/>
          <a:p>
            <a:pPr algn="l">
              <a:lnSpc>
                <a:spcPts val="5040"/>
              </a:lnSpc>
            </a:pPr>
            <a:r>
              <a:rPr lang="en-US" sz="4200" dirty="0">
                <a:solidFill>
                  <a:srgbClr val="418689"/>
                </a:solidFill>
                <a:latin typeface="Raleway"/>
                <a:ea typeface="Raleway"/>
                <a:cs typeface="Raleway"/>
                <a:sym typeface="Raleway"/>
              </a:rPr>
              <a:t>More comms, positive messaging</a:t>
            </a:r>
          </a:p>
        </p:txBody>
      </p:sp>
      <p:sp>
        <p:nvSpPr>
          <p:cNvPr id="6" name="TextBox 6">
            <a:extLst>
              <a:ext uri="{FF2B5EF4-FFF2-40B4-BE49-F238E27FC236}">
                <a16:creationId xmlns:a16="http://schemas.microsoft.com/office/drawing/2014/main" id="{31E0D68A-2C26-8608-E6E4-6FF402547D49}"/>
              </a:ext>
            </a:extLst>
          </p:cNvPr>
          <p:cNvSpPr txBox="1"/>
          <p:nvPr/>
        </p:nvSpPr>
        <p:spPr>
          <a:xfrm>
            <a:off x="1028700" y="3261501"/>
            <a:ext cx="12687300" cy="2205732"/>
          </a:xfrm>
          <a:prstGeom prst="rect">
            <a:avLst/>
          </a:prstGeom>
        </p:spPr>
        <p:txBody>
          <a:bodyPr wrap="square" lIns="0" tIns="0" rIns="0" bIns="0" rtlCol="0" anchor="t">
            <a:spAutoFit/>
          </a:bodyPr>
          <a:lstStyle/>
          <a:p>
            <a:pPr marL="457200" indent="-457200">
              <a:lnSpc>
                <a:spcPts val="3500"/>
              </a:lnSpc>
              <a:buFont typeface="Arial" panose="020B0604020202020204" pitchFamily="34" charset="0"/>
              <a:buChar char="•"/>
            </a:pPr>
            <a:r>
              <a:rPr lang="en-US" sz="2800" dirty="0">
                <a:solidFill>
                  <a:srgbClr val="000000"/>
                </a:solidFill>
                <a:latin typeface="Tahoma"/>
                <a:ea typeface="Tahoma"/>
                <a:cs typeface="Tahoma"/>
                <a:sym typeface="Tahoma"/>
              </a:rPr>
              <a:t>Feedback: Want to ensure its effective – not just symbolic</a:t>
            </a:r>
          </a:p>
          <a:p>
            <a:pPr marL="914400" lvl="1" indent="-457200">
              <a:lnSpc>
                <a:spcPts val="3500"/>
              </a:lnSpc>
              <a:buFont typeface="Arial" panose="020B0604020202020204" pitchFamily="34" charset="0"/>
              <a:buChar char="•"/>
            </a:pPr>
            <a:r>
              <a:rPr lang="en-US" sz="2800" dirty="0">
                <a:solidFill>
                  <a:srgbClr val="000000"/>
                </a:solidFill>
                <a:latin typeface="Tahoma"/>
                <a:ea typeface="Tahoma"/>
                <a:cs typeface="Tahoma"/>
                <a:sym typeface="Tahoma"/>
              </a:rPr>
              <a:t>We will continue to publish feedback and actions by the GSC</a:t>
            </a:r>
          </a:p>
          <a:p>
            <a:pPr marL="914400" lvl="1" indent="-457200">
              <a:lnSpc>
                <a:spcPts val="3500"/>
              </a:lnSpc>
              <a:buFont typeface="Arial" panose="020B0604020202020204" pitchFamily="34" charset="0"/>
              <a:buChar char="•"/>
            </a:pPr>
            <a:r>
              <a:rPr lang="en-US" sz="2800" dirty="0">
                <a:solidFill>
                  <a:srgbClr val="000000"/>
                </a:solidFill>
                <a:latin typeface="Tahoma"/>
                <a:ea typeface="Tahoma"/>
                <a:cs typeface="Tahoma"/>
                <a:sym typeface="Tahoma"/>
              </a:rPr>
              <a:t>Goes both ways – Have your say &amp; be detailed if you can!</a:t>
            </a:r>
          </a:p>
          <a:p>
            <a:pPr marL="457200" indent="-457200">
              <a:lnSpc>
                <a:spcPts val="3500"/>
              </a:lnSpc>
              <a:buFont typeface="Arial" panose="020B0604020202020204" pitchFamily="34" charset="0"/>
              <a:buChar char="•"/>
            </a:pPr>
            <a:r>
              <a:rPr lang="en-US" sz="2800" dirty="0">
                <a:solidFill>
                  <a:srgbClr val="000000"/>
                </a:solidFill>
                <a:latin typeface="Tahoma"/>
                <a:ea typeface="Tahoma"/>
                <a:cs typeface="Tahoma"/>
                <a:sym typeface="Tahoma"/>
              </a:rPr>
              <a:t>Training for Customs &amp; Excise (and more)</a:t>
            </a:r>
            <a:endParaRPr lang="en-GB" sz="2800" dirty="0">
              <a:latin typeface="Tahoma" panose="020B0604030504040204" pitchFamily="34" charset="0"/>
              <a:ea typeface="Tahoma" panose="020B0604030504040204" pitchFamily="34" charset="0"/>
              <a:cs typeface="Tahoma" panose="020B0604030504040204" pitchFamily="34" charset="0"/>
            </a:endParaRPr>
          </a:p>
          <a:p>
            <a:pPr marL="457200" indent="-457200">
              <a:lnSpc>
                <a:spcPts val="3500"/>
              </a:lnSpc>
              <a:buFont typeface="Arial" panose="020B0604020202020204" pitchFamily="34" charset="0"/>
              <a:buChar char="•"/>
            </a:pPr>
            <a:r>
              <a:rPr lang="en-US" sz="2800" dirty="0">
                <a:latin typeface="Tahoma"/>
                <a:ea typeface="Tahoma"/>
                <a:cs typeface="Tahoma"/>
                <a:sym typeface="Tahoma"/>
              </a:rPr>
              <a:t>PPP – eGaming group set up with FIU</a:t>
            </a:r>
          </a:p>
        </p:txBody>
      </p:sp>
      <p:sp>
        <p:nvSpPr>
          <p:cNvPr id="4" name="TextBox 6">
            <a:extLst>
              <a:ext uri="{FF2B5EF4-FFF2-40B4-BE49-F238E27FC236}">
                <a16:creationId xmlns:a16="http://schemas.microsoft.com/office/drawing/2014/main" id="{7AC4656A-B1DC-8937-0849-169EC3F4FFB4}"/>
              </a:ext>
            </a:extLst>
          </p:cNvPr>
          <p:cNvSpPr txBox="1"/>
          <p:nvPr/>
        </p:nvSpPr>
        <p:spPr>
          <a:xfrm>
            <a:off x="838200" y="6667500"/>
            <a:ext cx="12877800" cy="2654573"/>
          </a:xfrm>
          <a:prstGeom prst="rect">
            <a:avLst/>
          </a:prstGeom>
        </p:spPr>
        <p:txBody>
          <a:bodyPr wrap="square" lIns="0" tIns="0" rIns="0" bIns="0" rtlCol="0" anchor="t">
            <a:spAutoFit/>
          </a:bodyPr>
          <a:lstStyle/>
          <a:p>
            <a:pPr marL="457200" indent="-457200">
              <a:lnSpc>
                <a:spcPts val="3500"/>
              </a:lnSpc>
              <a:buFont typeface="Arial" panose="020B0604020202020204" pitchFamily="34" charset="0"/>
              <a:buChar char="•"/>
            </a:pPr>
            <a:r>
              <a:rPr lang="en-GB" sz="2800" dirty="0">
                <a:solidFill>
                  <a:srgbClr val="000000"/>
                </a:solidFill>
                <a:latin typeface="Tahoma"/>
                <a:ea typeface="Tahoma"/>
                <a:cs typeface="Tahoma"/>
                <a:sym typeface="Tahoma"/>
              </a:rPr>
              <a:t>We published a blog outlining our goals for 2026 and what various government agencies were up to in 2025 (for more info)</a:t>
            </a:r>
          </a:p>
          <a:p>
            <a:pPr marL="457200" indent="-457200">
              <a:lnSpc>
                <a:spcPts val="3500"/>
              </a:lnSpc>
              <a:buFont typeface="Arial" panose="020B0604020202020204" pitchFamily="34" charset="0"/>
              <a:buChar char="•"/>
            </a:pPr>
            <a:r>
              <a:rPr lang="en-GB" sz="2800" dirty="0">
                <a:solidFill>
                  <a:srgbClr val="000000"/>
                </a:solidFill>
                <a:latin typeface="Tahoma"/>
                <a:ea typeface="Tahoma"/>
                <a:cs typeface="Tahoma"/>
                <a:sym typeface="Tahoma"/>
              </a:rPr>
              <a:t>We will continue publishing positive news and useful guidance in 2026</a:t>
            </a:r>
          </a:p>
          <a:p>
            <a:pPr marL="457200" indent="-457200">
              <a:lnSpc>
                <a:spcPts val="3500"/>
              </a:lnSpc>
              <a:buFont typeface="Arial" panose="020B0604020202020204" pitchFamily="34" charset="0"/>
              <a:buChar char="•"/>
            </a:pPr>
            <a:r>
              <a:rPr lang="en-GB" sz="2800" dirty="0">
                <a:solidFill>
                  <a:srgbClr val="000000"/>
                </a:solidFill>
                <a:latin typeface="Tahoma"/>
                <a:ea typeface="Tahoma"/>
                <a:cs typeface="Tahoma"/>
                <a:sym typeface="Tahoma"/>
              </a:rPr>
              <a:t>Have another lunch &amp; Learn session with licensing team with Law Society, to boost understanding of the sector and risks. </a:t>
            </a:r>
          </a:p>
          <a:p>
            <a:pPr marL="457200" indent="-457200">
              <a:lnSpc>
                <a:spcPts val="3500"/>
              </a:lnSpc>
              <a:buFont typeface="Arial" panose="020B0604020202020204" pitchFamily="34" charset="0"/>
              <a:buChar char="•"/>
            </a:pPr>
            <a:endParaRPr lang="en-US" sz="2800" dirty="0">
              <a:latin typeface="Tahoma"/>
              <a:ea typeface="Tahoma"/>
              <a:cs typeface="Tahoma"/>
              <a:sym typeface="Tahoma"/>
            </a:endParaRPr>
          </a:p>
        </p:txBody>
      </p:sp>
      <p:pic>
        <p:nvPicPr>
          <p:cNvPr id="9" name="Picture 8" descr="A group of people standing in front of a screen&#10;&#10;AI-generated content may be incorrect.">
            <a:extLst>
              <a:ext uri="{FF2B5EF4-FFF2-40B4-BE49-F238E27FC236}">
                <a16:creationId xmlns:a16="http://schemas.microsoft.com/office/drawing/2014/main" id="{84042F1B-B732-2E83-B756-BECF128F10BC}"/>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3716000" y="0"/>
            <a:ext cx="4572000" cy="10287000"/>
          </a:xfrm>
          <a:prstGeom prst="rect">
            <a:avLst/>
          </a:prstGeom>
        </p:spPr>
      </p:pic>
      <p:pic>
        <p:nvPicPr>
          <p:cNvPr id="7" name="Picture 6">
            <a:extLst>
              <a:ext uri="{FF2B5EF4-FFF2-40B4-BE49-F238E27FC236}">
                <a16:creationId xmlns:a16="http://schemas.microsoft.com/office/drawing/2014/main" id="{7B2D0F86-668C-E575-C0F7-B6F8AFB745D2}"/>
              </a:ext>
            </a:extLst>
          </p:cNvPr>
          <p:cNvPicPr>
            <a:picLocks noChangeAspect="1"/>
          </p:cNvPicPr>
          <p:nvPr/>
        </p:nvPicPr>
        <p:blipFill>
          <a:blip r:embed="rId5"/>
          <a:stretch>
            <a:fillRect/>
          </a:stretch>
        </p:blipFill>
        <p:spPr>
          <a:xfrm rot="378360">
            <a:off x="14778704" y="1423845"/>
            <a:ext cx="2980645" cy="4184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F2C5802-2BEE-1A22-E59A-44682C176BC6}"/>
              </a:ext>
            </a:extLst>
          </p:cNvPr>
          <p:cNvPicPr>
            <a:picLocks noChangeAspect="1"/>
          </p:cNvPicPr>
          <p:nvPr/>
        </p:nvPicPr>
        <p:blipFill>
          <a:blip r:embed="rId6"/>
          <a:stretch>
            <a:fillRect/>
          </a:stretch>
        </p:blipFill>
        <p:spPr>
          <a:xfrm rot="20949242">
            <a:off x="14265228" y="3988011"/>
            <a:ext cx="2677905" cy="38171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5">
            <a:extLst>
              <a:ext uri="{FF2B5EF4-FFF2-40B4-BE49-F238E27FC236}">
                <a16:creationId xmlns:a16="http://schemas.microsoft.com/office/drawing/2014/main" id="{E9EB8112-3DDF-4983-07E9-1A5E7A5DCAF5}"/>
              </a:ext>
            </a:extLst>
          </p:cNvPr>
          <p:cNvSpPr txBox="1"/>
          <p:nvPr/>
        </p:nvSpPr>
        <p:spPr>
          <a:xfrm>
            <a:off x="838200" y="9247038"/>
            <a:ext cx="11315700" cy="641201"/>
          </a:xfrm>
          <a:prstGeom prst="rect">
            <a:avLst/>
          </a:prstGeom>
        </p:spPr>
        <p:txBody>
          <a:bodyPr wrap="square" lIns="0" tIns="0" rIns="0" bIns="0" rtlCol="0" anchor="t">
            <a:spAutoFit/>
          </a:bodyPr>
          <a:lstStyle/>
          <a:p>
            <a:pPr algn="l">
              <a:lnSpc>
                <a:spcPts val="5040"/>
              </a:lnSpc>
            </a:pPr>
            <a:r>
              <a:rPr lang="en-US" sz="4200" dirty="0">
                <a:solidFill>
                  <a:srgbClr val="418689"/>
                </a:solidFill>
                <a:latin typeface="Raleway"/>
                <a:ea typeface="Raleway"/>
                <a:cs typeface="Raleway"/>
                <a:sym typeface="Raleway"/>
              </a:rPr>
              <a:t>More NRA Outreach</a:t>
            </a:r>
          </a:p>
        </p:txBody>
      </p:sp>
    </p:spTree>
    <p:extLst>
      <p:ext uri="{BB962C8B-B14F-4D97-AF65-F5344CB8AC3E}">
        <p14:creationId xmlns:p14="http://schemas.microsoft.com/office/powerpoint/2010/main" val="1458319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5CE40-931C-0B3A-B61B-E81A85DAECA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2BC9C3-C9BA-F590-1BF3-986F239560B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grpSp>
        <p:nvGrpSpPr>
          <p:cNvPr id="3" name="Group 3">
            <a:extLst>
              <a:ext uri="{FF2B5EF4-FFF2-40B4-BE49-F238E27FC236}">
                <a16:creationId xmlns:a16="http://schemas.microsoft.com/office/drawing/2014/main" id="{88907D14-5383-3859-35FF-C9F1B8B99DB1}"/>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8999A8C1-CF94-1716-234B-0D484E1D2D1B}"/>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25E8DA02-2E78-4583-73B9-0F8220522672}"/>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163B6EF3-8C49-86E3-E333-10B905F0BCD9}"/>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E7EE9B1C-FAEE-F504-31AA-52997FAC4FAB}"/>
              </a:ext>
            </a:extLst>
          </p:cNvPr>
          <p:cNvSpPr txBox="1"/>
          <p:nvPr/>
        </p:nvSpPr>
        <p:spPr>
          <a:xfrm>
            <a:off x="1028700" y="8162925"/>
            <a:ext cx="16230600" cy="1095375"/>
          </a:xfrm>
          <a:prstGeom prst="rect">
            <a:avLst/>
          </a:prstGeom>
        </p:spPr>
        <p:txBody>
          <a:bodyPr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Outreach Survey</a:t>
            </a:r>
          </a:p>
        </p:txBody>
      </p:sp>
    </p:spTree>
    <p:extLst>
      <p:ext uri="{BB962C8B-B14F-4D97-AF65-F5344CB8AC3E}">
        <p14:creationId xmlns:p14="http://schemas.microsoft.com/office/powerpoint/2010/main" val="23447810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869FB-B912-BCFC-EF5C-EA999F74FD7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B9E32B-CDA6-934D-D434-C8A87B8E956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grpSp>
        <p:nvGrpSpPr>
          <p:cNvPr id="3" name="Group 3">
            <a:extLst>
              <a:ext uri="{FF2B5EF4-FFF2-40B4-BE49-F238E27FC236}">
                <a16:creationId xmlns:a16="http://schemas.microsoft.com/office/drawing/2014/main" id="{CABFCAED-81ED-EB4C-D41F-5386DB093BC9}"/>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EA7171C1-8E7E-BEF9-538A-6D533FB55011}"/>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C1A5C89E-3AF2-1268-FDB1-389777C45CEC}"/>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60D8536D-86AF-26ED-BBD3-98E63FE8BB7A}"/>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8EBB147E-787E-875A-7A0F-30F1BC1FDB43}"/>
              </a:ext>
            </a:extLst>
          </p:cNvPr>
          <p:cNvSpPr txBox="1"/>
          <p:nvPr/>
        </p:nvSpPr>
        <p:spPr>
          <a:xfrm>
            <a:off x="1028700" y="8162925"/>
            <a:ext cx="16230600" cy="1095375"/>
          </a:xfrm>
          <a:prstGeom prst="rect">
            <a:avLst/>
          </a:prstGeom>
        </p:spPr>
        <p:txBody>
          <a:bodyPr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TF Risk Assessment</a:t>
            </a:r>
          </a:p>
        </p:txBody>
      </p:sp>
    </p:spTree>
    <p:extLst>
      <p:ext uri="{BB962C8B-B14F-4D97-AF65-F5344CB8AC3E}">
        <p14:creationId xmlns:p14="http://schemas.microsoft.com/office/powerpoint/2010/main" val="3706337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and black curved object&#10;&#10;Description automatically generated">
            <a:extLst>
              <a:ext uri="{FF2B5EF4-FFF2-40B4-BE49-F238E27FC236}">
                <a16:creationId xmlns:a16="http://schemas.microsoft.com/office/drawing/2014/main" id="{A8826AAE-AC87-48A3-113B-ED1E7FA06779}"/>
              </a:ext>
            </a:extLst>
          </p:cNvPr>
          <p:cNvPicPr>
            <a:picLocks noChangeAspect="1"/>
          </p:cNvPicPr>
          <p:nvPr/>
        </p:nvPicPr>
        <p:blipFill rotWithShape="1">
          <a:blip r:embed="rId3">
            <a:extLst>
              <a:ext uri="{28A0092B-C50C-407E-A947-70E740481C1C}">
                <a14:useLocalDpi xmlns:a14="http://schemas.microsoft.com/office/drawing/2010/main" val="0"/>
              </a:ext>
            </a:extLst>
          </a:blip>
          <a:srcRect l="61797"/>
          <a:stretch/>
        </p:blipFill>
        <p:spPr>
          <a:xfrm>
            <a:off x="14363699" y="-37713"/>
            <a:ext cx="3962402" cy="10371923"/>
          </a:xfrm>
          <a:prstGeom prst="rect">
            <a:avLst/>
          </a:prstGeom>
        </p:spPr>
      </p:pic>
      <p:sp>
        <p:nvSpPr>
          <p:cNvPr id="2" name="Title 1">
            <a:extLst>
              <a:ext uri="{FF2B5EF4-FFF2-40B4-BE49-F238E27FC236}">
                <a16:creationId xmlns:a16="http://schemas.microsoft.com/office/drawing/2014/main" id="{CB22E49F-17DE-F227-214E-974D0627D580}"/>
              </a:ext>
            </a:extLst>
          </p:cNvPr>
          <p:cNvSpPr>
            <a:spLocks noGrp="1"/>
          </p:cNvSpPr>
          <p:nvPr>
            <p:ph type="title"/>
          </p:nvPr>
        </p:nvSpPr>
        <p:spPr>
          <a:xfrm>
            <a:off x="555350" y="1932343"/>
            <a:ext cx="6357019" cy="5450840"/>
          </a:xfrm>
        </p:spPr>
        <p:txBody>
          <a:bodyPr anchor="ctr">
            <a:noAutofit/>
          </a:bodyPr>
          <a:lstStyle/>
          <a:p>
            <a:r>
              <a:rPr lang="en-GB" sz="8100" b="1" dirty="0">
                <a:latin typeface="Tahoma" panose="020B0604030504040204" pitchFamily="34" charset="0"/>
                <a:ea typeface="Tahoma" panose="020B0604030504040204" pitchFamily="34" charset="0"/>
                <a:cs typeface="Tahoma" panose="020B0604030504040204" pitchFamily="34" charset="0"/>
              </a:rPr>
              <a:t>Terrorist Financing National Risk Assessment </a:t>
            </a:r>
          </a:p>
        </p:txBody>
      </p:sp>
      <p:graphicFrame>
        <p:nvGraphicFramePr>
          <p:cNvPr id="15" name="Content Placeholder 2">
            <a:extLst>
              <a:ext uri="{FF2B5EF4-FFF2-40B4-BE49-F238E27FC236}">
                <a16:creationId xmlns:a16="http://schemas.microsoft.com/office/drawing/2014/main" id="{766D0715-1393-0354-F70F-5328C2380317}"/>
              </a:ext>
            </a:extLst>
          </p:cNvPr>
          <p:cNvGraphicFramePr>
            <a:graphicFrameLocks noGrp="1"/>
          </p:cNvGraphicFramePr>
          <p:nvPr>
            <p:ph idx="1"/>
            <p:extLst>
              <p:ext uri="{D42A27DB-BD31-4B8C-83A1-F6EECF244321}">
                <p14:modId xmlns:p14="http://schemas.microsoft.com/office/powerpoint/2010/main" val="252943733"/>
              </p:ext>
            </p:extLst>
          </p:nvPr>
        </p:nvGraphicFramePr>
        <p:xfrm>
          <a:off x="7482840" y="822960"/>
          <a:ext cx="10424160" cy="86799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00702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nk and black curved object&#10;&#10;Description automatically generated">
            <a:extLst>
              <a:ext uri="{FF2B5EF4-FFF2-40B4-BE49-F238E27FC236}">
                <a16:creationId xmlns:a16="http://schemas.microsoft.com/office/drawing/2014/main" id="{7C6E32CA-A41F-9C3C-85F0-557A0391ABBB}"/>
              </a:ext>
            </a:extLst>
          </p:cNvPr>
          <p:cNvPicPr>
            <a:picLocks noChangeAspect="1"/>
          </p:cNvPicPr>
          <p:nvPr/>
        </p:nvPicPr>
        <p:blipFill rotWithShape="1">
          <a:blip r:embed="rId3">
            <a:extLst>
              <a:ext uri="{28A0092B-C50C-407E-A947-70E740481C1C}">
                <a14:useLocalDpi xmlns:a14="http://schemas.microsoft.com/office/drawing/2010/main" val="0"/>
              </a:ext>
            </a:extLst>
          </a:blip>
          <a:srcRect l="61797"/>
          <a:stretch/>
        </p:blipFill>
        <p:spPr>
          <a:xfrm>
            <a:off x="14363699" y="-37713"/>
            <a:ext cx="3962402" cy="10371923"/>
          </a:xfrm>
          <a:prstGeom prst="rect">
            <a:avLst/>
          </a:prstGeom>
        </p:spPr>
      </p:pic>
      <p:sp>
        <p:nvSpPr>
          <p:cNvPr id="2" name="Title 1">
            <a:extLst>
              <a:ext uri="{FF2B5EF4-FFF2-40B4-BE49-F238E27FC236}">
                <a16:creationId xmlns:a16="http://schemas.microsoft.com/office/drawing/2014/main" id="{E978F9B1-E9E8-90E9-231E-3D63EACA14C0}"/>
              </a:ext>
            </a:extLst>
          </p:cNvPr>
          <p:cNvSpPr>
            <a:spLocks noGrp="1"/>
          </p:cNvSpPr>
          <p:nvPr>
            <p:ph type="title"/>
          </p:nvPr>
        </p:nvSpPr>
        <p:spPr>
          <a:xfrm>
            <a:off x="539294" y="158002"/>
            <a:ext cx="15773400" cy="1988345"/>
          </a:xfrm>
        </p:spPr>
        <p:txBody>
          <a:bodyPr>
            <a:noAutofit/>
          </a:bodyPr>
          <a:lstStyle/>
          <a:p>
            <a:pPr lvl="0" algn="l"/>
            <a:r>
              <a:rPr lang="en-GB" sz="7200" b="1" dirty="0">
                <a:latin typeface="Tahoma" panose="020B0604030504040204" pitchFamily="34" charset="0"/>
                <a:ea typeface="Tahoma" panose="020B0604030504040204" pitchFamily="34" charset="0"/>
                <a:cs typeface="Tahoma" panose="020B0604030504040204" pitchFamily="34" charset="0"/>
              </a:rPr>
              <a:t>National Risk Assessment – Terrorist Financing </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52300F39-4CB5-13B0-7061-A88F0D5BC602}"/>
              </a:ext>
            </a:extLst>
          </p:cNvPr>
          <p:cNvSpPr txBox="1"/>
          <p:nvPr/>
        </p:nvSpPr>
        <p:spPr>
          <a:xfrm>
            <a:off x="408725" y="2146346"/>
            <a:ext cx="17339982" cy="9325630"/>
          </a:xfrm>
          <a:prstGeom prst="rect">
            <a:avLst/>
          </a:prstGeom>
          <a:noFill/>
        </p:spPr>
        <p:txBody>
          <a:bodyPr wrap="square" rtlCol="0">
            <a:spAutoFit/>
          </a:bodyPr>
          <a:lstStyle/>
          <a:p>
            <a:r>
              <a:rPr lang="en-GB" sz="3000" b="1" dirty="0">
                <a:latin typeface="Tahoma" panose="020B0604030504040204" pitchFamily="34" charset="0"/>
                <a:ea typeface="Tahoma" panose="020B0604030504040204" pitchFamily="34" charset="0"/>
                <a:cs typeface="Tahoma" panose="020B0604030504040204" pitchFamily="34" charset="0"/>
              </a:rPr>
              <a:t>Release : First Standalone TF NRA - July 2025</a:t>
            </a:r>
          </a:p>
          <a:p>
            <a:r>
              <a:rPr lang="en-GB" sz="3000" b="1" dirty="0">
                <a:latin typeface="Tahoma" panose="020B0604030504040204" pitchFamily="34" charset="0"/>
                <a:ea typeface="Tahoma" panose="020B0604030504040204" pitchFamily="34" charset="0"/>
                <a:cs typeface="Tahoma" panose="020B0604030504040204" pitchFamily="34" charset="0"/>
              </a:rPr>
              <a:t>Expectation: </a:t>
            </a:r>
            <a:r>
              <a:rPr lang="en-GB" sz="3000" dirty="0">
                <a:latin typeface="Tahoma" panose="020B0604030504040204" pitchFamily="34" charset="0"/>
                <a:ea typeface="Tahoma" panose="020B0604030504040204" pitchFamily="34" charset="0"/>
                <a:cs typeface="Tahoma" panose="020B0604030504040204" pitchFamily="34" charset="0"/>
              </a:rPr>
              <a:t>is to implement into own business as soon as practical</a:t>
            </a:r>
          </a:p>
          <a:p>
            <a:endParaRPr lang="en-GB" sz="3000" dirty="0">
              <a:latin typeface="Tahoma" panose="020B0604030504040204" pitchFamily="34" charset="0"/>
              <a:ea typeface="Tahoma" panose="020B0604030504040204" pitchFamily="34" charset="0"/>
              <a:cs typeface="Tahoma" panose="020B0604030504040204" pitchFamily="34" charset="0"/>
            </a:endParaRPr>
          </a:p>
          <a:p>
            <a:r>
              <a:rPr lang="en-GB" sz="3000" dirty="0">
                <a:latin typeface="Tahoma" panose="020B0604030504040204" pitchFamily="34" charset="0"/>
                <a:ea typeface="Tahoma" panose="020B0604030504040204" pitchFamily="34" charset="0"/>
                <a:cs typeface="Tahoma" panose="020B0604030504040204" pitchFamily="34" charset="0"/>
              </a:rPr>
              <a:t>Overall assessment score in 2025 – </a:t>
            </a:r>
            <a:r>
              <a:rPr lang="en-GB" sz="3000" b="1" dirty="0">
                <a:latin typeface="Tahoma" panose="020B0604030504040204" pitchFamily="34" charset="0"/>
                <a:ea typeface="Tahoma" panose="020B0604030504040204" pitchFamily="34" charset="0"/>
                <a:cs typeface="Tahoma" panose="020B0604030504040204" pitchFamily="34" charset="0"/>
              </a:rPr>
              <a:t>Medium Low Risk </a:t>
            </a:r>
          </a:p>
          <a:p>
            <a:r>
              <a:rPr lang="en-GB" sz="3000" dirty="0">
                <a:latin typeface="Tahoma" panose="020B0604030504040204" pitchFamily="34" charset="0"/>
                <a:ea typeface="Tahoma" panose="020B0604030504040204" pitchFamily="34" charset="0"/>
                <a:cs typeface="Tahoma" panose="020B0604030504040204" pitchFamily="34" charset="0"/>
              </a:rPr>
              <a:t>For Online Gambling it is </a:t>
            </a:r>
            <a:r>
              <a:rPr lang="en-GB" sz="3000" b="1" dirty="0">
                <a:latin typeface="Tahoma" panose="020B0604030504040204" pitchFamily="34" charset="0"/>
                <a:ea typeface="Tahoma" panose="020B0604030504040204" pitchFamily="34" charset="0"/>
                <a:cs typeface="Tahoma" panose="020B0604030504040204" pitchFamily="34" charset="0"/>
              </a:rPr>
              <a:t>Medium in 2025 from Low in 2020</a:t>
            </a: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r>
              <a:rPr lang="en-GB" sz="3000" dirty="0">
                <a:latin typeface="Tahoma" panose="020B0604030504040204" pitchFamily="34" charset="0"/>
                <a:ea typeface="Tahoma" panose="020B0604030504040204" pitchFamily="34" charset="0"/>
                <a:cs typeface="Tahoma" panose="020B0604030504040204" pitchFamily="34" charset="0"/>
              </a:rPr>
              <a:t>Isle of Man is at more risk of being conduit – transit risk for Terrorist Financing </a:t>
            </a:r>
          </a:p>
          <a:p>
            <a:r>
              <a:rPr lang="en-GB" sz="3000" b="1" dirty="0">
                <a:latin typeface="Tahoma" panose="020B0604030504040204" pitchFamily="34" charset="0"/>
                <a:ea typeface="Tahoma" panose="020B0604030504040204" pitchFamily="34" charset="0"/>
                <a:cs typeface="Tahoma" panose="020B0604030504040204" pitchFamily="34" charset="0"/>
              </a:rPr>
              <a:t>Top threat: </a:t>
            </a:r>
            <a:r>
              <a:rPr lang="en-GB" sz="3000" dirty="0">
                <a:latin typeface="Tahoma" panose="020B0604030504040204" pitchFamily="34" charset="0"/>
                <a:ea typeface="Tahoma" panose="020B0604030504040204" pitchFamily="34" charset="0"/>
                <a:cs typeface="Tahoma" panose="020B0604030504040204" pitchFamily="34" charset="0"/>
              </a:rPr>
              <a:t>transit-based terrorist financing on the Isle of Man is vulnerable due to its IFC profile. </a:t>
            </a:r>
          </a:p>
          <a:p>
            <a:endParaRPr lang="en-GB" sz="3000" dirty="0">
              <a:latin typeface="Tahoma" panose="020B0604030504040204" pitchFamily="34" charset="0"/>
              <a:ea typeface="Tahoma" panose="020B0604030504040204" pitchFamily="34" charset="0"/>
              <a:cs typeface="Tahoma" panose="020B0604030504040204" pitchFamily="34" charset="0"/>
            </a:endParaRPr>
          </a:p>
          <a:p>
            <a:r>
              <a:rPr lang="en-GB" sz="3000" b="1" dirty="0">
                <a:latin typeface="Tahoma" panose="020B0604030504040204" pitchFamily="34" charset="0"/>
                <a:ea typeface="Tahoma" panose="020B0604030504040204" pitchFamily="34" charset="0"/>
                <a:cs typeface="Tahoma" panose="020B0604030504040204" pitchFamily="34" charset="0"/>
              </a:rPr>
              <a:t>Moneyval importance </a:t>
            </a:r>
          </a:p>
          <a:p>
            <a:pPr marL="428625" indent="-428625">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demonstrate implementation of NRA actions </a:t>
            </a:r>
          </a:p>
          <a:p>
            <a:pPr marL="428625" indent="-428625">
              <a:buFont typeface="Arial" panose="020B0604020202020204" pitchFamily="34" charset="0"/>
              <a:buChar char="•"/>
            </a:pPr>
            <a:r>
              <a:rPr lang="en-GB" sz="3000" dirty="0">
                <a:latin typeface="Tahoma" panose="020B0604030504040204" pitchFamily="34" charset="0"/>
                <a:ea typeface="Tahoma" panose="020B0604030504040204" pitchFamily="34" charset="0"/>
                <a:cs typeface="Tahoma" panose="020B0604030504040204" pitchFamily="34" charset="0"/>
              </a:rPr>
              <a:t>demonstrate understanding and application of the NRA </a:t>
            </a: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A map of the country&#10;&#10;AI-generated content may be incorrect.">
            <a:extLst>
              <a:ext uri="{FF2B5EF4-FFF2-40B4-BE49-F238E27FC236}">
                <a16:creationId xmlns:a16="http://schemas.microsoft.com/office/drawing/2014/main" id="{48B867AD-9D58-4F99-5EAA-181833FDF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16948" y="-37714"/>
            <a:ext cx="1757297" cy="1757297"/>
          </a:xfrm>
          <a:prstGeom prst="rect">
            <a:avLst/>
          </a:prstGeom>
        </p:spPr>
      </p:pic>
      <p:pic>
        <p:nvPicPr>
          <p:cNvPr id="11" name="Picture 10">
            <a:extLst>
              <a:ext uri="{FF2B5EF4-FFF2-40B4-BE49-F238E27FC236}">
                <a16:creationId xmlns:a16="http://schemas.microsoft.com/office/drawing/2014/main" id="{C62DA975-8A04-B064-5E98-DB83485998A7}"/>
              </a:ext>
            </a:extLst>
          </p:cNvPr>
          <p:cNvPicPr>
            <a:picLocks noChangeAspect="1"/>
          </p:cNvPicPr>
          <p:nvPr/>
        </p:nvPicPr>
        <p:blipFill>
          <a:blip r:embed="rId5"/>
          <a:stretch>
            <a:fillRect/>
          </a:stretch>
        </p:blipFill>
        <p:spPr>
          <a:xfrm>
            <a:off x="3178046" y="4539391"/>
            <a:ext cx="11185653" cy="2323337"/>
          </a:xfrm>
          <a:prstGeom prst="rect">
            <a:avLst/>
          </a:prstGeom>
        </p:spPr>
      </p:pic>
    </p:spTree>
    <p:extLst>
      <p:ext uri="{BB962C8B-B14F-4D97-AF65-F5344CB8AC3E}">
        <p14:creationId xmlns:p14="http://schemas.microsoft.com/office/powerpoint/2010/main" val="34676257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CF3D2-9908-5238-60AB-CE6B81F7BFEB}"/>
            </a:ext>
          </a:extLst>
        </p:cNvPr>
        <p:cNvGrpSpPr/>
        <p:nvPr/>
      </p:nvGrpSpPr>
      <p:grpSpPr>
        <a:xfrm>
          <a:off x="0" y="0"/>
          <a:ext cx="0" cy="0"/>
          <a:chOff x="0" y="0"/>
          <a:chExt cx="0" cy="0"/>
        </a:xfrm>
      </p:grpSpPr>
      <p:pic>
        <p:nvPicPr>
          <p:cNvPr id="27" name="Picture 26" descr="A pink and black curved object&#10;&#10;Description automatically generated">
            <a:extLst>
              <a:ext uri="{FF2B5EF4-FFF2-40B4-BE49-F238E27FC236}">
                <a16:creationId xmlns:a16="http://schemas.microsoft.com/office/drawing/2014/main" id="{D98BAA16-EEBB-1027-1D27-4BD378C49FE2}"/>
              </a:ext>
            </a:extLst>
          </p:cNvPr>
          <p:cNvPicPr>
            <a:picLocks noChangeAspect="1"/>
          </p:cNvPicPr>
          <p:nvPr/>
        </p:nvPicPr>
        <p:blipFill rotWithShape="1">
          <a:blip r:embed="rId3">
            <a:extLst>
              <a:ext uri="{28A0092B-C50C-407E-A947-70E740481C1C}">
                <a14:useLocalDpi xmlns:a14="http://schemas.microsoft.com/office/drawing/2010/main" val="0"/>
              </a:ext>
            </a:extLst>
          </a:blip>
          <a:srcRect l="61797"/>
          <a:stretch/>
        </p:blipFill>
        <p:spPr>
          <a:xfrm>
            <a:off x="14363699" y="-37713"/>
            <a:ext cx="3962402" cy="10371923"/>
          </a:xfrm>
          <a:prstGeom prst="rect">
            <a:avLst/>
          </a:prstGeom>
        </p:spPr>
      </p:pic>
      <p:sp>
        <p:nvSpPr>
          <p:cNvPr id="2" name="Title 1">
            <a:extLst>
              <a:ext uri="{FF2B5EF4-FFF2-40B4-BE49-F238E27FC236}">
                <a16:creationId xmlns:a16="http://schemas.microsoft.com/office/drawing/2014/main" id="{DBB8B69F-3CE7-CC43-648F-3E44B47C54F9}"/>
              </a:ext>
            </a:extLst>
          </p:cNvPr>
          <p:cNvSpPr>
            <a:spLocks noGrp="1"/>
          </p:cNvSpPr>
          <p:nvPr>
            <p:ph type="title"/>
          </p:nvPr>
        </p:nvSpPr>
        <p:spPr>
          <a:xfrm>
            <a:off x="778272" y="60221"/>
            <a:ext cx="15773400" cy="1988345"/>
          </a:xfrm>
        </p:spPr>
        <p:txBody>
          <a:bodyPr>
            <a:normAutofit/>
          </a:bodyPr>
          <a:lstStyle/>
          <a:p>
            <a:pPr lvl="0" algn="l"/>
            <a:r>
              <a:rPr lang="en-GB" sz="7200" b="1" dirty="0">
                <a:latin typeface="Tahoma" panose="020B0604030504040204" pitchFamily="34" charset="0"/>
                <a:ea typeface="Tahoma" panose="020B0604030504040204" pitchFamily="34" charset="0"/>
                <a:cs typeface="Tahoma" panose="020B0604030504040204" pitchFamily="34" charset="0"/>
              </a:rPr>
              <a:t>GSC – AML/CFT Publications</a:t>
            </a:r>
            <a:endParaRPr lang="en-US" sz="7200" b="1" dirty="0">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44E5648F-6F35-C082-56C5-A1DA9A0A6A9A}"/>
              </a:ext>
            </a:extLst>
          </p:cNvPr>
          <p:cNvSpPr txBox="1"/>
          <p:nvPr/>
        </p:nvSpPr>
        <p:spPr>
          <a:xfrm>
            <a:off x="797325" y="1706951"/>
            <a:ext cx="16226649" cy="4247317"/>
          </a:xfrm>
          <a:prstGeom prst="rect">
            <a:avLst/>
          </a:prstGeom>
          <a:noFill/>
        </p:spPr>
        <p:txBody>
          <a:bodyPr wrap="square" rtlCol="0">
            <a:spAutoFit/>
          </a:bodyPr>
          <a:lstStyle/>
          <a:p>
            <a:r>
              <a:rPr lang="en-GB" sz="3000" b="1" dirty="0">
                <a:latin typeface="Tahoma" panose="020B0604030504040204" pitchFamily="34" charset="0"/>
                <a:ea typeface="Tahoma" panose="020B0604030504040204" pitchFamily="34" charset="0"/>
                <a:cs typeface="Tahoma" panose="020B0604030504040204" pitchFamily="34" charset="0"/>
              </a:rPr>
              <a:t>Publications from the GSC about TF in October 2025 - </a:t>
            </a:r>
            <a:r>
              <a:rPr lang="en-GB" sz="3000" dirty="0">
                <a:latin typeface="Tahoma" panose="020B0604030504040204" pitchFamily="34" charset="0"/>
                <a:ea typeface="Tahoma" panose="020B0604030504040204" pitchFamily="34" charset="0"/>
                <a:cs typeface="Tahoma" panose="020B0604030504040204" pitchFamily="34" charset="0"/>
              </a:rPr>
              <a:t>https://www.isleofmangsc.com/gambling/anti-money-laundering/aml-publications/</a:t>
            </a:r>
          </a:p>
          <a:p>
            <a:endParaRPr lang="en-GB" sz="3000" b="1" dirty="0">
              <a:latin typeface="Tahoma" panose="020B0604030504040204" pitchFamily="34" charset="0"/>
              <a:ea typeface="Tahoma" panose="020B0604030504040204" pitchFamily="34" charset="0"/>
              <a:cs typeface="Tahoma" panose="020B0604030504040204" pitchFamily="34" charset="0"/>
            </a:endParaRPr>
          </a:p>
          <a:p>
            <a:endParaRPr lang="en-GB" sz="3000" b="1" dirty="0">
              <a:latin typeface="Tahoma" panose="020B0604030504040204" pitchFamily="34" charset="0"/>
              <a:ea typeface="Tahoma" panose="020B0604030504040204" pitchFamily="34" charset="0"/>
              <a:cs typeface="Tahoma" panose="020B0604030504040204" pitchFamily="34" charset="0"/>
            </a:endParaRPr>
          </a:p>
          <a:p>
            <a:endParaRPr lang="en-GB" sz="3000" b="1"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a:p>
            <a:endParaRPr lang="en-GB" sz="30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01A791E2-3EE2-D9F7-22CE-60F7982EC746}"/>
              </a:ext>
            </a:extLst>
          </p:cNvPr>
          <p:cNvPicPr>
            <a:picLocks noChangeAspect="1"/>
          </p:cNvPicPr>
          <p:nvPr/>
        </p:nvPicPr>
        <p:blipFill>
          <a:blip r:embed="rId4"/>
          <a:stretch>
            <a:fillRect/>
          </a:stretch>
        </p:blipFill>
        <p:spPr>
          <a:xfrm>
            <a:off x="797329" y="3034244"/>
            <a:ext cx="4950830" cy="5972673"/>
          </a:xfrm>
          <a:prstGeom prst="rect">
            <a:avLst/>
          </a:prstGeom>
        </p:spPr>
      </p:pic>
      <p:pic>
        <p:nvPicPr>
          <p:cNvPr id="7" name="Picture 6">
            <a:extLst>
              <a:ext uri="{FF2B5EF4-FFF2-40B4-BE49-F238E27FC236}">
                <a16:creationId xmlns:a16="http://schemas.microsoft.com/office/drawing/2014/main" id="{AC1E7F6E-D37C-48E5-47DA-415EEFB8A4C1}"/>
              </a:ext>
            </a:extLst>
          </p:cNvPr>
          <p:cNvPicPr>
            <a:picLocks noChangeAspect="1"/>
          </p:cNvPicPr>
          <p:nvPr/>
        </p:nvPicPr>
        <p:blipFill>
          <a:blip r:embed="rId5"/>
          <a:stretch>
            <a:fillRect/>
          </a:stretch>
        </p:blipFill>
        <p:spPr>
          <a:xfrm>
            <a:off x="6668586" y="3034244"/>
            <a:ext cx="4950828" cy="5972673"/>
          </a:xfrm>
          <a:prstGeom prst="rect">
            <a:avLst/>
          </a:prstGeom>
        </p:spPr>
      </p:pic>
      <p:pic>
        <p:nvPicPr>
          <p:cNvPr id="10" name="Picture 9">
            <a:extLst>
              <a:ext uri="{FF2B5EF4-FFF2-40B4-BE49-F238E27FC236}">
                <a16:creationId xmlns:a16="http://schemas.microsoft.com/office/drawing/2014/main" id="{4D4B0D70-B587-8910-FDB2-8418A4A85AD7}"/>
              </a:ext>
            </a:extLst>
          </p:cNvPr>
          <p:cNvPicPr>
            <a:picLocks noChangeAspect="1"/>
          </p:cNvPicPr>
          <p:nvPr/>
        </p:nvPicPr>
        <p:blipFill>
          <a:blip r:embed="rId6"/>
          <a:stretch>
            <a:fillRect/>
          </a:stretch>
        </p:blipFill>
        <p:spPr>
          <a:xfrm>
            <a:off x="12205465" y="3034244"/>
            <a:ext cx="4818512" cy="5972673"/>
          </a:xfrm>
          <a:prstGeom prst="rect">
            <a:avLst/>
          </a:prstGeom>
        </p:spPr>
      </p:pic>
      <p:pic>
        <p:nvPicPr>
          <p:cNvPr id="13" name="Picture 12" descr="A paper with a warning sign&#10;&#10;AI-generated content may be incorrect.">
            <a:extLst>
              <a:ext uri="{FF2B5EF4-FFF2-40B4-BE49-F238E27FC236}">
                <a16:creationId xmlns:a16="http://schemas.microsoft.com/office/drawing/2014/main" id="{4D7DB8CD-66C7-857F-1BEA-70B63B6635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57772" y="26976"/>
            <a:ext cx="2183903" cy="2183903"/>
          </a:xfrm>
          <a:prstGeom prst="rect">
            <a:avLst/>
          </a:prstGeom>
        </p:spPr>
      </p:pic>
    </p:spTree>
    <p:extLst>
      <p:ext uri="{BB962C8B-B14F-4D97-AF65-F5344CB8AC3E}">
        <p14:creationId xmlns:p14="http://schemas.microsoft.com/office/powerpoint/2010/main" val="44548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nk and black curved object&#10;&#10;Description automatically generated">
            <a:extLst>
              <a:ext uri="{FF2B5EF4-FFF2-40B4-BE49-F238E27FC236}">
                <a16:creationId xmlns:a16="http://schemas.microsoft.com/office/drawing/2014/main" id="{85E7A72C-727E-A67E-A7EC-9C8D595B181F}"/>
              </a:ext>
            </a:extLst>
          </p:cNvPr>
          <p:cNvPicPr>
            <a:picLocks noChangeAspect="1"/>
          </p:cNvPicPr>
          <p:nvPr/>
        </p:nvPicPr>
        <p:blipFill rotWithShape="1">
          <a:blip r:embed="rId3">
            <a:extLst>
              <a:ext uri="{28A0092B-C50C-407E-A947-70E740481C1C}">
                <a14:useLocalDpi xmlns:a14="http://schemas.microsoft.com/office/drawing/2010/main" val="0"/>
              </a:ext>
            </a:extLst>
          </a:blip>
          <a:srcRect l="61797"/>
          <a:stretch/>
        </p:blipFill>
        <p:spPr>
          <a:xfrm>
            <a:off x="14325599" y="-42462"/>
            <a:ext cx="3962402" cy="10371923"/>
          </a:xfrm>
          <a:prstGeom prst="rect">
            <a:avLst/>
          </a:prstGeom>
        </p:spPr>
      </p:pic>
      <p:sp>
        <p:nvSpPr>
          <p:cNvPr id="5" name="Free-form: Shape 4">
            <a:extLst>
              <a:ext uri="{FF2B5EF4-FFF2-40B4-BE49-F238E27FC236}">
                <a16:creationId xmlns:a16="http://schemas.microsoft.com/office/drawing/2014/main" id="{5D2E3C5C-5E87-6C09-91BA-5D3B38F9746E}"/>
              </a:ext>
            </a:extLst>
          </p:cNvPr>
          <p:cNvSpPr/>
          <p:nvPr/>
        </p:nvSpPr>
        <p:spPr>
          <a:xfrm>
            <a:off x="3334278" y="2568971"/>
            <a:ext cx="5123145" cy="1466757"/>
          </a:xfrm>
          <a:custGeom>
            <a:avLst/>
            <a:gdLst>
              <a:gd name="connsiteX0" fmla="*/ 0 w 4732020"/>
              <a:gd name="connsiteY0" fmla="*/ 0 h 977838"/>
              <a:gd name="connsiteX1" fmla="*/ 4732020 w 4732020"/>
              <a:gd name="connsiteY1" fmla="*/ 0 h 977838"/>
              <a:gd name="connsiteX2" fmla="*/ 4732020 w 4732020"/>
              <a:gd name="connsiteY2" fmla="*/ 977838 h 977838"/>
              <a:gd name="connsiteX3" fmla="*/ 0 w 4732020"/>
              <a:gd name="connsiteY3" fmla="*/ 977838 h 977838"/>
              <a:gd name="connsiteX4" fmla="*/ 0 w 4732020"/>
              <a:gd name="connsiteY4" fmla="*/ 0 h 977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020" h="977838">
                <a:moveTo>
                  <a:pt x="0" y="0"/>
                </a:moveTo>
                <a:lnTo>
                  <a:pt x="4732020" y="0"/>
                </a:lnTo>
                <a:lnTo>
                  <a:pt x="4732020" y="977838"/>
                </a:lnTo>
                <a:lnTo>
                  <a:pt x="0" y="9778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232" tIns="155232" rIns="155232" bIns="155232" numCol="1" spcCol="1270" anchor="ctr" anchorCtr="0">
            <a:noAutofit/>
          </a:bodyPr>
          <a:lstStyle/>
          <a:p>
            <a:pPr defTabSz="1666875">
              <a:spcBef>
                <a:spcPct val="0"/>
              </a:spcBef>
              <a:spcAft>
                <a:spcPct val="35000"/>
              </a:spcAft>
            </a:pPr>
            <a:r>
              <a:rPr lang="en-GB" sz="3750" b="1" dirty="0">
                <a:latin typeface="Tahoma" panose="020B0604030504040204" pitchFamily="34" charset="0"/>
                <a:ea typeface="Tahoma" panose="020B0604030504040204" pitchFamily="34" charset="0"/>
                <a:cs typeface="Tahoma" panose="020B0604030504040204" pitchFamily="34" charset="0"/>
              </a:rPr>
              <a:t>Pre-Inspection </a:t>
            </a:r>
            <a:endParaRPr lang="en-US" sz="3750" b="1" dirty="0">
              <a:latin typeface="Tahoma" panose="020B0604030504040204" pitchFamily="34" charset="0"/>
              <a:ea typeface="Tahoma" panose="020B0604030504040204" pitchFamily="34" charset="0"/>
              <a:cs typeface="Tahoma" panose="020B0604030504040204" pitchFamily="34" charset="0"/>
            </a:endParaRPr>
          </a:p>
        </p:txBody>
      </p:sp>
      <p:sp>
        <p:nvSpPr>
          <p:cNvPr id="6" name="Free-form: Shape 5">
            <a:extLst>
              <a:ext uri="{FF2B5EF4-FFF2-40B4-BE49-F238E27FC236}">
                <a16:creationId xmlns:a16="http://schemas.microsoft.com/office/drawing/2014/main" id="{24DF4F9B-E5F6-50DE-FAA0-8149731E0632}"/>
              </a:ext>
            </a:extLst>
          </p:cNvPr>
          <p:cNvSpPr/>
          <p:nvPr/>
        </p:nvSpPr>
        <p:spPr>
          <a:xfrm>
            <a:off x="7345993" y="2529966"/>
            <a:ext cx="6979607" cy="1466757"/>
          </a:xfrm>
          <a:custGeom>
            <a:avLst/>
            <a:gdLst>
              <a:gd name="connsiteX0" fmla="*/ 0 w 4653072"/>
              <a:gd name="connsiteY0" fmla="*/ 0 h 977838"/>
              <a:gd name="connsiteX1" fmla="*/ 4653072 w 4653072"/>
              <a:gd name="connsiteY1" fmla="*/ 0 h 977838"/>
              <a:gd name="connsiteX2" fmla="*/ 4653072 w 4653072"/>
              <a:gd name="connsiteY2" fmla="*/ 977838 h 977838"/>
              <a:gd name="connsiteX3" fmla="*/ 0 w 4653072"/>
              <a:gd name="connsiteY3" fmla="*/ 977838 h 977838"/>
              <a:gd name="connsiteX4" fmla="*/ 0 w 4653072"/>
              <a:gd name="connsiteY4" fmla="*/ 0 h 977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072" h="977838">
                <a:moveTo>
                  <a:pt x="0" y="0"/>
                </a:moveTo>
                <a:lnTo>
                  <a:pt x="4653072" y="0"/>
                </a:lnTo>
                <a:lnTo>
                  <a:pt x="4653072" y="977838"/>
                </a:lnTo>
                <a:lnTo>
                  <a:pt x="0" y="9778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232" tIns="155232" rIns="155232" bIns="155232" numCol="1" spcCol="1270" anchor="ctr" anchorCtr="0">
            <a:noAutofit/>
          </a:bodyPr>
          <a:lstStyle/>
          <a:p>
            <a:pPr marL="428625" indent="-428625" defTabSz="933450">
              <a:spcBef>
                <a:spcPct val="0"/>
              </a:spcBef>
              <a:spcAft>
                <a:spcPct val="35000"/>
              </a:spcAft>
              <a:buFont typeface="Arial" panose="020B0604020202020204" pitchFamily="34" charset="0"/>
              <a:buChar char="•"/>
            </a:pPr>
            <a:r>
              <a:rPr lang="en-GB" sz="2250" dirty="0">
                <a:latin typeface="Tahoma" panose="020B0604030504040204" pitchFamily="34" charset="0"/>
                <a:ea typeface="Tahoma" panose="020B0604030504040204" pitchFamily="34" charset="0"/>
                <a:cs typeface="Tahoma" panose="020B0604030504040204" pitchFamily="34" charset="0"/>
              </a:rPr>
              <a:t>AML/CFT self-assessment – will expect separate referencing to TF in BRA and CRA and TRA</a:t>
            </a:r>
            <a:endParaRPr lang="en-US" sz="2250" dirty="0">
              <a:latin typeface="Tahoma" panose="020B0604030504040204" pitchFamily="34" charset="0"/>
              <a:ea typeface="Tahoma" panose="020B0604030504040204" pitchFamily="34" charset="0"/>
              <a:cs typeface="Tahoma" panose="020B0604030504040204" pitchFamily="34" charset="0"/>
            </a:endParaRPr>
          </a:p>
          <a:p>
            <a:pPr marL="428625" indent="-428625" defTabSz="933450">
              <a:spcBef>
                <a:spcPct val="0"/>
              </a:spcBef>
              <a:spcAft>
                <a:spcPct val="35000"/>
              </a:spcAft>
              <a:buFont typeface="Arial" panose="020B0604020202020204" pitchFamily="34" charset="0"/>
              <a:buChar char="•"/>
            </a:pPr>
            <a:r>
              <a:rPr lang="en-GB" sz="2250" dirty="0">
                <a:latin typeface="Tahoma" panose="020B0604030504040204" pitchFamily="34" charset="0"/>
                <a:ea typeface="Tahoma" panose="020B0604030504040204" pitchFamily="34" charset="0"/>
                <a:cs typeface="Tahoma" panose="020B0604030504040204" pitchFamily="34" charset="0"/>
              </a:rPr>
              <a:t>Relevant policies and procedures been updated</a:t>
            </a:r>
            <a:endParaRPr lang="en-US" sz="2250" dirty="0">
              <a:latin typeface="Tahoma" panose="020B0604030504040204" pitchFamily="34" charset="0"/>
              <a:ea typeface="Tahoma" panose="020B0604030504040204" pitchFamily="34" charset="0"/>
              <a:cs typeface="Tahoma" panose="020B0604030504040204" pitchFamily="34" charset="0"/>
            </a:endParaRPr>
          </a:p>
          <a:p>
            <a:pPr marL="428625" indent="-428625" defTabSz="933450">
              <a:spcBef>
                <a:spcPct val="0"/>
              </a:spcBef>
              <a:spcAft>
                <a:spcPct val="35000"/>
              </a:spcAft>
              <a:buFont typeface="Arial" panose="020B0604020202020204" pitchFamily="34" charset="0"/>
              <a:buChar char="•"/>
            </a:pPr>
            <a:r>
              <a:rPr lang="en-GB" sz="2250" dirty="0">
                <a:latin typeface="Tahoma" panose="020B0604030504040204" pitchFamily="34" charset="0"/>
                <a:ea typeface="Tahoma" panose="020B0604030504040204" pitchFamily="34" charset="0"/>
                <a:cs typeface="Tahoma" panose="020B0604030504040204" pitchFamily="34" charset="0"/>
              </a:rPr>
              <a:t>Risk Assessments updated</a:t>
            </a:r>
            <a:endParaRPr lang="en-US" sz="2250" dirty="0">
              <a:latin typeface="Tahoma" panose="020B0604030504040204" pitchFamily="34" charset="0"/>
              <a:ea typeface="Tahoma" panose="020B0604030504040204" pitchFamily="34" charset="0"/>
              <a:cs typeface="Tahoma" panose="020B0604030504040204" pitchFamily="34" charset="0"/>
            </a:endParaRPr>
          </a:p>
          <a:p>
            <a:pPr marL="428625" indent="-428625" defTabSz="933450">
              <a:spcBef>
                <a:spcPct val="0"/>
              </a:spcBef>
              <a:spcAft>
                <a:spcPct val="35000"/>
              </a:spcAft>
              <a:buFont typeface="Arial" panose="020B0604020202020204" pitchFamily="34" charset="0"/>
              <a:buChar char="•"/>
            </a:pPr>
            <a:r>
              <a:rPr lang="en-GB" sz="2250" dirty="0">
                <a:latin typeface="Tahoma" panose="020B0604030504040204" pitchFamily="34" charset="0"/>
                <a:ea typeface="Tahoma" panose="020B0604030504040204" pitchFamily="34" charset="0"/>
                <a:cs typeface="Tahoma" panose="020B0604030504040204" pitchFamily="34" charset="0"/>
              </a:rPr>
              <a:t>Training logs updated </a:t>
            </a:r>
            <a:endParaRPr lang="en-US" sz="2250"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Rounded Corners 7">
            <a:extLst>
              <a:ext uri="{FF2B5EF4-FFF2-40B4-BE49-F238E27FC236}">
                <a16:creationId xmlns:a16="http://schemas.microsoft.com/office/drawing/2014/main" id="{6732BDF0-8F5B-A788-9E04-91DCE7B39229}"/>
              </a:ext>
            </a:extLst>
          </p:cNvPr>
          <p:cNvSpPr/>
          <p:nvPr/>
        </p:nvSpPr>
        <p:spPr>
          <a:xfrm>
            <a:off x="1257300" y="4778622"/>
            <a:ext cx="13068297" cy="2336853"/>
          </a:xfrm>
          <a:prstGeom prst="roundRect">
            <a:avLst>
              <a:gd name="adj" fmla="val 10000"/>
            </a:avLst>
          </a:prstGeom>
          <a:noFill/>
          <a:ln>
            <a:solidFill>
              <a:schemeClr val="accent3">
                <a:lumMod val="60000"/>
                <a:lumOff val="4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sz="2700">
              <a:latin typeface="Tahoma" panose="020B0604030504040204" pitchFamily="34" charset="0"/>
              <a:ea typeface="Tahoma" panose="020B0604030504040204" pitchFamily="34" charset="0"/>
              <a:cs typeface="Tahoma" panose="020B0604030504040204" pitchFamily="34" charset="0"/>
            </a:endParaRPr>
          </a:p>
        </p:txBody>
      </p:sp>
      <p:sp>
        <p:nvSpPr>
          <p:cNvPr id="11" name="Free-form: Shape 10">
            <a:extLst>
              <a:ext uri="{FF2B5EF4-FFF2-40B4-BE49-F238E27FC236}">
                <a16:creationId xmlns:a16="http://schemas.microsoft.com/office/drawing/2014/main" id="{10E7D5BC-643F-5869-9E37-4DD8E3763D70}"/>
              </a:ext>
            </a:extLst>
          </p:cNvPr>
          <p:cNvSpPr/>
          <p:nvPr/>
        </p:nvSpPr>
        <p:spPr>
          <a:xfrm>
            <a:off x="3334278" y="5128809"/>
            <a:ext cx="5123145" cy="1466757"/>
          </a:xfrm>
          <a:custGeom>
            <a:avLst/>
            <a:gdLst>
              <a:gd name="connsiteX0" fmla="*/ 0 w 4732020"/>
              <a:gd name="connsiteY0" fmla="*/ 0 h 977838"/>
              <a:gd name="connsiteX1" fmla="*/ 4732020 w 4732020"/>
              <a:gd name="connsiteY1" fmla="*/ 0 h 977838"/>
              <a:gd name="connsiteX2" fmla="*/ 4732020 w 4732020"/>
              <a:gd name="connsiteY2" fmla="*/ 977838 h 977838"/>
              <a:gd name="connsiteX3" fmla="*/ 0 w 4732020"/>
              <a:gd name="connsiteY3" fmla="*/ 977838 h 977838"/>
              <a:gd name="connsiteX4" fmla="*/ 0 w 4732020"/>
              <a:gd name="connsiteY4" fmla="*/ 0 h 977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020" h="977838">
                <a:moveTo>
                  <a:pt x="0" y="0"/>
                </a:moveTo>
                <a:lnTo>
                  <a:pt x="4732020" y="0"/>
                </a:lnTo>
                <a:lnTo>
                  <a:pt x="4732020" y="977838"/>
                </a:lnTo>
                <a:lnTo>
                  <a:pt x="0" y="9778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232" tIns="155232" rIns="155232" bIns="155232" numCol="1" spcCol="1270" anchor="ctr" anchorCtr="0">
            <a:noAutofit/>
          </a:bodyPr>
          <a:lstStyle/>
          <a:p>
            <a:pPr defTabSz="1666875">
              <a:spcBef>
                <a:spcPct val="0"/>
              </a:spcBef>
              <a:spcAft>
                <a:spcPct val="35000"/>
              </a:spcAft>
            </a:pPr>
            <a:r>
              <a:rPr lang="en-GB" sz="3750" b="1" dirty="0">
                <a:latin typeface="Tahoma" panose="020B0604030504040204" pitchFamily="34" charset="0"/>
                <a:ea typeface="Tahoma" panose="020B0604030504040204" pitchFamily="34" charset="0"/>
                <a:cs typeface="Tahoma" panose="020B0604030504040204" pitchFamily="34" charset="0"/>
              </a:rPr>
              <a:t>Onsite </a:t>
            </a:r>
            <a:endParaRPr lang="en-US" sz="3750" b="1" dirty="0">
              <a:latin typeface="Tahoma" panose="020B0604030504040204" pitchFamily="34" charset="0"/>
              <a:ea typeface="Tahoma" panose="020B0604030504040204" pitchFamily="34" charset="0"/>
              <a:cs typeface="Tahoma" panose="020B0604030504040204" pitchFamily="34" charset="0"/>
            </a:endParaRPr>
          </a:p>
        </p:txBody>
      </p:sp>
      <p:sp>
        <p:nvSpPr>
          <p:cNvPr id="12" name="Free-form: Shape 11">
            <a:extLst>
              <a:ext uri="{FF2B5EF4-FFF2-40B4-BE49-F238E27FC236}">
                <a16:creationId xmlns:a16="http://schemas.microsoft.com/office/drawing/2014/main" id="{FA435E89-3E25-3FA9-A2F2-8D1B3BBD5C14}"/>
              </a:ext>
            </a:extLst>
          </p:cNvPr>
          <p:cNvSpPr/>
          <p:nvPr/>
        </p:nvSpPr>
        <p:spPr>
          <a:xfrm>
            <a:off x="7345989" y="5213669"/>
            <a:ext cx="6979608" cy="1466757"/>
          </a:xfrm>
          <a:custGeom>
            <a:avLst/>
            <a:gdLst>
              <a:gd name="connsiteX0" fmla="*/ 0 w 4653072"/>
              <a:gd name="connsiteY0" fmla="*/ 0 h 977838"/>
              <a:gd name="connsiteX1" fmla="*/ 4653072 w 4653072"/>
              <a:gd name="connsiteY1" fmla="*/ 0 h 977838"/>
              <a:gd name="connsiteX2" fmla="*/ 4653072 w 4653072"/>
              <a:gd name="connsiteY2" fmla="*/ 977838 h 977838"/>
              <a:gd name="connsiteX3" fmla="*/ 0 w 4653072"/>
              <a:gd name="connsiteY3" fmla="*/ 977838 h 977838"/>
              <a:gd name="connsiteX4" fmla="*/ 0 w 4653072"/>
              <a:gd name="connsiteY4" fmla="*/ 0 h 977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072" h="977838">
                <a:moveTo>
                  <a:pt x="0" y="0"/>
                </a:moveTo>
                <a:lnTo>
                  <a:pt x="4653072" y="0"/>
                </a:lnTo>
                <a:lnTo>
                  <a:pt x="4653072" y="977838"/>
                </a:lnTo>
                <a:lnTo>
                  <a:pt x="0" y="9778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232" tIns="155232" rIns="155232" bIns="155232" numCol="1" spcCol="1270" anchor="ctr" anchorCtr="0">
            <a:noAutofit/>
          </a:bodyPr>
          <a:lstStyle/>
          <a:p>
            <a:pPr marL="428625" indent="-428625" defTabSz="933450">
              <a:spcBef>
                <a:spcPct val="0"/>
              </a:spcBef>
              <a:spcAft>
                <a:spcPct val="35000"/>
              </a:spcAft>
              <a:buFont typeface="Arial" panose="020B0604020202020204" pitchFamily="34" charset="0"/>
              <a:buChar char="•"/>
            </a:pPr>
            <a:r>
              <a:rPr lang="en-GB" sz="2250" dirty="0">
                <a:latin typeface="Tahoma" panose="020B0604030504040204" pitchFamily="34" charset="0"/>
                <a:ea typeface="Tahoma" panose="020B0604030504040204" pitchFamily="34" charset="0"/>
                <a:cs typeface="Tahoma" panose="020B0604030504040204" pitchFamily="34" charset="0"/>
              </a:rPr>
              <a:t>Risk-based approach additional questions has been added to the inspection </a:t>
            </a:r>
            <a:endParaRPr lang="en-US" sz="2250" dirty="0">
              <a:latin typeface="Tahoma" panose="020B0604030504040204" pitchFamily="34" charset="0"/>
              <a:ea typeface="Tahoma" panose="020B0604030504040204" pitchFamily="34" charset="0"/>
              <a:cs typeface="Tahoma" panose="020B0604030504040204" pitchFamily="34" charset="0"/>
            </a:endParaRPr>
          </a:p>
          <a:p>
            <a:pPr marL="428625" indent="-428625" defTabSz="933450">
              <a:spcBef>
                <a:spcPct val="0"/>
              </a:spcBef>
              <a:spcAft>
                <a:spcPct val="35000"/>
              </a:spcAft>
              <a:buFont typeface="Arial" panose="020B0604020202020204" pitchFamily="34" charset="0"/>
              <a:buChar char="•"/>
            </a:pPr>
            <a:r>
              <a:rPr lang="en-GB" sz="2250" dirty="0">
                <a:latin typeface="Tahoma" panose="020B0604030504040204" pitchFamily="34" charset="0"/>
                <a:ea typeface="Tahoma" panose="020B0604030504040204" pitchFamily="34" charset="0"/>
                <a:cs typeface="Tahoma" panose="020B0604030504040204" pitchFamily="34" charset="0"/>
              </a:rPr>
              <a:t>Expect AML/CFT staff to be aware of requirements</a:t>
            </a:r>
            <a:endParaRPr lang="en-US" sz="2250" dirty="0">
              <a:latin typeface="Tahoma" panose="020B0604030504040204" pitchFamily="34" charset="0"/>
              <a:ea typeface="Tahoma" panose="020B0604030504040204" pitchFamily="34" charset="0"/>
              <a:cs typeface="Tahoma" panose="020B0604030504040204" pitchFamily="34" charset="0"/>
            </a:endParaRPr>
          </a:p>
          <a:p>
            <a:pPr marL="428625" indent="-428625" defTabSz="933450">
              <a:spcBef>
                <a:spcPct val="0"/>
              </a:spcBef>
              <a:spcAft>
                <a:spcPct val="35000"/>
              </a:spcAft>
              <a:buFont typeface="Arial" panose="020B0604020202020204" pitchFamily="34" charset="0"/>
              <a:buChar char="•"/>
            </a:pPr>
            <a:r>
              <a:rPr lang="en-GB" sz="2250" dirty="0">
                <a:latin typeface="Tahoma" panose="020B0604030504040204" pitchFamily="34" charset="0"/>
                <a:ea typeface="Tahoma" panose="020B0604030504040204" pitchFamily="34" charset="0"/>
                <a:cs typeface="Tahoma" panose="020B0604030504040204" pitchFamily="34" charset="0"/>
              </a:rPr>
              <a:t>Suspicious Activity Reporting process updated?</a:t>
            </a:r>
            <a:endParaRPr lang="en-US" sz="2250" dirty="0">
              <a:latin typeface="Tahoma" panose="020B0604030504040204" pitchFamily="34" charset="0"/>
              <a:ea typeface="Tahoma" panose="020B0604030504040204" pitchFamily="34" charset="0"/>
              <a:cs typeface="Tahoma" panose="020B0604030504040204" pitchFamily="34" charset="0"/>
            </a:endParaRPr>
          </a:p>
        </p:txBody>
      </p:sp>
      <p:sp>
        <p:nvSpPr>
          <p:cNvPr id="13" name="Rectangle: Rounded Corners 12">
            <a:extLst>
              <a:ext uri="{FF2B5EF4-FFF2-40B4-BE49-F238E27FC236}">
                <a16:creationId xmlns:a16="http://schemas.microsoft.com/office/drawing/2014/main" id="{DC0A81CE-B71F-AB63-FE25-A04380B85907}"/>
              </a:ext>
            </a:extLst>
          </p:cNvPr>
          <p:cNvSpPr/>
          <p:nvPr/>
        </p:nvSpPr>
        <p:spPr>
          <a:xfrm>
            <a:off x="1257299" y="7424799"/>
            <a:ext cx="13068296" cy="2310246"/>
          </a:xfrm>
          <a:prstGeom prst="roundRect">
            <a:avLst>
              <a:gd name="adj" fmla="val 10000"/>
            </a:avLst>
          </a:prstGeom>
          <a:noFill/>
          <a:ln>
            <a:solidFill>
              <a:schemeClr val="accent3">
                <a:lumMod val="60000"/>
                <a:lumOff val="4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sz="2700">
              <a:latin typeface="Tahoma" panose="020B0604030504040204" pitchFamily="34" charset="0"/>
              <a:ea typeface="Tahoma" panose="020B0604030504040204" pitchFamily="34" charset="0"/>
              <a:cs typeface="Tahoma" panose="020B0604030504040204" pitchFamily="34" charset="0"/>
            </a:endParaRPr>
          </a:p>
        </p:txBody>
      </p:sp>
      <p:sp>
        <p:nvSpPr>
          <p:cNvPr id="15" name="Free-form: Shape 14">
            <a:extLst>
              <a:ext uri="{FF2B5EF4-FFF2-40B4-BE49-F238E27FC236}">
                <a16:creationId xmlns:a16="http://schemas.microsoft.com/office/drawing/2014/main" id="{335FC77A-EC36-0529-9DEE-A517455B31D8}"/>
              </a:ext>
            </a:extLst>
          </p:cNvPr>
          <p:cNvSpPr/>
          <p:nvPr/>
        </p:nvSpPr>
        <p:spPr>
          <a:xfrm>
            <a:off x="3334278" y="7912509"/>
            <a:ext cx="5123145" cy="1466757"/>
          </a:xfrm>
          <a:custGeom>
            <a:avLst/>
            <a:gdLst>
              <a:gd name="connsiteX0" fmla="*/ 0 w 4732020"/>
              <a:gd name="connsiteY0" fmla="*/ 0 h 977838"/>
              <a:gd name="connsiteX1" fmla="*/ 4732020 w 4732020"/>
              <a:gd name="connsiteY1" fmla="*/ 0 h 977838"/>
              <a:gd name="connsiteX2" fmla="*/ 4732020 w 4732020"/>
              <a:gd name="connsiteY2" fmla="*/ 977838 h 977838"/>
              <a:gd name="connsiteX3" fmla="*/ 0 w 4732020"/>
              <a:gd name="connsiteY3" fmla="*/ 977838 h 977838"/>
              <a:gd name="connsiteX4" fmla="*/ 0 w 4732020"/>
              <a:gd name="connsiteY4" fmla="*/ 0 h 977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2020" h="977838">
                <a:moveTo>
                  <a:pt x="0" y="0"/>
                </a:moveTo>
                <a:lnTo>
                  <a:pt x="4732020" y="0"/>
                </a:lnTo>
                <a:lnTo>
                  <a:pt x="4732020" y="977838"/>
                </a:lnTo>
                <a:lnTo>
                  <a:pt x="0" y="9778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232" tIns="155232" rIns="155232" bIns="155232" numCol="1" spcCol="1270" anchor="ctr" anchorCtr="0">
            <a:noAutofit/>
          </a:bodyPr>
          <a:lstStyle/>
          <a:p>
            <a:pPr defTabSz="1666875">
              <a:spcBef>
                <a:spcPct val="0"/>
              </a:spcBef>
              <a:spcAft>
                <a:spcPct val="35000"/>
              </a:spcAft>
            </a:pPr>
            <a:r>
              <a:rPr lang="en-GB" sz="3750" b="1" dirty="0">
                <a:latin typeface="Tahoma" panose="020B0604030504040204" pitchFamily="34" charset="0"/>
                <a:ea typeface="Tahoma" panose="020B0604030504040204" pitchFamily="34" charset="0"/>
                <a:cs typeface="Tahoma" panose="020B0604030504040204" pitchFamily="34" charset="0"/>
              </a:rPr>
              <a:t>Post-inspection</a:t>
            </a:r>
            <a:endParaRPr lang="en-US" sz="3750" b="1" dirty="0">
              <a:latin typeface="Tahoma" panose="020B0604030504040204" pitchFamily="34" charset="0"/>
              <a:ea typeface="Tahoma" panose="020B0604030504040204" pitchFamily="34" charset="0"/>
              <a:cs typeface="Tahoma" panose="020B0604030504040204" pitchFamily="34" charset="0"/>
            </a:endParaRPr>
          </a:p>
        </p:txBody>
      </p:sp>
      <p:sp>
        <p:nvSpPr>
          <p:cNvPr id="16" name="Free-form: Shape 15">
            <a:extLst>
              <a:ext uri="{FF2B5EF4-FFF2-40B4-BE49-F238E27FC236}">
                <a16:creationId xmlns:a16="http://schemas.microsoft.com/office/drawing/2014/main" id="{A1607C0A-1249-A512-44C1-01C1FA5B719F}"/>
              </a:ext>
            </a:extLst>
          </p:cNvPr>
          <p:cNvSpPr/>
          <p:nvPr/>
        </p:nvSpPr>
        <p:spPr>
          <a:xfrm>
            <a:off x="7345989" y="7859846"/>
            <a:ext cx="6603507" cy="1466757"/>
          </a:xfrm>
          <a:custGeom>
            <a:avLst/>
            <a:gdLst>
              <a:gd name="connsiteX0" fmla="*/ 0 w 4653072"/>
              <a:gd name="connsiteY0" fmla="*/ 0 h 977838"/>
              <a:gd name="connsiteX1" fmla="*/ 4653072 w 4653072"/>
              <a:gd name="connsiteY1" fmla="*/ 0 h 977838"/>
              <a:gd name="connsiteX2" fmla="*/ 4653072 w 4653072"/>
              <a:gd name="connsiteY2" fmla="*/ 977838 h 977838"/>
              <a:gd name="connsiteX3" fmla="*/ 0 w 4653072"/>
              <a:gd name="connsiteY3" fmla="*/ 977838 h 977838"/>
              <a:gd name="connsiteX4" fmla="*/ 0 w 4653072"/>
              <a:gd name="connsiteY4" fmla="*/ 0 h 977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3072" h="977838">
                <a:moveTo>
                  <a:pt x="0" y="0"/>
                </a:moveTo>
                <a:lnTo>
                  <a:pt x="4653072" y="0"/>
                </a:lnTo>
                <a:lnTo>
                  <a:pt x="4653072" y="977838"/>
                </a:lnTo>
                <a:lnTo>
                  <a:pt x="0" y="9778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5232" tIns="155232" rIns="155232" bIns="155232" numCol="1" spcCol="1270" anchor="ctr" anchorCtr="0">
            <a:noAutofit/>
          </a:bodyPr>
          <a:lstStyle/>
          <a:p>
            <a:pPr marL="428625" indent="-428625" defTabSz="933450">
              <a:spcBef>
                <a:spcPct val="0"/>
              </a:spcBef>
              <a:spcAft>
                <a:spcPct val="35000"/>
              </a:spcAft>
              <a:buFont typeface="Arial" panose="020B0604020202020204" pitchFamily="34" charset="0"/>
              <a:buChar char="•"/>
            </a:pPr>
            <a:r>
              <a:rPr lang="en-GB" sz="2250" dirty="0">
                <a:latin typeface="Tahoma" panose="020B0604030504040204" pitchFamily="34" charset="0"/>
                <a:ea typeface="Tahoma" panose="020B0604030504040204" pitchFamily="34" charset="0"/>
                <a:cs typeface="Tahoma" panose="020B0604030504040204" pitchFamily="34" charset="0"/>
              </a:rPr>
              <a:t>Reports will reflect if new TF requirements has been  implemented</a:t>
            </a:r>
            <a:endParaRPr lang="en-US" sz="2250" dirty="0">
              <a:latin typeface="Tahoma" panose="020B0604030504040204" pitchFamily="34" charset="0"/>
              <a:ea typeface="Tahoma" panose="020B0604030504040204" pitchFamily="34" charset="0"/>
              <a:cs typeface="Tahoma" panose="020B0604030504040204" pitchFamily="34" charset="0"/>
            </a:endParaRPr>
          </a:p>
        </p:txBody>
      </p:sp>
      <p:sp>
        <p:nvSpPr>
          <p:cNvPr id="7" name="Title 6">
            <a:extLst>
              <a:ext uri="{FF2B5EF4-FFF2-40B4-BE49-F238E27FC236}">
                <a16:creationId xmlns:a16="http://schemas.microsoft.com/office/drawing/2014/main" id="{F6EDDC12-3F70-D358-896A-C1552809FDE6}"/>
              </a:ext>
            </a:extLst>
          </p:cNvPr>
          <p:cNvSpPr>
            <a:spLocks noGrp="1"/>
          </p:cNvSpPr>
          <p:nvPr>
            <p:ph type="title"/>
          </p:nvPr>
        </p:nvSpPr>
        <p:spPr>
          <a:xfrm>
            <a:off x="1031832" y="125071"/>
            <a:ext cx="15773400" cy="1988345"/>
          </a:xfrm>
        </p:spPr>
        <p:txBody>
          <a:bodyPr>
            <a:normAutofit/>
          </a:bodyPr>
          <a:lstStyle/>
          <a:p>
            <a:pPr algn="l"/>
            <a:r>
              <a:rPr lang="en-GB" sz="6600" b="1" dirty="0">
                <a:latin typeface="Tahoma" panose="020B0604030504040204" pitchFamily="34" charset="0"/>
                <a:ea typeface="Tahoma" panose="020B0604030504040204" pitchFamily="34" charset="0"/>
                <a:cs typeface="Tahoma" panose="020B0604030504040204" pitchFamily="34" charset="0"/>
              </a:rPr>
              <a:t>AML/CFT Inspections Process</a:t>
            </a:r>
          </a:p>
        </p:txBody>
      </p:sp>
      <p:pic>
        <p:nvPicPr>
          <p:cNvPr id="18" name="Graphic 17" descr="Badge 1 with solid fill">
            <a:extLst>
              <a:ext uri="{FF2B5EF4-FFF2-40B4-BE49-F238E27FC236}">
                <a16:creationId xmlns:a16="http://schemas.microsoft.com/office/drawing/2014/main" id="{6D708E51-FD62-FCFB-771E-76DCF80EB8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3260" y="2287125"/>
            <a:ext cx="2027667" cy="2027667"/>
          </a:xfrm>
          <a:prstGeom prst="rect">
            <a:avLst/>
          </a:prstGeom>
        </p:spPr>
      </p:pic>
      <p:pic>
        <p:nvPicPr>
          <p:cNvPr id="19" name="Graphic 18" descr="Badge with solid fill">
            <a:extLst>
              <a:ext uri="{FF2B5EF4-FFF2-40B4-BE49-F238E27FC236}">
                <a16:creationId xmlns:a16="http://schemas.microsoft.com/office/drawing/2014/main" id="{78E127AD-C95F-367F-345C-1FBC1882DD8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93261" y="4933216"/>
            <a:ext cx="2027666" cy="2027666"/>
          </a:xfrm>
          <a:prstGeom prst="rect">
            <a:avLst/>
          </a:prstGeom>
        </p:spPr>
      </p:pic>
      <p:pic>
        <p:nvPicPr>
          <p:cNvPr id="20" name="Graphic 19" descr="Badge 3 with solid fill">
            <a:extLst>
              <a:ext uri="{FF2B5EF4-FFF2-40B4-BE49-F238E27FC236}">
                <a16:creationId xmlns:a16="http://schemas.microsoft.com/office/drawing/2014/main" id="{4E8CE740-EB84-6866-951D-E11D65808B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93261" y="7560896"/>
            <a:ext cx="2027666" cy="2027666"/>
          </a:xfrm>
          <a:prstGeom prst="rect">
            <a:avLst/>
          </a:prstGeom>
        </p:spPr>
      </p:pic>
      <p:sp>
        <p:nvSpPr>
          <p:cNvPr id="3" name="Rectangle: Rounded Corners 2">
            <a:extLst>
              <a:ext uri="{FF2B5EF4-FFF2-40B4-BE49-F238E27FC236}">
                <a16:creationId xmlns:a16="http://schemas.microsoft.com/office/drawing/2014/main" id="{5FD32267-4BDC-1DBC-B492-3433C04E4C27}"/>
              </a:ext>
            </a:extLst>
          </p:cNvPr>
          <p:cNvSpPr/>
          <p:nvPr/>
        </p:nvSpPr>
        <p:spPr>
          <a:xfrm>
            <a:off x="1257301" y="2132619"/>
            <a:ext cx="13068299" cy="2336679"/>
          </a:xfrm>
          <a:prstGeom prst="roundRect">
            <a:avLst>
              <a:gd name="adj" fmla="val 10000"/>
            </a:avLst>
          </a:prstGeom>
          <a:noFill/>
          <a:ln>
            <a:solidFill>
              <a:schemeClr val="accent3">
                <a:lumMod val="60000"/>
                <a:lumOff val="40000"/>
              </a:schemeClr>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sz="2700">
              <a:latin typeface="Tahoma" panose="020B0604030504040204" pitchFamily="34" charset="0"/>
              <a:ea typeface="Tahoma" panose="020B0604030504040204" pitchFamily="34" charset="0"/>
              <a:cs typeface="Tahoma" panose="020B0604030504040204" pitchFamily="34" charset="0"/>
            </a:endParaRPr>
          </a:p>
        </p:txBody>
      </p:sp>
      <p:pic>
        <p:nvPicPr>
          <p:cNvPr id="2" name="Picture 1" descr="A computer with a check mark on it&#10;&#10;AI-generated content may be incorrect.">
            <a:extLst>
              <a:ext uri="{FF2B5EF4-FFF2-40B4-BE49-F238E27FC236}">
                <a16:creationId xmlns:a16="http://schemas.microsoft.com/office/drawing/2014/main" id="{C5EA46D5-D358-D94C-2BD8-EE4540E3668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438979" y="377775"/>
            <a:ext cx="1903173" cy="1903173"/>
          </a:xfrm>
          <a:prstGeom prst="rect">
            <a:avLst/>
          </a:prstGeom>
        </p:spPr>
      </p:pic>
    </p:spTree>
    <p:extLst>
      <p:ext uri="{BB962C8B-B14F-4D97-AF65-F5344CB8AC3E}">
        <p14:creationId xmlns:p14="http://schemas.microsoft.com/office/powerpoint/2010/main" val="2418427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AB8E0-C77D-E52F-030A-E397615D639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351AC40-BEB9-6DE7-9B51-74F40E098AAB}"/>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3" name="TextBox 3">
            <a:extLst>
              <a:ext uri="{FF2B5EF4-FFF2-40B4-BE49-F238E27FC236}">
                <a16:creationId xmlns:a16="http://schemas.microsoft.com/office/drawing/2014/main" id="{072ED0E7-8A29-D1A5-50F8-7681FF32C1B6}"/>
              </a:ext>
            </a:extLst>
          </p:cNvPr>
          <p:cNvSpPr txBox="1"/>
          <p:nvPr/>
        </p:nvSpPr>
        <p:spPr>
          <a:xfrm>
            <a:off x="1028700" y="533801"/>
            <a:ext cx="17259300" cy="1231106"/>
          </a:xfrm>
          <a:prstGeom prst="rect">
            <a:avLst/>
          </a:prstGeom>
        </p:spPr>
        <p:txBody>
          <a:bodyPr wrap="square"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GSC Update: Good News</a:t>
            </a:r>
          </a:p>
        </p:txBody>
      </p:sp>
      <p:sp>
        <p:nvSpPr>
          <p:cNvPr id="4" name="TextBox 4">
            <a:extLst>
              <a:ext uri="{FF2B5EF4-FFF2-40B4-BE49-F238E27FC236}">
                <a16:creationId xmlns:a16="http://schemas.microsoft.com/office/drawing/2014/main" id="{678DDADB-4923-15A6-C21E-F73CFC8DC8EB}"/>
              </a:ext>
            </a:extLst>
          </p:cNvPr>
          <p:cNvSpPr txBox="1"/>
          <p:nvPr/>
        </p:nvSpPr>
        <p:spPr>
          <a:xfrm>
            <a:off x="1028700" y="2705100"/>
            <a:ext cx="12870664" cy="7115025"/>
          </a:xfrm>
          <a:prstGeom prst="rect">
            <a:avLst/>
          </a:prstGeom>
        </p:spPr>
        <p:txBody>
          <a:bodyPr wrap="square" lIns="0" tIns="0" rIns="0" bIns="0" rtlCol="0" anchor="t">
            <a:spAutoFit/>
          </a:bodyPr>
          <a:lstStyle/>
          <a:p>
            <a:pPr marL="571500" indent="-571500">
              <a:lnSpc>
                <a:spcPts val="4320"/>
              </a:lnSpc>
              <a:buFont typeface="Arial" panose="020B0604020202020204" pitchFamily="34" charset="0"/>
              <a:buChar char="•"/>
            </a:pPr>
            <a:r>
              <a:rPr lang="en-US" sz="3200" dirty="0">
                <a:solidFill>
                  <a:srgbClr val="000000"/>
                </a:solidFill>
                <a:latin typeface="Tahoma"/>
                <a:ea typeface="Tahoma"/>
                <a:cs typeface="Tahoma"/>
                <a:sym typeface="Tahoma"/>
              </a:rPr>
              <a:t>NRA read &amp; adopted well by industry</a:t>
            </a:r>
          </a:p>
          <a:p>
            <a:pPr marL="571500" indent="-571500">
              <a:lnSpc>
                <a:spcPts val="4320"/>
              </a:lnSpc>
              <a:buFont typeface="Arial" panose="020B0604020202020204" pitchFamily="34" charset="0"/>
              <a:buChar char="•"/>
            </a:pPr>
            <a:r>
              <a:rPr lang="en-US" sz="3200" dirty="0">
                <a:solidFill>
                  <a:srgbClr val="000000"/>
                </a:solidFill>
                <a:latin typeface="Tahoma"/>
                <a:ea typeface="Tahoma"/>
                <a:cs typeface="Tahoma"/>
                <a:sym typeface="Tahoma"/>
              </a:rPr>
              <a:t>SARs</a:t>
            </a:r>
          </a:p>
          <a:p>
            <a:pPr marL="1028700" lvl="1" indent="-571500">
              <a:lnSpc>
                <a:spcPts val="4320"/>
              </a:lnSpc>
              <a:buFont typeface="Courier New" panose="02070309020205020404" pitchFamily="49" charset="0"/>
              <a:buChar char="o"/>
            </a:pPr>
            <a:r>
              <a:rPr lang="en-US" sz="3200" dirty="0">
                <a:solidFill>
                  <a:srgbClr val="000000"/>
                </a:solidFill>
                <a:latin typeface="Tahoma"/>
                <a:ea typeface="Tahoma"/>
                <a:cs typeface="Tahoma"/>
                <a:sym typeface="Tahoma"/>
              </a:rPr>
              <a:t>Good quality SARs from our industry</a:t>
            </a:r>
          </a:p>
          <a:p>
            <a:pPr marL="1028700" lvl="1" indent="-571500">
              <a:lnSpc>
                <a:spcPts val="4320"/>
              </a:lnSpc>
              <a:buFont typeface="Courier New" panose="02070309020205020404" pitchFamily="49" charset="0"/>
              <a:buChar char="o"/>
            </a:pPr>
            <a:r>
              <a:rPr lang="en-US" sz="3200" dirty="0">
                <a:solidFill>
                  <a:srgbClr val="000000"/>
                </a:solidFill>
                <a:latin typeface="Tahoma"/>
                <a:ea typeface="Tahoma"/>
                <a:cs typeface="Tahoma"/>
                <a:sym typeface="Tahoma"/>
              </a:rPr>
              <a:t>Terrestrial SARs are up in 2025 on 2024</a:t>
            </a:r>
          </a:p>
          <a:p>
            <a:pPr marL="571500" indent="-571500">
              <a:lnSpc>
                <a:spcPts val="4320"/>
              </a:lnSpc>
              <a:buFont typeface="Arial" panose="020B0604020202020204" pitchFamily="34" charset="0"/>
              <a:buChar char="•"/>
            </a:pPr>
            <a:r>
              <a:rPr lang="en-US" sz="3200" dirty="0">
                <a:solidFill>
                  <a:srgbClr val="000000"/>
                </a:solidFill>
                <a:latin typeface="Tahoma"/>
                <a:ea typeface="Tahoma"/>
                <a:cs typeface="Tahoma"/>
                <a:sym typeface="Tahoma"/>
              </a:rPr>
              <a:t>Effective cooperation</a:t>
            </a:r>
          </a:p>
          <a:p>
            <a:pPr marL="1028700" lvl="1" indent="-571500">
              <a:lnSpc>
                <a:spcPts val="4320"/>
              </a:lnSpc>
              <a:buFont typeface="Courier New" panose="02070309020205020404" pitchFamily="49" charset="0"/>
              <a:buChar char="o"/>
            </a:pPr>
            <a:r>
              <a:rPr lang="en-US" sz="3200" dirty="0">
                <a:solidFill>
                  <a:srgbClr val="000000"/>
                </a:solidFill>
                <a:latin typeface="Tahoma"/>
                <a:ea typeface="Tahoma"/>
                <a:cs typeface="Tahoma"/>
                <a:sym typeface="Tahoma"/>
              </a:rPr>
              <a:t>STRIX noted lots of information exchange packages</a:t>
            </a:r>
          </a:p>
          <a:p>
            <a:pPr marL="1028700" lvl="1" indent="-571500">
              <a:lnSpc>
                <a:spcPts val="4320"/>
              </a:lnSpc>
              <a:buFont typeface="Courier New" panose="02070309020205020404" pitchFamily="49" charset="0"/>
              <a:buChar char="o"/>
            </a:pPr>
            <a:r>
              <a:rPr lang="en-US" sz="3200" dirty="0">
                <a:solidFill>
                  <a:srgbClr val="000000"/>
                </a:solidFill>
                <a:latin typeface="Tahoma"/>
                <a:ea typeface="Tahoma"/>
                <a:cs typeface="Tahoma"/>
                <a:sym typeface="Tahoma"/>
              </a:rPr>
              <a:t>PPP – will talk more on this later!</a:t>
            </a:r>
          </a:p>
          <a:p>
            <a:pPr marL="1028700" lvl="1" indent="-571500">
              <a:lnSpc>
                <a:spcPts val="4320"/>
              </a:lnSpc>
              <a:buFont typeface="Courier New" panose="02070309020205020404" pitchFamily="49" charset="0"/>
              <a:buChar char="o"/>
            </a:pPr>
            <a:r>
              <a:rPr lang="en-US" sz="3200" dirty="0">
                <a:solidFill>
                  <a:srgbClr val="000000"/>
                </a:solidFill>
                <a:latin typeface="Tahoma"/>
                <a:ea typeface="Tahoma"/>
                <a:cs typeface="Tahoma"/>
                <a:sym typeface="Tahoma"/>
              </a:rPr>
              <a:t>Between us, FSA etc., there have been a lot of requests from regulators recently and we understand &amp; want to say thank you!</a:t>
            </a:r>
          </a:p>
          <a:p>
            <a:pPr marL="457200" indent="-457200">
              <a:lnSpc>
                <a:spcPts val="4320"/>
              </a:lnSpc>
              <a:buFont typeface="Arial" panose="020B0604020202020204" pitchFamily="34" charset="0"/>
              <a:buChar char="•"/>
            </a:pPr>
            <a:r>
              <a:rPr lang="en-US" sz="3200" dirty="0">
                <a:solidFill>
                  <a:srgbClr val="000000"/>
                </a:solidFill>
                <a:latin typeface="Tahoma"/>
                <a:ea typeface="Tahoma"/>
                <a:cs typeface="Tahoma"/>
                <a:sym typeface="Tahoma"/>
              </a:rPr>
              <a:t>Network Guidance released last year</a:t>
            </a:r>
          </a:p>
          <a:p>
            <a:pPr marL="457200" indent="-457200">
              <a:lnSpc>
                <a:spcPts val="4320"/>
              </a:lnSpc>
              <a:buFont typeface="Arial" panose="020B0604020202020204" pitchFamily="34" charset="0"/>
              <a:buChar char="•"/>
            </a:pPr>
            <a:r>
              <a:rPr lang="en-US" sz="3200" dirty="0">
                <a:solidFill>
                  <a:srgbClr val="000000"/>
                </a:solidFill>
                <a:latin typeface="Tahoma"/>
                <a:ea typeface="Tahoma"/>
                <a:cs typeface="Tahoma"/>
                <a:sym typeface="Tahoma"/>
              </a:rPr>
              <a:t>We’ve been sharing NRA findings &amp; typologies</a:t>
            </a:r>
          </a:p>
          <a:p>
            <a:pPr marL="571500" indent="-571500">
              <a:lnSpc>
                <a:spcPts val="4320"/>
              </a:lnSpc>
              <a:buFont typeface="Arial" panose="020B0604020202020204" pitchFamily="34" charset="0"/>
              <a:buChar char="•"/>
            </a:pPr>
            <a:r>
              <a:rPr lang="en-US" sz="3200" dirty="0">
                <a:solidFill>
                  <a:srgbClr val="000000"/>
                </a:solidFill>
                <a:latin typeface="Tahoma"/>
                <a:ea typeface="Tahoma"/>
                <a:cs typeface="Tahoma"/>
                <a:sym typeface="Tahoma"/>
              </a:rPr>
              <a:t>Adapting to a lot of change in tricky times. Industry has our (and wider gov) full support!</a:t>
            </a:r>
          </a:p>
        </p:txBody>
      </p:sp>
      <p:pic>
        <p:nvPicPr>
          <p:cNvPr id="1026" name="Picture 2" descr="Good News Everyone! #funny #futurama #cartoon #comedy #animation">
            <a:extLst>
              <a:ext uri="{FF2B5EF4-FFF2-40B4-BE49-F238E27FC236}">
                <a16:creationId xmlns:a16="http://schemas.microsoft.com/office/drawing/2014/main" id="{D81FB697-EE49-D636-1B59-C9C3D76258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25600" y="2135710"/>
            <a:ext cx="3383764" cy="6015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9896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nk and black curved object&#10;&#10;Description automatically generated">
            <a:extLst>
              <a:ext uri="{FF2B5EF4-FFF2-40B4-BE49-F238E27FC236}">
                <a16:creationId xmlns:a16="http://schemas.microsoft.com/office/drawing/2014/main" id="{BA5D013C-B0C4-931A-CB39-AB63FCE9B2B8}"/>
              </a:ext>
            </a:extLst>
          </p:cNvPr>
          <p:cNvPicPr>
            <a:picLocks noChangeAspect="1"/>
          </p:cNvPicPr>
          <p:nvPr/>
        </p:nvPicPr>
        <p:blipFill rotWithShape="1">
          <a:blip r:embed="rId3">
            <a:extLst>
              <a:ext uri="{28A0092B-C50C-407E-A947-70E740481C1C}">
                <a14:useLocalDpi xmlns:a14="http://schemas.microsoft.com/office/drawing/2010/main" val="0"/>
              </a:ext>
            </a:extLst>
          </a:blip>
          <a:srcRect l="61797"/>
          <a:stretch/>
        </p:blipFill>
        <p:spPr>
          <a:xfrm>
            <a:off x="14385712" y="0"/>
            <a:ext cx="3933173" cy="10295454"/>
          </a:xfrm>
          <a:prstGeom prst="rect">
            <a:avLst/>
          </a:prstGeom>
        </p:spPr>
      </p:pic>
      <p:pic>
        <p:nvPicPr>
          <p:cNvPr id="26" name="Picture 25">
            <a:extLst>
              <a:ext uri="{FF2B5EF4-FFF2-40B4-BE49-F238E27FC236}">
                <a16:creationId xmlns:a16="http://schemas.microsoft.com/office/drawing/2014/main" id="{9996ECDB-DAD9-E264-4A87-AF5C832A18C7}"/>
              </a:ext>
            </a:extLst>
          </p:cNvPr>
          <p:cNvPicPr>
            <a:picLocks noChangeAspect="1"/>
          </p:cNvPicPr>
          <p:nvPr/>
        </p:nvPicPr>
        <p:blipFill>
          <a:blip r:embed="rId4"/>
          <a:stretch>
            <a:fillRect/>
          </a:stretch>
        </p:blipFill>
        <p:spPr>
          <a:xfrm>
            <a:off x="3171087" y="928100"/>
            <a:ext cx="10574226" cy="8430801"/>
          </a:xfrm>
          <a:prstGeom prst="rect">
            <a:avLst/>
          </a:prstGeom>
        </p:spPr>
      </p:pic>
    </p:spTree>
    <p:extLst>
      <p:ext uri="{BB962C8B-B14F-4D97-AF65-F5344CB8AC3E}">
        <p14:creationId xmlns:p14="http://schemas.microsoft.com/office/powerpoint/2010/main" val="5217172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F064F-D85A-83AE-ABA6-9EF1ACD45D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78B72-7778-8A40-62E9-EDC408EA66C7}"/>
              </a:ext>
            </a:extLst>
          </p:cNvPr>
          <p:cNvSpPr>
            <a:spLocks noGrp="1"/>
          </p:cNvSpPr>
          <p:nvPr>
            <p:ph type="title"/>
          </p:nvPr>
        </p:nvSpPr>
        <p:spPr>
          <a:xfrm>
            <a:off x="-1451598" y="106673"/>
            <a:ext cx="14693457" cy="1671570"/>
          </a:xfrm>
        </p:spPr>
        <p:txBody>
          <a:bodyPr vert="horz" lIns="137160" tIns="68580" rIns="137160" bIns="68580" rtlCol="0" anchor="b">
            <a:normAutofit/>
          </a:bodyPr>
          <a:lstStyle/>
          <a:p>
            <a:pPr algn="ctr"/>
            <a:r>
              <a:rPr lang="en-US" sz="7800" b="1" dirty="0">
                <a:latin typeface="Tahoma" panose="020B0604030504040204" pitchFamily="34" charset="0"/>
                <a:ea typeface="Tahoma" panose="020B0604030504040204" pitchFamily="34" charset="0"/>
                <a:cs typeface="Tahoma" panose="020B0604030504040204" pitchFamily="34" charset="0"/>
              </a:rPr>
              <a:t>Case Study </a:t>
            </a:r>
          </a:p>
        </p:txBody>
      </p:sp>
      <p:pic>
        <p:nvPicPr>
          <p:cNvPr id="4" name="Picture 3" descr="A pink and black curved object&#10;&#10;Description automatically generated">
            <a:extLst>
              <a:ext uri="{FF2B5EF4-FFF2-40B4-BE49-F238E27FC236}">
                <a16:creationId xmlns:a16="http://schemas.microsoft.com/office/drawing/2014/main" id="{A67CAF92-57B2-A50D-A0B2-1BBFBA3D323A}"/>
              </a:ext>
            </a:extLst>
          </p:cNvPr>
          <p:cNvPicPr>
            <a:picLocks noChangeAspect="1"/>
          </p:cNvPicPr>
          <p:nvPr/>
        </p:nvPicPr>
        <p:blipFill rotWithShape="1">
          <a:blip r:embed="rId3">
            <a:extLst>
              <a:ext uri="{28A0092B-C50C-407E-A947-70E740481C1C}">
                <a14:useLocalDpi xmlns:a14="http://schemas.microsoft.com/office/drawing/2010/main" val="0"/>
              </a:ext>
            </a:extLst>
          </a:blip>
          <a:srcRect l="61797"/>
          <a:stretch/>
        </p:blipFill>
        <p:spPr>
          <a:xfrm>
            <a:off x="14385712" y="0"/>
            <a:ext cx="3933173" cy="10295454"/>
          </a:xfrm>
          <a:prstGeom prst="rect">
            <a:avLst/>
          </a:prstGeom>
        </p:spPr>
      </p:pic>
      <p:pic>
        <p:nvPicPr>
          <p:cNvPr id="5" name="Picture 4" descr="A magnifying glass over a computer&#10;&#10;AI-generated content may be incorrect.">
            <a:extLst>
              <a:ext uri="{FF2B5EF4-FFF2-40B4-BE49-F238E27FC236}">
                <a16:creationId xmlns:a16="http://schemas.microsoft.com/office/drawing/2014/main" id="{3544CA5E-A276-71ED-B0FB-9B0880F45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1316" y="-193254"/>
            <a:ext cx="2665067" cy="2665067"/>
          </a:xfrm>
          <a:prstGeom prst="rect">
            <a:avLst/>
          </a:prstGeom>
        </p:spPr>
      </p:pic>
      <p:pic>
        <p:nvPicPr>
          <p:cNvPr id="11" name="Content Placeholder 10">
            <a:extLst>
              <a:ext uri="{FF2B5EF4-FFF2-40B4-BE49-F238E27FC236}">
                <a16:creationId xmlns:a16="http://schemas.microsoft.com/office/drawing/2014/main" id="{B57424AA-804B-17E0-2E2E-780D9F247EBE}"/>
              </a:ext>
            </a:extLst>
          </p:cNvPr>
          <p:cNvPicPr>
            <a:picLocks noGrp="1" noChangeAspect="1"/>
          </p:cNvPicPr>
          <p:nvPr>
            <p:ph idx="1"/>
          </p:nvPr>
        </p:nvPicPr>
        <p:blipFill>
          <a:blip r:embed="rId5"/>
          <a:stretch>
            <a:fillRect/>
          </a:stretch>
        </p:blipFill>
        <p:spPr>
          <a:xfrm>
            <a:off x="21002" y="2278558"/>
            <a:ext cx="14364710" cy="7709927"/>
          </a:xfrm>
          <a:prstGeom prst="rect">
            <a:avLst/>
          </a:prstGeom>
        </p:spPr>
      </p:pic>
    </p:spTree>
    <p:extLst>
      <p:ext uri="{BB962C8B-B14F-4D97-AF65-F5344CB8AC3E}">
        <p14:creationId xmlns:p14="http://schemas.microsoft.com/office/powerpoint/2010/main" val="54948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84E30-53C8-0294-10EB-0280B0D1FC75}"/>
            </a:ext>
          </a:extLst>
        </p:cNvPr>
        <p:cNvGrpSpPr/>
        <p:nvPr/>
      </p:nvGrpSpPr>
      <p:grpSpPr>
        <a:xfrm>
          <a:off x="0" y="0"/>
          <a:ext cx="0" cy="0"/>
          <a:chOff x="0" y="0"/>
          <a:chExt cx="0" cy="0"/>
        </a:xfrm>
      </p:grpSpPr>
      <p:pic>
        <p:nvPicPr>
          <p:cNvPr id="4" name="Picture 3" descr="A pink and black curved object&#10;&#10;Description automatically generated">
            <a:extLst>
              <a:ext uri="{FF2B5EF4-FFF2-40B4-BE49-F238E27FC236}">
                <a16:creationId xmlns:a16="http://schemas.microsoft.com/office/drawing/2014/main" id="{06ACCF07-5544-2A60-A795-69DCCC2C830A}"/>
              </a:ext>
            </a:extLst>
          </p:cNvPr>
          <p:cNvPicPr>
            <a:picLocks noChangeAspect="1"/>
          </p:cNvPicPr>
          <p:nvPr/>
        </p:nvPicPr>
        <p:blipFill rotWithShape="1">
          <a:blip r:embed="rId3">
            <a:extLst>
              <a:ext uri="{28A0092B-C50C-407E-A947-70E740481C1C}">
                <a14:useLocalDpi xmlns:a14="http://schemas.microsoft.com/office/drawing/2010/main" val="0"/>
              </a:ext>
            </a:extLst>
          </a:blip>
          <a:srcRect l="61797"/>
          <a:stretch/>
        </p:blipFill>
        <p:spPr>
          <a:xfrm>
            <a:off x="14385712" y="0"/>
            <a:ext cx="3933173" cy="10295454"/>
          </a:xfrm>
          <a:prstGeom prst="rect">
            <a:avLst/>
          </a:prstGeom>
        </p:spPr>
      </p:pic>
      <p:pic>
        <p:nvPicPr>
          <p:cNvPr id="9" name="Picture 8" descr="A hand holding a map&#10;&#10;AI-generated content may be incorrect.">
            <a:extLst>
              <a:ext uri="{FF2B5EF4-FFF2-40B4-BE49-F238E27FC236}">
                <a16:creationId xmlns:a16="http://schemas.microsoft.com/office/drawing/2014/main" id="{F3BB12F2-9C23-5DD6-DFB0-F056D0DE9B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9552" y="1904303"/>
            <a:ext cx="6668893" cy="6668893"/>
          </a:xfrm>
          <a:prstGeom prst="rect">
            <a:avLst/>
          </a:prstGeom>
        </p:spPr>
      </p:pic>
      <p:sp>
        <p:nvSpPr>
          <p:cNvPr id="10" name="TextBox 9">
            <a:extLst>
              <a:ext uri="{FF2B5EF4-FFF2-40B4-BE49-F238E27FC236}">
                <a16:creationId xmlns:a16="http://schemas.microsoft.com/office/drawing/2014/main" id="{DB85EF77-CEFE-B074-1D06-E10CC5D8EC60}"/>
              </a:ext>
            </a:extLst>
          </p:cNvPr>
          <p:cNvSpPr txBox="1"/>
          <p:nvPr/>
        </p:nvSpPr>
        <p:spPr>
          <a:xfrm>
            <a:off x="3980328" y="250376"/>
            <a:ext cx="10327343" cy="1615827"/>
          </a:xfrm>
          <a:prstGeom prst="rect">
            <a:avLst/>
          </a:prstGeom>
          <a:noFill/>
        </p:spPr>
        <p:txBody>
          <a:bodyPr wrap="square" rtlCol="0">
            <a:spAutoFit/>
          </a:bodyPr>
          <a:lstStyle/>
          <a:p>
            <a:pPr algn="ctr"/>
            <a:r>
              <a:rPr lang="en-GB" sz="9900" b="1" dirty="0">
                <a:latin typeface="Tahoma" panose="020B0604030504040204" pitchFamily="34" charset="0"/>
                <a:ea typeface="Tahoma" panose="020B0604030504040204" pitchFamily="34" charset="0"/>
                <a:cs typeface="Tahoma" panose="020B0604030504040204" pitchFamily="34" charset="0"/>
              </a:rPr>
              <a:t>Thank you </a:t>
            </a:r>
          </a:p>
        </p:txBody>
      </p:sp>
    </p:spTree>
    <p:extLst>
      <p:ext uri="{BB962C8B-B14F-4D97-AF65-F5344CB8AC3E}">
        <p14:creationId xmlns:p14="http://schemas.microsoft.com/office/powerpoint/2010/main" val="1707574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58AA8-66FD-5EC1-E913-B73B9E06E3E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D9F4EF0-2AE9-2360-4972-A259E9D61C2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a:p>
        </p:txBody>
      </p:sp>
      <p:grpSp>
        <p:nvGrpSpPr>
          <p:cNvPr id="3" name="Group 3">
            <a:extLst>
              <a:ext uri="{FF2B5EF4-FFF2-40B4-BE49-F238E27FC236}">
                <a16:creationId xmlns:a16="http://schemas.microsoft.com/office/drawing/2014/main" id="{C21DDB18-274D-5A71-AD46-80ABDEE4BD3F}"/>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29C560FC-37F4-1DB7-550B-2071CB80F278}"/>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BE7E17C5-CBEB-BD4C-336A-F30030913011}"/>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1A0DF5C5-8514-DD17-F9D6-D8D6A2CCA02B}"/>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DD07F3B9-9251-DF14-E904-1B6F20A57198}"/>
              </a:ext>
            </a:extLst>
          </p:cNvPr>
          <p:cNvSpPr txBox="1"/>
          <p:nvPr/>
        </p:nvSpPr>
        <p:spPr>
          <a:xfrm>
            <a:off x="1028700" y="8162925"/>
            <a:ext cx="16230600" cy="1095375"/>
          </a:xfrm>
          <a:prstGeom prst="rect">
            <a:avLst/>
          </a:prstGeom>
        </p:spPr>
        <p:txBody>
          <a:bodyPr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Q&amp;A Session</a:t>
            </a:r>
          </a:p>
        </p:txBody>
      </p:sp>
    </p:spTree>
    <p:extLst>
      <p:ext uri="{BB962C8B-B14F-4D97-AF65-F5344CB8AC3E}">
        <p14:creationId xmlns:p14="http://schemas.microsoft.com/office/powerpoint/2010/main" val="1397085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77D7D-45CA-FF9B-180A-AA4EAF4759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E5F3E72-01AB-F1F1-9CEF-08EE40303D39}"/>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3" name="TextBox 3">
            <a:extLst>
              <a:ext uri="{FF2B5EF4-FFF2-40B4-BE49-F238E27FC236}">
                <a16:creationId xmlns:a16="http://schemas.microsoft.com/office/drawing/2014/main" id="{A4C26134-EFFC-686B-CE88-6B574F2A46CF}"/>
              </a:ext>
            </a:extLst>
          </p:cNvPr>
          <p:cNvSpPr txBox="1"/>
          <p:nvPr/>
        </p:nvSpPr>
        <p:spPr>
          <a:xfrm>
            <a:off x="1028700" y="533801"/>
            <a:ext cx="17259300" cy="1231106"/>
          </a:xfrm>
          <a:prstGeom prst="rect">
            <a:avLst/>
          </a:prstGeom>
        </p:spPr>
        <p:txBody>
          <a:bodyPr wrap="square"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GSC Bill</a:t>
            </a:r>
          </a:p>
        </p:txBody>
      </p:sp>
      <p:sp>
        <p:nvSpPr>
          <p:cNvPr id="4" name="TextBox 4">
            <a:extLst>
              <a:ext uri="{FF2B5EF4-FFF2-40B4-BE49-F238E27FC236}">
                <a16:creationId xmlns:a16="http://schemas.microsoft.com/office/drawing/2014/main" id="{9782DCD6-81E1-9BD4-D51F-D65FA37AC796}"/>
              </a:ext>
            </a:extLst>
          </p:cNvPr>
          <p:cNvSpPr txBox="1"/>
          <p:nvPr/>
        </p:nvSpPr>
        <p:spPr>
          <a:xfrm>
            <a:off x="990600" y="3326589"/>
            <a:ext cx="14097000" cy="6327630"/>
          </a:xfrm>
          <a:prstGeom prst="rect">
            <a:avLst/>
          </a:prstGeom>
        </p:spPr>
        <p:txBody>
          <a:bodyPr wrap="square" lIns="0" tIns="0" rIns="0" bIns="0" rtlCol="0" anchor="t">
            <a:spAutoFit/>
          </a:bodyPr>
          <a:lstStyle/>
          <a:p>
            <a:pPr marL="457200" indent="-457200">
              <a:lnSpc>
                <a:spcPts val="4320"/>
              </a:lnSpc>
              <a:buFont typeface="Arial" panose="020B0604020202020204" pitchFamily="34" charset="0"/>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Another round of feedback from Treasury was received and changes made and a summary of that feedback has been published on the </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hlinkClick r:id="rId4"/>
              </a:rPr>
              <a:t>GSC blog</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 </a:t>
            </a:r>
          </a:p>
          <a:p>
            <a:pPr marL="457200" indent="-457200">
              <a:lnSpc>
                <a:spcPts val="4320"/>
              </a:lnSpc>
              <a:buFont typeface="Arial" panose="020B0604020202020204" pitchFamily="34" charset="0"/>
              <a:buChar char="•"/>
            </a:pP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marL="457200" indent="-457200">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Currently in the clauses stage of the House of Keys, which is expected to conclude on 03 February 2026.</a:t>
            </a:r>
          </a:p>
          <a:p>
            <a:pPr marL="457200" indent="-457200">
              <a:buFont typeface="Arial" panose="020B0604020202020204" pitchFamily="34" charset="0"/>
              <a:buChar char="•"/>
            </a:pPr>
            <a:endParaRPr lang="en-GB" sz="3200" dirty="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Expected to enter the Legislative Council on 24 February 2026.</a:t>
            </a: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marL="457200" indent="-457200">
              <a:lnSpc>
                <a:spcPts val="4320"/>
              </a:lnSpc>
              <a:buFont typeface="Arial" panose="020B0604020202020204" pitchFamily="34" charset="0"/>
              <a:buChar char="•"/>
            </a:pP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marL="457200" indent="-457200">
              <a:lnSpc>
                <a:spcPts val="4320"/>
              </a:lnSpc>
              <a:buFont typeface="Arial" panose="020B0604020202020204" pitchFamily="34" charset="0"/>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Thanks again to everyone who has provided feedback on the draft legislative changes. </a:t>
            </a:r>
          </a:p>
          <a:p>
            <a:pPr marL="457200" indent="-457200">
              <a:lnSpc>
                <a:spcPts val="4320"/>
              </a:lnSpc>
              <a:buFont typeface="Arial" panose="020B0604020202020204" pitchFamily="34" charset="0"/>
              <a:buChar char="•"/>
            </a:pP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marL="457200" indent="-457200">
              <a:lnSpc>
                <a:spcPts val="4320"/>
              </a:lnSpc>
              <a:buFont typeface="Arial" panose="020B0604020202020204" pitchFamily="34" charset="0"/>
              <a:buChar char="•"/>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GSC will do more Outreach on the Bill as it progresses. </a:t>
            </a:r>
          </a:p>
        </p:txBody>
      </p:sp>
      <p:sp>
        <p:nvSpPr>
          <p:cNvPr id="5" name="TextBox 5">
            <a:extLst>
              <a:ext uri="{FF2B5EF4-FFF2-40B4-BE49-F238E27FC236}">
                <a16:creationId xmlns:a16="http://schemas.microsoft.com/office/drawing/2014/main" id="{6C0CEEEC-0699-E6F2-4D92-5243A769B022}"/>
              </a:ext>
            </a:extLst>
          </p:cNvPr>
          <p:cNvSpPr txBox="1"/>
          <p:nvPr/>
        </p:nvSpPr>
        <p:spPr>
          <a:xfrm>
            <a:off x="1028700" y="2366268"/>
            <a:ext cx="8423179" cy="647700"/>
          </a:xfrm>
          <a:prstGeom prst="rect">
            <a:avLst/>
          </a:prstGeom>
        </p:spPr>
        <p:txBody>
          <a:bodyPr lIns="0" tIns="0" rIns="0" bIns="0" rtlCol="0" anchor="t">
            <a:spAutoFit/>
          </a:bodyPr>
          <a:lstStyle/>
          <a:p>
            <a:pPr algn="l">
              <a:lnSpc>
                <a:spcPts val="5040"/>
              </a:lnSpc>
            </a:pPr>
            <a:r>
              <a:rPr lang="en-US" sz="4200" dirty="0">
                <a:solidFill>
                  <a:srgbClr val="418689"/>
                </a:solidFill>
                <a:latin typeface="Raleway"/>
                <a:ea typeface="Raleway"/>
                <a:cs typeface="Raleway"/>
                <a:sym typeface="Raleway"/>
              </a:rPr>
              <a:t>Next set of feedback published</a:t>
            </a:r>
          </a:p>
        </p:txBody>
      </p:sp>
      <p:pic>
        <p:nvPicPr>
          <p:cNvPr id="6" name="Picture 5" descr="A paper with a question mark&#10;&#10;AI-generated content may be incorrect.">
            <a:extLst>
              <a:ext uri="{FF2B5EF4-FFF2-40B4-BE49-F238E27FC236}">
                <a16:creationId xmlns:a16="http://schemas.microsoft.com/office/drawing/2014/main" id="{9CA3AF53-5CEF-7D40-73CF-A814D97664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73348" y="0"/>
            <a:ext cx="2792788" cy="2792788"/>
          </a:xfrm>
          <a:prstGeom prst="rect">
            <a:avLst/>
          </a:prstGeom>
        </p:spPr>
      </p:pic>
    </p:spTree>
    <p:extLst>
      <p:ext uri="{BB962C8B-B14F-4D97-AF65-F5344CB8AC3E}">
        <p14:creationId xmlns:p14="http://schemas.microsoft.com/office/powerpoint/2010/main" val="1324057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9C08C-1B3B-43E5-23FB-090CD1BCE73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B14235F-4F82-9A39-3CD8-3F74CE1747CC}"/>
              </a:ext>
            </a:extLst>
          </p:cNvPr>
          <p:cNvSpPr>
            <a:spLocks noGrp="1"/>
          </p:cNvSpPr>
          <p:nvPr>
            <p:ph type="title"/>
          </p:nvPr>
        </p:nvSpPr>
        <p:spPr>
          <a:xfrm>
            <a:off x="838200" y="129241"/>
            <a:ext cx="15773400" cy="1555019"/>
          </a:xfrm>
        </p:spPr>
        <p:txBody>
          <a:bodyPr>
            <a:normAutofit/>
          </a:bodyPr>
          <a:lstStyle/>
          <a:p>
            <a:pPr algn="l"/>
            <a:r>
              <a:rPr lang="en-GB" sz="7200" b="1">
                <a:latin typeface="Tahoma" panose="020B0604030504040204" pitchFamily="34" charset="0"/>
                <a:ea typeface="Tahoma" panose="020B0604030504040204" pitchFamily="34" charset="0"/>
                <a:cs typeface="Tahoma" panose="020B0604030504040204" pitchFamily="34" charset="0"/>
              </a:rPr>
              <a:t>Financial Crime Partnership</a:t>
            </a:r>
            <a:endParaRPr lang="en-GB" sz="72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6">
            <a:extLst>
              <a:ext uri="{FF2B5EF4-FFF2-40B4-BE49-F238E27FC236}">
                <a16:creationId xmlns:a16="http://schemas.microsoft.com/office/drawing/2014/main" id="{A47FC607-EC4C-90E8-83DD-41C0D86B0975}"/>
              </a:ext>
            </a:extLst>
          </p:cNvPr>
          <p:cNvSpPr txBox="1"/>
          <p:nvPr/>
        </p:nvSpPr>
        <p:spPr>
          <a:xfrm>
            <a:off x="838200" y="1839605"/>
            <a:ext cx="18135600" cy="5909310"/>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GB" sz="3200" dirty="0">
                <a:solidFill>
                  <a:srgbClr val="1E5052"/>
                </a:solidFill>
                <a:latin typeface="Raleway" pitchFamily="2" charset="0"/>
                <a:ea typeface="Tahoma" panose="020B0604030504040204" pitchFamily="34" charset="0"/>
                <a:cs typeface="Tahoma" panose="020B0604030504040204" pitchFamily="34" charset="0"/>
              </a:rPr>
              <a:t>Chaired by the FIU</a:t>
            </a:r>
          </a:p>
          <a:p>
            <a:pPr marL="457200" indent="-457200">
              <a:buFont typeface="Arial" panose="020B0604020202020204" pitchFamily="34" charset="0"/>
              <a:buChar char="•"/>
            </a:pPr>
            <a:r>
              <a:rPr lang="en-GB" sz="3200" dirty="0">
                <a:solidFill>
                  <a:srgbClr val="1E5052"/>
                </a:solidFill>
                <a:latin typeface="Raleway" pitchFamily="2" charset="0"/>
                <a:ea typeface="Tahoma" panose="020B0604030504040204" pitchFamily="34" charset="0"/>
                <a:cs typeface="Tahoma" panose="020B0604030504040204" pitchFamily="34" charset="0"/>
              </a:rPr>
              <a:t>Representatives from various IOMG agencies as well as industry</a:t>
            </a:r>
          </a:p>
          <a:p>
            <a:pPr marL="457200" indent="-457200">
              <a:buFont typeface="Arial" panose="020B0604020202020204" pitchFamily="34" charset="0"/>
              <a:buChar char="•"/>
            </a:pPr>
            <a:r>
              <a:rPr lang="en-GB" sz="3200" dirty="0">
                <a:solidFill>
                  <a:srgbClr val="1E5052"/>
                </a:solidFill>
                <a:latin typeface="Raleway" pitchFamily="2" charset="0"/>
                <a:ea typeface="Tahoma" panose="020B0604030504040204" pitchFamily="34" charset="0"/>
                <a:cs typeface="Tahoma" panose="020B0604030504040204" pitchFamily="34" charset="0"/>
              </a:rPr>
              <a:t>Consists of a steering group and 4 subgroups</a:t>
            </a:r>
          </a:p>
          <a:p>
            <a:endParaRPr lang="en-GB" sz="3200" b="1" dirty="0">
              <a:latin typeface="Tahoma" panose="020B0604030504040204" pitchFamily="34" charset="0"/>
              <a:ea typeface="Tahoma" panose="020B0604030504040204" pitchFamily="34" charset="0"/>
              <a:cs typeface="Tahoma" panose="020B0604030504040204" pitchFamily="34" charset="0"/>
            </a:endParaRPr>
          </a:p>
          <a:p>
            <a:r>
              <a:rPr lang="en-GB" sz="3200" b="1" dirty="0">
                <a:latin typeface="Tahoma" panose="020B0604030504040204" pitchFamily="34" charset="0"/>
                <a:ea typeface="Tahoma" panose="020B0604030504040204" pitchFamily="34" charset="0"/>
                <a:cs typeface="Tahoma" panose="020B0604030504040204" pitchFamily="34" charset="0"/>
              </a:rPr>
              <a:t>Banking</a:t>
            </a:r>
          </a:p>
          <a:p>
            <a:pPr marL="914400" lvl="1" indent="-457200">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Projects include HT/Modern slavery and Money Mule</a:t>
            </a:r>
          </a:p>
          <a:p>
            <a:r>
              <a:rPr lang="en-GB" sz="3200" b="1" dirty="0">
                <a:latin typeface="Tahoma" panose="020B0604030504040204" pitchFamily="34" charset="0"/>
                <a:ea typeface="Tahoma" panose="020B0604030504040204" pitchFamily="34" charset="0"/>
                <a:cs typeface="Tahoma" panose="020B0604030504040204" pitchFamily="34" charset="0"/>
              </a:rPr>
              <a:t>Insurance</a:t>
            </a:r>
          </a:p>
          <a:p>
            <a:pPr marL="914400" lvl="1" indent="-457200">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Project on complex structures underway</a:t>
            </a:r>
          </a:p>
          <a:p>
            <a:r>
              <a:rPr lang="en-GB" sz="3200" b="1" dirty="0">
                <a:latin typeface="Tahoma" panose="020B0604030504040204" pitchFamily="34" charset="0"/>
                <a:ea typeface="Tahoma" panose="020B0604030504040204" pitchFamily="34" charset="0"/>
                <a:cs typeface="Tahoma" panose="020B0604030504040204" pitchFamily="34" charset="0"/>
              </a:rPr>
              <a:t>TCSP</a:t>
            </a:r>
          </a:p>
          <a:p>
            <a:pPr marL="914400" lvl="1" indent="-457200">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Project on Limited Services Risk</a:t>
            </a:r>
          </a:p>
          <a:p>
            <a:r>
              <a:rPr lang="en-GB" sz="3200" b="1" dirty="0">
                <a:latin typeface="Tahoma" panose="020B0604030504040204" pitchFamily="34" charset="0"/>
                <a:ea typeface="Tahoma" panose="020B0604030504040204" pitchFamily="34" charset="0"/>
                <a:cs typeface="Tahoma" panose="020B0604030504040204" pitchFamily="34" charset="0"/>
              </a:rPr>
              <a:t>EGaming Risk</a:t>
            </a:r>
          </a:p>
          <a:p>
            <a:pPr marL="914400" lvl="1" indent="-457200">
              <a:buFont typeface="Arial" panose="020B0604020202020204" pitchFamily="34" charset="0"/>
              <a:buChar char="•"/>
            </a:pPr>
            <a:r>
              <a:rPr lang="en-GB" sz="3200" dirty="0">
                <a:latin typeface="Tahoma" panose="020B0604030504040204" pitchFamily="34" charset="0"/>
                <a:ea typeface="Tahoma" panose="020B0604030504040204" pitchFamily="34" charset="0"/>
                <a:cs typeface="Tahoma" panose="020B0604030504040204" pitchFamily="34" charset="0"/>
              </a:rPr>
              <a:t>Formed in August 2025 – Projects TBC (initial discussions so far)</a:t>
            </a:r>
          </a:p>
        </p:txBody>
      </p:sp>
      <p:pic>
        <p:nvPicPr>
          <p:cNvPr id="3" name="Picture 2" descr="A logo of a puzzle piece&#10;&#10;AI-generated content may be incorrect.">
            <a:extLst>
              <a:ext uri="{FF2B5EF4-FFF2-40B4-BE49-F238E27FC236}">
                <a16:creationId xmlns:a16="http://schemas.microsoft.com/office/drawing/2014/main" id="{2B72B867-43CB-6314-2D91-0926D03411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76911" y="284586"/>
            <a:ext cx="2877714" cy="2877714"/>
          </a:xfrm>
          <a:prstGeom prst="rect">
            <a:avLst/>
          </a:prstGeom>
        </p:spPr>
      </p:pic>
      <p:sp>
        <p:nvSpPr>
          <p:cNvPr id="5" name="TextBox 4">
            <a:extLst>
              <a:ext uri="{FF2B5EF4-FFF2-40B4-BE49-F238E27FC236}">
                <a16:creationId xmlns:a16="http://schemas.microsoft.com/office/drawing/2014/main" id="{089DF652-2AB0-54A6-102B-EC4EA0112335}"/>
              </a:ext>
            </a:extLst>
          </p:cNvPr>
          <p:cNvSpPr txBox="1"/>
          <p:nvPr/>
        </p:nvSpPr>
        <p:spPr>
          <a:xfrm>
            <a:off x="578643" y="8343900"/>
            <a:ext cx="17130713" cy="1532334"/>
          </a:xfrm>
          <a:custGeom>
            <a:avLst/>
            <a:gdLst>
              <a:gd name="csX0" fmla="*/ 0 w 17130713"/>
              <a:gd name="csY0" fmla="*/ 255394 h 1532334"/>
              <a:gd name="csX1" fmla="*/ 255394 w 17130713"/>
              <a:gd name="csY1" fmla="*/ 0 h 1532334"/>
              <a:gd name="csX2" fmla="*/ 16875319 w 17130713"/>
              <a:gd name="csY2" fmla="*/ 0 h 1532334"/>
              <a:gd name="csX3" fmla="*/ 17130713 w 17130713"/>
              <a:gd name="csY3" fmla="*/ 255394 h 1532334"/>
              <a:gd name="csX4" fmla="*/ 17130713 w 17130713"/>
              <a:gd name="csY4" fmla="*/ 1276940 h 1532334"/>
              <a:gd name="csX5" fmla="*/ 16875319 w 17130713"/>
              <a:gd name="csY5" fmla="*/ 1532334 h 1532334"/>
              <a:gd name="csX6" fmla="*/ 255394 w 17130713"/>
              <a:gd name="csY6" fmla="*/ 1532334 h 1532334"/>
              <a:gd name="csX7" fmla="*/ 0 w 17130713"/>
              <a:gd name="csY7" fmla="*/ 1276940 h 1532334"/>
              <a:gd name="csX8" fmla="*/ 0 w 17130713"/>
              <a:gd name="csY8" fmla="*/ 255394 h 153233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7130713" h="1532334" extrusionOk="0">
                <a:moveTo>
                  <a:pt x="0" y="255394"/>
                </a:moveTo>
                <a:cubicBezTo>
                  <a:pt x="-2236" y="111521"/>
                  <a:pt x="127338" y="2110"/>
                  <a:pt x="255394" y="0"/>
                </a:cubicBezTo>
                <a:cubicBezTo>
                  <a:pt x="6206035" y="147206"/>
                  <a:pt x="12636472" y="-44668"/>
                  <a:pt x="16875319" y="0"/>
                </a:cubicBezTo>
                <a:cubicBezTo>
                  <a:pt x="17020422" y="-2236"/>
                  <a:pt x="17128409" y="118962"/>
                  <a:pt x="17130713" y="255394"/>
                </a:cubicBezTo>
                <a:cubicBezTo>
                  <a:pt x="17180371" y="666073"/>
                  <a:pt x="17082337" y="956646"/>
                  <a:pt x="17130713" y="1276940"/>
                </a:cubicBezTo>
                <a:cubicBezTo>
                  <a:pt x="17129394" y="1415277"/>
                  <a:pt x="16994308" y="1525342"/>
                  <a:pt x="16875319" y="1532334"/>
                </a:cubicBezTo>
                <a:cubicBezTo>
                  <a:pt x="11526106" y="1455629"/>
                  <a:pt x="2400807" y="1630916"/>
                  <a:pt x="255394" y="1532334"/>
                </a:cubicBezTo>
                <a:cubicBezTo>
                  <a:pt x="94559" y="1549399"/>
                  <a:pt x="-996" y="1421976"/>
                  <a:pt x="0" y="1276940"/>
                </a:cubicBezTo>
                <a:cubicBezTo>
                  <a:pt x="-84804" y="955747"/>
                  <a:pt x="-29930" y="516879"/>
                  <a:pt x="0" y="255394"/>
                </a:cubicBezTo>
                <a:close/>
              </a:path>
            </a:pathLst>
          </a:custGeom>
          <a:noFill/>
          <a:ln w="38100">
            <a:solidFill>
              <a:srgbClr val="B1D1D2"/>
            </a:solidFill>
            <a:prstDash val="lgDash"/>
            <a:extLst>
              <a:ext uri="{C807C97D-BFC1-408E-A445-0C87EB9F89A2}">
                <ask:lineSketchStyleProps xmlns:ask="http://schemas.microsoft.com/office/drawing/2018/sketchyshapes" sd="2376781349">
                  <a:prstGeom prst="roundRect">
                    <a:avLst/>
                  </a:prstGeom>
                  <ask:type>
                    <ask:lineSketchCurved/>
                  </ask:type>
                </ask:lineSketchStyleProps>
              </a:ext>
            </a:extLst>
          </a:ln>
        </p:spPr>
        <p:txBody>
          <a:bodyPr wrap="square">
            <a:spAutoFit/>
          </a:bodyPr>
          <a:lstStyle/>
          <a:p>
            <a:pPr algn="ctr"/>
            <a:r>
              <a:rPr lang="en-GB" sz="2800" b="0" i="0" dirty="0">
                <a:solidFill>
                  <a:srgbClr val="1E5052"/>
                </a:solidFill>
                <a:effectLst/>
                <a:latin typeface="Raleway" pitchFamily="2" charset="0"/>
              </a:rPr>
              <a:t>“</a:t>
            </a:r>
            <a:r>
              <a:rPr lang="en-GB" sz="2800" b="0" i="1" dirty="0">
                <a:solidFill>
                  <a:srgbClr val="1E5052"/>
                </a:solidFill>
                <a:effectLst/>
                <a:latin typeface="Raleway" pitchFamily="2" charset="0"/>
              </a:rPr>
              <a:t>Collaboration between industry, government agencies and regulators is </a:t>
            </a:r>
            <a:r>
              <a:rPr lang="en-GB" sz="2800" b="0" i="1" u="sng" dirty="0">
                <a:solidFill>
                  <a:srgbClr val="1E5052"/>
                </a:solidFill>
                <a:effectLst/>
                <a:latin typeface="Raleway" pitchFamily="2" charset="0"/>
              </a:rPr>
              <a:t>critical</a:t>
            </a:r>
            <a:r>
              <a:rPr lang="en-GB" sz="2800" b="0" i="1" dirty="0">
                <a:solidFill>
                  <a:srgbClr val="1E5052"/>
                </a:solidFill>
                <a:effectLst/>
                <a:latin typeface="Raleway" pitchFamily="2" charset="0"/>
              </a:rPr>
              <a:t> to maintaining the Island’s reputation as a well-regulated international finance sector and an outstanding place to do business.” - </a:t>
            </a:r>
            <a:r>
              <a:rPr lang="en-GB" sz="2800" b="0" i="0" dirty="0">
                <a:solidFill>
                  <a:srgbClr val="1E5052"/>
                </a:solidFill>
                <a:effectLst/>
                <a:latin typeface="Raleway" pitchFamily="2" charset="0"/>
              </a:rPr>
              <a:t>Jane Poole-Wilson MHK</a:t>
            </a:r>
            <a:endParaRPr lang="en-GB" sz="2800" dirty="0">
              <a:solidFill>
                <a:srgbClr val="1E5052"/>
              </a:solidFill>
              <a:latin typeface="Raleway" pitchFamily="2" charset="0"/>
            </a:endParaRPr>
          </a:p>
        </p:txBody>
      </p:sp>
    </p:spTree>
    <p:extLst>
      <p:ext uri="{BB962C8B-B14F-4D97-AF65-F5344CB8AC3E}">
        <p14:creationId xmlns:p14="http://schemas.microsoft.com/office/powerpoint/2010/main" val="1064788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61CFB-C5BD-542C-DE60-E1E0B72EE96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F1E83C1-A480-6839-9680-BF9D5CDC41C3}"/>
              </a:ext>
            </a:extLst>
          </p:cNvPr>
          <p:cNvSpPr/>
          <p:nvPr/>
        </p:nvSpPr>
        <p:spPr>
          <a:xfrm>
            <a:off x="14904236" y="0"/>
            <a:ext cx="3383764" cy="10287000"/>
          </a:xfrm>
          <a:custGeom>
            <a:avLst/>
            <a:gdLst/>
            <a:ahLst/>
            <a:cxnLst/>
            <a:rect l="l" t="t" r="r" b="b"/>
            <a:pathLst>
              <a:path w="3383764" h="10287000">
                <a:moveTo>
                  <a:pt x="0" y="0"/>
                </a:moveTo>
                <a:lnTo>
                  <a:pt x="3383764" y="0"/>
                </a:lnTo>
                <a:lnTo>
                  <a:pt x="3383764" y="10287000"/>
                </a:lnTo>
                <a:lnTo>
                  <a:pt x="0" y="10287000"/>
                </a:lnTo>
                <a:lnTo>
                  <a:pt x="0" y="0"/>
                </a:lnTo>
                <a:close/>
              </a:path>
            </a:pathLst>
          </a:custGeom>
          <a:blipFill>
            <a:blip r:embed="rId3"/>
            <a:stretch>
              <a:fillRect l="-182660" r="-21350"/>
            </a:stretch>
          </a:blipFill>
        </p:spPr>
        <p:txBody>
          <a:bodyPr/>
          <a:lstStyle/>
          <a:p>
            <a:endParaRPr lang="en-GB"/>
          </a:p>
        </p:txBody>
      </p:sp>
      <p:sp>
        <p:nvSpPr>
          <p:cNvPr id="3" name="TextBox 3">
            <a:extLst>
              <a:ext uri="{FF2B5EF4-FFF2-40B4-BE49-F238E27FC236}">
                <a16:creationId xmlns:a16="http://schemas.microsoft.com/office/drawing/2014/main" id="{E20C2BBE-C065-9559-4A98-9720BDA246A9}"/>
              </a:ext>
            </a:extLst>
          </p:cNvPr>
          <p:cNvSpPr txBox="1"/>
          <p:nvPr/>
        </p:nvSpPr>
        <p:spPr>
          <a:xfrm>
            <a:off x="1028700" y="533801"/>
            <a:ext cx="14058900" cy="1231106"/>
          </a:xfrm>
          <a:prstGeom prst="rect">
            <a:avLst/>
          </a:prstGeom>
        </p:spPr>
        <p:txBody>
          <a:bodyPr wrap="square" lIns="0" tIns="0" rIns="0" bIns="0" rtlCol="0" anchor="t">
            <a:spAutoFit/>
          </a:bodyPr>
          <a:lstStyle/>
          <a:p>
            <a:pPr algn="l">
              <a:lnSpc>
                <a:spcPts val="9600"/>
              </a:lnSpc>
            </a:pPr>
            <a:r>
              <a:rPr lang="en-US" sz="8000" b="1" dirty="0">
                <a:solidFill>
                  <a:srgbClr val="000000"/>
                </a:solidFill>
                <a:latin typeface="Tahoma" panose="020B0604030504040204" pitchFamily="34" charset="0"/>
                <a:ea typeface="Tahoma" panose="020B0604030504040204" pitchFamily="34" charset="0"/>
                <a:cs typeface="Tahoma" panose="020B0604030504040204" pitchFamily="34" charset="0"/>
                <a:sym typeface="Tahoma Bold"/>
              </a:rPr>
              <a:t>GSC Risk Review</a:t>
            </a:r>
          </a:p>
        </p:txBody>
      </p:sp>
      <p:pic>
        <p:nvPicPr>
          <p:cNvPr id="10" name="Picture 9" descr="A paper with a warning sign&#10;&#10;AI-generated content may be incorrect.">
            <a:extLst>
              <a:ext uri="{FF2B5EF4-FFF2-40B4-BE49-F238E27FC236}">
                <a16:creationId xmlns:a16="http://schemas.microsoft.com/office/drawing/2014/main" id="{EDFA4E26-0556-AF44-2238-CE5C902775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92687" y="7581900"/>
            <a:ext cx="2491596" cy="2491596"/>
          </a:xfrm>
          <a:prstGeom prst="rect">
            <a:avLst/>
          </a:prstGeom>
        </p:spPr>
      </p:pic>
      <p:sp>
        <p:nvSpPr>
          <p:cNvPr id="6" name="TextBox 4">
            <a:extLst>
              <a:ext uri="{FF2B5EF4-FFF2-40B4-BE49-F238E27FC236}">
                <a16:creationId xmlns:a16="http://schemas.microsoft.com/office/drawing/2014/main" id="{9782DCD6-81E1-9BD4-D51F-D65FA37AC796}"/>
              </a:ext>
            </a:extLst>
          </p:cNvPr>
          <p:cNvSpPr txBox="1"/>
          <p:nvPr/>
        </p:nvSpPr>
        <p:spPr>
          <a:xfrm>
            <a:off x="807236" y="2500068"/>
            <a:ext cx="14097000" cy="6065763"/>
          </a:xfrm>
          <a:prstGeom prst="rect">
            <a:avLst/>
          </a:prstGeom>
        </p:spPr>
        <p:txBody>
          <a:bodyPr wrap="square" lIns="0" tIns="0" rIns="0" bIns="0" rtlCol="0" anchor="t">
            <a:spAutoFit/>
          </a:bodyPr>
          <a:lstStyle/>
          <a:p>
            <a:pPr marL="457200" indent="-457200">
              <a:lnSpc>
                <a:spcPts val="4320"/>
              </a:lnSpc>
              <a:buFont typeface="Wingdings" panose="05000000000000000000" pitchFamily="2" charset="2"/>
              <a:buChar char="ü"/>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2025 detailed file reviews – </a:t>
            </a:r>
            <a:r>
              <a:rPr lang="en-US" sz="3200" dirty="0" err="1">
                <a:solidFill>
                  <a:srgbClr val="000000"/>
                </a:solidFill>
                <a:latin typeface="Tahoma" panose="020B0604030504040204" pitchFamily="34" charset="0"/>
                <a:ea typeface="Tahoma" panose="020B0604030504040204" pitchFamily="34" charset="0"/>
                <a:cs typeface="Tahoma" panose="020B0604030504040204" pitchFamily="34" charset="0"/>
                <a:sym typeface="Tahoma"/>
              </a:rPr>
              <a:t>prioritised</a:t>
            </a: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 by ownership &amp; control geography</a:t>
            </a:r>
          </a:p>
          <a:p>
            <a:pPr marL="457200" indent="-457200">
              <a:lnSpc>
                <a:spcPts val="4320"/>
              </a:lnSpc>
              <a:buFont typeface="Wingdings" panose="05000000000000000000" pitchFamily="2" charset="2"/>
              <a:buChar char="ü"/>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Response to global OCG threat – typologies, red flags, trends</a:t>
            </a:r>
          </a:p>
          <a:p>
            <a:pPr marL="457200" indent="-457200">
              <a:lnSpc>
                <a:spcPts val="4320"/>
              </a:lnSpc>
              <a:buFont typeface="Wingdings" panose="05000000000000000000" pitchFamily="2" charset="2"/>
              <a:buChar char="ü"/>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Ongoing and close collaboration with other agencies</a:t>
            </a:r>
          </a:p>
          <a:p>
            <a:pPr marL="457200" indent="-457200">
              <a:lnSpc>
                <a:spcPts val="4320"/>
              </a:lnSpc>
              <a:buFont typeface="Wingdings" panose="05000000000000000000" pitchFamily="2" charset="2"/>
              <a:buChar char="ü"/>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Alongside NRA work</a:t>
            </a:r>
          </a:p>
          <a:p>
            <a:pPr marL="457200" indent="-457200">
              <a:lnSpc>
                <a:spcPts val="4320"/>
              </a:lnSpc>
              <a:buFont typeface="Wingdings" panose="05000000000000000000" pitchFamily="2" charset="2"/>
              <a:buChar char="ü"/>
            </a:pP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a:lnSpc>
                <a:spcPts val="4320"/>
              </a:lnSpc>
            </a:pP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a:p>
            <a:pPr marL="457200" indent="-457200">
              <a:lnSpc>
                <a:spcPts val="4320"/>
              </a:lnSpc>
              <a:buFont typeface="Wingdings" panose="05000000000000000000" pitchFamily="2" charset="2"/>
              <a:buChar char="Ø"/>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Treatment of any high risk issues</a:t>
            </a:r>
          </a:p>
          <a:p>
            <a:pPr marL="457200" indent="-457200">
              <a:lnSpc>
                <a:spcPts val="4320"/>
              </a:lnSpc>
              <a:buFont typeface="Wingdings" panose="05000000000000000000" pitchFamily="2" charset="2"/>
              <a:buChar char="Ø"/>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Internal observations and recommended improvements</a:t>
            </a:r>
          </a:p>
          <a:p>
            <a:pPr marL="457200" indent="-457200">
              <a:lnSpc>
                <a:spcPts val="4320"/>
              </a:lnSpc>
              <a:buFont typeface="Wingdings" panose="05000000000000000000" pitchFamily="2" charset="2"/>
              <a:buChar char="Ø"/>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Outreach and engagement – increase risk understanding and mitigations</a:t>
            </a:r>
          </a:p>
          <a:p>
            <a:pPr marL="457200" indent="-457200">
              <a:lnSpc>
                <a:spcPts val="4320"/>
              </a:lnSpc>
              <a:buFont typeface="Wingdings" panose="05000000000000000000" pitchFamily="2" charset="2"/>
              <a:buChar char="Ø"/>
            </a:pPr>
            <a:r>
              <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Industry collaboration</a:t>
            </a:r>
          </a:p>
          <a:p>
            <a:pPr>
              <a:lnSpc>
                <a:spcPts val="4320"/>
              </a:lnSpc>
            </a:pPr>
            <a:endParaRPr lang="en-US" sz="32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endParaRPr>
          </a:p>
        </p:txBody>
      </p:sp>
    </p:spTree>
    <p:extLst>
      <p:ext uri="{BB962C8B-B14F-4D97-AF65-F5344CB8AC3E}">
        <p14:creationId xmlns:p14="http://schemas.microsoft.com/office/powerpoint/2010/main" val="312548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6F576-11FC-A0CF-7356-CDA13F222F8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3D88FB-4C2A-59C1-0BA5-B995FB659EB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GB" dirty="0"/>
          </a:p>
        </p:txBody>
      </p:sp>
      <p:grpSp>
        <p:nvGrpSpPr>
          <p:cNvPr id="3" name="Group 3">
            <a:extLst>
              <a:ext uri="{FF2B5EF4-FFF2-40B4-BE49-F238E27FC236}">
                <a16:creationId xmlns:a16="http://schemas.microsoft.com/office/drawing/2014/main" id="{D527F48C-F74D-7465-BC13-6B3A08CB7498}"/>
              </a:ext>
            </a:extLst>
          </p:cNvPr>
          <p:cNvGrpSpPr/>
          <p:nvPr/>
        </p:nvGrpSpPr>
        <p:grpSpPr>
          <a:xfrm>
            <a:off x="0" y="2174125"/>
            <a:ext cx="18288000" cy="4512425"/>
            <a:chOff x="0" y="0"/>
            <a:chExt cx="4816593" cy="1188458"/>
          </a:xfrm>
        </p:grpSpPr>
        <p:sp>
          <p:nvSpPr>
            <p:cNvPr id="4" name="Freeform 4">
              <a:extLst>
                <a:ext uri="{FF2B5EF4-FFF2-40B4-BE49-F238E27FC236}">
                  <a16:creationId xmlns:a16="http://schemas.microsoft.com/office/drawing/2014/main" id="{C5F7F673-4DE6-2488-6070-B795A04D792A}"/>
                </a:ext>
              </a:extLst>
            </p:cNvPr>
            <p:cNvSpPr/>
            <p:nvPr/>
          </p:nvSpPr>
          <p:spPr>
            <a:xfrm>
              <a:off x="0" y="0"/>
              <a:ext cx="4816592" cy="1188458"/>
            </a:xfrm>
            <a:custGeom>
              <a:avLst/>
              <a:gdLst/>
              <a:ahLst/>
              <a:cxnLst/>
              <a:rect l="l" t="t" r="r" b="b"/>
              <a:pathLst>
                <a:path w="4816592" h="1188458">
                  <a:moveTo>
                    <a:pt x="0" y="0"/>
                  </a:moveTo>
                  <a:lnTo>
                    <a:pt x="4816592" y="0"/>
                  </a:lnTo>
                  <a:lnTo>
                    <a:pt x="4816592" y="1188458"/>
                  </a:lnTo>
                  <a:lnTo>
                    <a:pt x="0" y="1188458"/>
                  </a:lnTo>
                  <a:close/>
                </a:path>
              </a:pathLst>
            </a:custGeom>
            <a:solidFill>
              <a:srgbClr val="FFFFFF"/>
            </a:solidFill>
          </p:spPr>
          <p:txBody>
            <a:bodyPr/>
            <a:lstStyle/>
            <a:p>
              <a:endParaRPr lang="en-GB"/>
            </a:p>
          </p:txBody>
        </p:sp>
        <p:sp>
          <p:nvSpPr>
            <p:cNvPr id="5" name="TextBox 5">
              <a:extLst>
                <a:ext uri="{FF2B5EF4-FFF2-40B4-BE49-F238E27FC236}">
                  <a16:creationId xmlns:a16="http://schemas.microsoft.com/office/drawing/2014/main" id="{F8A68FEC-88FA-D2AC-BA5E-F26B708EE34E}"/>
                </a:ext>
              </a:extLst>
            </p:cNvPr>
            <p:cNvSpPr txBox="1"/>
            <p:nvPr/>
          </p:nvSpPr>
          <p:spPr>
            <a:xfrm>
              <a:off x="0" y="47625"/>
              <a:ext cx="4816593" cy="1140833"/>
            </a:xfrm>
            <a:prstGeom prst="rect">
              <a:avLst/>
            </a:prstGeom>
          </p:spPr>
          <p:txBody>
            <a:bodyPr lIns="50800" tIns="50800" rIns="50800" bIns="50800" rtlCol="0" anchor="ctr"/>
            <a:lstStyle/>
            <a:p>
              <a:pPr algn="ctr">
                <a:lnSpc>
                  <a:spcPts val="2587"/>
                </a:lnSpc>
              </a:pPr>
              <a:endParaRPr/>
            </a:p>
          </p:txBody>
        </p:sp>
      </p:grpSp>
      <p:sp>
        <p:nvSpPr>
          <p:cNvPr id="6" name="Freeform 6">
            <a:extLst>
              <a:ext uri="{FF2B5EF4-FFF2-40B4-BE49-F238E27FC236}">
                <a16:creationId xmlns:a16="http://schemas.microsoft.com/office/drawing/2014/main" id="{926D8F6F-4E9C-A88D-B515-22FA5EFEA917}"/>
              </a:ext>
            </a:extLst>
          </p:cNvPr>
          <p:cNvSpPr/>
          <p:nvPr/>
        </p:nvSpPr>
        <p:spPr>
          <a:xfrm>
            <a:off x="6204992" y="2545005"/>
            <a:ext cx="5878016" cy="3770666"/>
          </a:xfrm>
          <a:custGeom>
            <a:avLst/>
            <a:gdLst/>
            <a:ahLst/>
            <a:cxnLst/>
            <a:rect l="l" t="t" r="r" b="b"/>
            <a:pathLst>
              <a:path w="5878016" h="3770666">
                <a:moveTo>
                  <a:pt x="0" y="0"/>
                </a:moveTo>
                <a:lnTo>
                  <a:pt x="5878016" y="0"/>
                </a:lnTo>
                <a:lnTo>
                  <a:pt x="5878016" y="3770665"/>
                </a:lnTo>
                <a:lnTo>
                  <a:pt x="0" y="3770665"/>
                </a:lnTo>
                <a:lnTo>
                  <a:pt x="0" y="0"/>
                </a:lnTo>
                <a:close/>
              </a:path>
            </a:pathLst>
          </a:custGeom>
          <a:blipFill>
            <a:blip r:embed="rId4"/>
            <a:stretch>
              <a:fillRect t="-25444" b="-30443"/>
            </a:stretch>
          </a:blipFill>
        </p:spPr>
        <p:txBody>
          <a:bodyPr/>
          <a:lstStyle/>
          <a:p>
            <a:endParaRPr lang="en-GB"/>
          </a:p>
        </p:txBody>
      </p:sp>
      <p:sp>
        <p:nvSpPr>
          <p:cNvPr id="7" name="TextBox 7">
            <a:extLst>
              <a:ext uri="{FF2B5EF4-FFF2-40B4-BE49-F238E27FC236}">
                <a16:creationId xmlns:a16="http://schemas.microsoft.com/office/drawing/2014/main" id="{73AA917A-29E4-649B-1B40-54146569CA43}"/>
              </a:ext>
            </a:extLst>
          </p:cNvPr>
          <p:cNvSpPr txBox="1"/>
          <p:nvPr/>
        </p:nvSpPr>
        <p:spPr>
          <a:xfrm>
            <a:off x="304800" y="8162925"/>
            <a:ext cx="17373600" cy="1102866"/>
          </a:xfrm>
          <a:prstGeom prst="rect">
            <a:avLst/>
          </a:prstGeom>
        </p:spPr>
        <p:txBody>
          <a:bodyPr wrap="square" lIns="0" tIns="0" rIns="0" bIns="0" rtlCol="0" anchor="t">
            <a:spAutoFit/>
          </a:bodyPr>
          <a:lstStyle/>
          <a:p>
            <a:pPr algn="ctr">
              <a:lnSpc>
                <a:spcPts val="8640"/>
              </a:lnSpc>
            </a:pPr>
            <a:r>
              <a:rPr lang="en-US" sz="7200" b="1" dirty="0">
                <a:solidFill>
                  <a:srgbClr val="FFFFFF"/>
                </a:solidFill>
                <a:latin typeface="Tahoma" panose="020B0604030504040204" pitchFamily="34" charset="0"/>
                <a:ea typeface="Tahoma" panose="020B0604030504040204" pitchFamily="34" charset="0"/>
                <a:cs typeface="Tahoma" panose="020B0604030504040204" pitchFamily="34" charset="0"/>
                <a:sym typeface="Tahoma Bold"/>
              </a:rPr>
              <a:t>Mutual Evaluation Process</a:t>
            </a:r>
          </a:p>
        </p:txBody>
      </p:sp>
    </p:spTree>
    <p:extLst>
      <p:ext uri="{BB962C8B-B14F-4D97-AF65-F5344CB8AC3E}">
        <p14:creationId xmlns:p14="http://schemas.microsoft.com/office/powerpoint/2010/main" val="2063761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7.0.6602"/>
  <p:tag name="SLIDO_PRESENTATION_ID" val="6c91eb30-67db-4a75-b582-76fd99edacf7"/>
  <p:tag name="SLIDO_EVENT_UUID" val="68df52aa-41ad-431b-911b-3f94221bbc3e"/>
  <p:tag name="SLIDO_EVENT_SECTION_UUID" val="b5999b6e-920b-4736-b96f-0246e907264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3230</Words>
  <Application>Microsoft Office PowerPoint</Application>
  <PresentationFormat>Custom</PresentationFormat>
  <Paragraphs>486</Paragraphs>
  <Slides>53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Tahoma</vt:lpstr>
      <vt:lpstr>Raleway</vt:lpstr>
      <vt:lpstr>Courier New</vt:lpstr>
      <vt:lpstr>Calibri</vt:lpstr>
      <vt:lpstr>Arial</vt:lpstr>
      <vt:lpstr>Aptos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Financial Crime Partnership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have we been up to?</vt:lpstr>
      <vt:lpstr>What do we plan to do?</vt:lpstr>
      <vt:lpstr>PowerPoint Presentation</vt:lpstr>
      <vt:lpstr>PowerPoint Presentation</vt:lpstr>
      <vt:lpstr>Terrorist Financing National Risk Assessment </vt:lpstr>
      <vt:lpstr>National Risk Assessment – Terrorist Financing </vt:lpstr>
      <vt:lpstr>GSC – AML/CFT Publications</vt:lpstr>
      <vt:lpstr>AML/CFT Inspections Process</vt:lpstr>
      <vt:lpstr>PowerPoint Presentation</vt:lpstr>
      <vt:lpstr>Case Study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Slide Template</dc:title>
  <dc:creator>Bennett, Charis (GSC)</dc:creator>
  <cp:lastModifiedBy>Bennett, Charis (GSC)</cp:lastModifiedBy>
  <cp:revision>121</cp:revision>
  <dcterms:created xsi:type="dcterms:W3CDTF">2006-08-16T00:00:00Z</dcterms:created>
  <dcterms:modified xsi:type="dcterms:W3CDTF">2026-02-03T08:54:50Z</dcterms:modified>
  <dc:identifier>DAGyeWMPIBI</dc:identifier>
</cp:coreProperties>
</file>